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commentAuthors.xml" ContentType="application/vnd.openxmlformats-officedocument.presentationml.commentAuthors+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7" r:id="rId2"/>
  </p:sldMasterIdLst>
  <p:notesMasterIdLst>
    <p:notesMasterId r:id="rId58"/>
  </p:notesMasterIdLst>
  <p:handoutMasterIdLst>
    <p:handoutMasterId r:id="rId59"/>
  </p:handoutMasterIdLst>
  <p:sldIdLst>
    <p:sldId id="340" r:id="rId3"/>
    <p:sldId id="411" r:id="rId4"/>
    <p:sldId id="412" r:id="rId5"/>
    <p:sldId id="413" r:id="rId6"/>
    <p:sldId id="414" r:id="rId7"/>
    <p:sldId id="415" r:id="rId8"/>
    <p:sldId id="416" r:id="rId9"/>
    <p:sldId id="417" r:id="rId10"/>
    <p:sldId id="479" r:id="rId11"/>
    <p:sldId id="476" r:id="rId12"/>
    <p:sldId id="477" r:id="rId13"/>
    <p:sldId id="478" r:id="rId14"/>
    <p:sldId id="464" r:id="rId15"/>
    <p:sldId id="419" r:id="rId16"/>
    <p:sldId id="420" r:id="rId17"/>
    <p:sldId id="421" r:id="rId18"/>
    <p:sldId id="422" r:id="rId19"/>
    <p:sldId id="423" r:id="rId20"/>
    <p:sldId id="466" r:id="rId21"/>
    <p:sldId id="430" r:id="rId22"/>
    <p:sldId id="431" r:id="rId23"/>
    <p:sldId id="432" r:id="rId24"/>
    <p:sldId id="474" r:id="rId25"/>
    <p:sldId id="467" r:id="rId26"/>
    <p:sldId id="434" r:id="rId27"/>
    <p:sldId id="435" r:id="rId28"/>
    <p:sldId id="436" r:id="rId29"/>
    <p:sldId id="437" r:id="rId30"/>
    <p:sldId id="438" r:id="rId31"/>
    <p:sldId id="460" r:id="rId32"/>
    <p:sldId id="468" r:id="rId33"/>
    <p:sldId id="441" r:id="rId34"/>
    <p:sldId id="469" r:id="rId35"/>
    <p:sldId id="463" r:id="rId36"/>
    <p:sldId id="461" r:id="rId37"/>
    <p:sldId id="462" r:id="rId38"/>
    <p:sldId id="470" r:id="rId39"/>
    <p:sldId id="471" r:id="rId40"/>
    <p:sldId id="443" r:id="rId41"/>
    <p:sldId id="444" r:id="rId42"/>
    <p:sldId id="445" r:id="rId43"/>
    <p:sldId id="472" r:id="rId44"/>
    <p:sldId id="447" r:id="rId45"/>
    <p:sldId id="448" r:id="rId46"/>
    <p:sldId id="449" r:id="rId47"/>
    <p:sldId id="450" r:id="rId48"/>
    <p:sldId id="451" r:id="rId49"/>
    <p:sldId id="452" r:id="rId50"/>
    <p:sldId id="473" r:id="rId51"/>
    <p:sldId id="457" r:id="rId52"/>
    <p:sldId id="486" r:id="rId53"/>
    <p:sldId id="485" r:id="rId54"/>
    <p:sldId id="481" r:id="rId55"/>
    <p:sldId id="484" r:id="rId56"/>
    <p:sldId id="305" r:id="rId57"/>
  </p:sldIdLst>
  <p:sldSz cx="9144000" cy="6858000" type="screen4x3"/>
  <p:notesSz cx="7026275" cy="9312275"/>
  <p:custDataLst>
    <p:tags r:id="rId6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onnie Glendinning"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79B03"/>
    <a:srgbClr val="D98C01"/>
    <a:srgbClr val="A02908"/>
    <a:srgbClr val="BF3009"/>
    <a:srgbClr val="D87202"/>
    <a:srgbClr val="FCA904"/>
    <a:srgbClr val="BE6402"/>
    <a:srgbClr val="EE4B18"/>
    <a:srgbClr val="FF7F15"/>
    <a:srgbClr val="F43E0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2253" autoAdjust="0"/>
    <p:restoredTop sz="99828" autoAdjust="0"/>
  </p:normalViewPr>
  <p:slideViewPr>
    <p:cSldViewPr snapToGrid="0">
      <p:cViewPr varScale="1">
        <p:scale>
          <a:sx n="90" d="100"/>
          <a:sy n="90" d="100"/>
        </p:scale>
        <p:origin x="-1182"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804"/>
    </p:cViewPr>
  </p:sorterViewPr>
  <p:notesViewPr>
    <p:cSldViewPr snapToGrid="0">
      <p:cViewPr varScale="1">
        <p:scale>
          <a:sx n="91" d="100"/>
          <a:sy n="91" d="100"/>
        </p:scale>
        <p:origin x="-3588" y="-120"/>
      </p:cViewPr>
      <p:guideLst>
        <p:guide orient="horz" pos="2933"/>
        <p:guide pos="2213"/>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E9E66B-E60B-4C86-B7BD-08557314EFA4}"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EBFBCF39-108C-469C-B39A-AC52D41F1134}">
      <dgm:prSet phldrT="[Text]"/>
      <dgm:spPr/>
      <dgm:t>
        <a:bodyPr/>
        <a:lstStyle/>
        <a:p>
          <a:r>
            <a:rPr lang="en-US" dirty="0" smtClean="0"/>
            <a:t>Leaking in constant rate</a:t>
          </a:r>
          <a:endParaRPr lang="en-US" dirty="0"/>
        </a:p>
      </dgm:t>
    </dgm:pt>
    <dgm:pt modelId="{2B56D1F0-A03F-456E-86DB-92C8CF74A44E}" type="sibTrans" cxnId="{B5EC6BFC-3C20-4443-87EF-F52B8912D1FE}">
      <dgm:prSet/>
      <dgm:spPr/>
      <dgm:t>
        <a:bodyPr/>
        <a:lstStyle/>
        <a:p>
          <a:endParaRPr lang="en-US"/>
        </a:p>
      </dgm:t>
    </dgm:pt>
    <dgm:pt modelId="{56C81953-E836-49E4-AFED-F8C19194B793}" type="parTrans" cxnId="{B5EC6BFC-3C20-4443-87EF-F52B8912D1FE}">
      <dgm:prSet/>
      <dgm:spPr/>
      <dgm:t>
        <a:bodyPr/>
        <a:lstStyle/>
        <a:p>
          <a:endParaRPr lang="en-US"/>
        </a:p>
      </dgm:t>
    </dgm:pt>
    <dgm:pt modelId="{B7CB53D0-8112-4FCB-8B67-663745AA9E15}" type="pres">
      <dgm:prSet presAssocID="{52E9E66B-E60B-4C86-B7BD-08557314EFA4}" presName="Name0" presStyleCnt="0">
        <dgm:presLayoutVars>
          <dgm:chMax val="4"/>
          <dgm:resizeHandles val="exact"/>
        </dgm:presLayoutVars>
      </dgm:prSet>
      <dgm:spPr/>
      <dgm:t>
        <a:bodyPr/>
        <a:lstStyle/>
        <a:p>
          <a:endParaRPr lang="en-US"/>
        </a:p>
      </dgm:t>
    </dgm:pt>
    <dgm:pt modelId="{A545BC66-FEFD-4929-812E-DD5592A15E1F}" type="pres">
      <dgm:prSet presAssocID="{52E9E66B-E60B-4C86-B7BD-08557314EFA4}" presName="ellipse" presStyleLbl="trBgShp" presStyleIdx="0" presStyleCnt="1" custScaleX="74138" custLinFactNeighborY="74692"/>
      <dgm:spPr/>
    </dgm:pt>
    <dgm:pt modelId="{13840BDB-B9A6-4015-9DEF-5DD942126381}" type="pres">
      <dgm:prSet presAssocID="{52E9E66B-E60B-4C86-B7BD-08557314EFA4}" presName="arrow1" presStyleLbl="fgShp" presStyleIdx="0" presStyleCnt="1" custScaleX="38095" custScaleY="221311" custLinFactNeighborY="42739"/>
      <dgm:spPr>
        <a:ln w="12700"/>
      </dgm:spPr>
    </dgm:pt>
    <dgm:pt modelId="{51D96DB7-9FA7-4DF0-9985-32168664391E}" type="pres">
      <dgm:prSet presAssocID="{52E9E66B-E60B-4C86-B7BD-08557314EFA4}" presName="rectangle" presStyleLbl="revTx" presStyleIdx="0" presStyleCnt="1" custLinFactNeighborY="74762">
        <dgm:presLayoutVars>
          <dgm:bulletEnabled val="1"/>
        </dgm:presLayoutVars>
      </dgm:prSet>
      <dgm:spPr/>
      <dgm:t>
        <a:bodyPr/>
        <a:lstStyle/>
        <a:p>
          <a:endParaRPr lang="en-US"/>
        </a:p>
      </dgm:t>
    </dgm:pt>
    <dgm:pt modelId="{ACE8C06B-8ACE-49C3-9416-59E1CE635A53}" type="pres">
      <dgm:prSet presAssocID="{52E9E66B-E60B-4C86-B7BD-08557314EFA4}" presName="funnel" presStyleLbl="trAlignAcc1" presStyleIdx="0" presStyleCnt="1"/>
      <dgm:spPr/>
    </dgm:pt>
  </dgm:ptLst>
  <dgm:cxnLst>
    <dgm:cxn modelId="{3790098C-A7F5-49E6-933E-EBC549F4B40B}" type="presOf" srcId="{EBFBCF39-108C-469C-B39A-AC52D41F1134}" destId="{51D96DB7-9FA7-4DF0-9985-32168664391E}" srcOrd="0" destOrd="0" presId="urn:microsoft.com/office/officeart/2005/8/layout/funnel1"/>
    <dgm:cxn modelId="{B5EC6BFC-3C20-4443-87EF-F52B8912D1FE}" srcId="{52E9E66B-E60B-4C86-B7BD-08557314EFA4}" destId="{EBFBCF39-108C-469C-B39A-AC52D41F1134}" srcOrd="0" destOrd="0" parTransId="{56C81953-E836-49E4-AFED-F8C19194B793}" sibTransId="{2B56D1F0-A03F-456E-86DB-92C8CF74A44E}"/>
    <dgm:cxn modelId="{19BFFE6D-3296-487C-AE3E-CDC51AA85E46}" type="presOf" srcId="{52E9E66B-E60B-4C86-B7BD-08557314EFA4}" destId="{B7CB53D0-8112-4FCB-8B67-663745AA9E15}" srcOrd="0" destOrd="0" presId="urn:microsoft.com/office/officeart/2005/8/layout/funnel1"/>
    <dgm:cxn modelId="{5076AE65-274B-408A-A406-57603A362505}" type="presParOf" srcId="{B7CB53D0-8112-4FCB-8B67-663745AA9E15}" destId="{A545BC66-FEFD-4929-812E-DD5592A15E1F}" srcOrd="0" destOrd="0" presId="urn:microsoft.com/office/officeart/2005/8/layout/funnel1"/>
    <dgm:cxn modelId="{0B409E3E-5B67-4614-94C3-1312B4F39072}" type="presParOf" srcId="{B7CB53D0-8112-4FCB-8B67-663745AA9E15}" destId="{13840BDB-B9A6-4015-9DEF-5DD942126381}" srcOrd="1" destOrd="0" presId="urn:microsoft.com/office/officeart/2005/8/layout/funnel1"/>
    <dgm:cxn modelId="{B3BD8110-56B9-45C0-84C1-E683E28DE97D}" type="presParOf" srcId="{B7CB53D0-8112-4FCB-8B67-663745AA9E15}" destId="{51D96DB7-9FA7-4DF0-9985-32168664391E}" srcOrd="2" destOrd="0" presId="urn:microsoft.com/office/officeart/2005/8/layout/funnel1"/>
    <dgm:cxn modelId="{65A81B4C-692B-49BF-9275-5FC23DED1F29}" type="presParOf" srcId="{B7CB53D0-8112-4FCB-8B67-663745AA9E15}" destId="{ACE8C06B-8ACE-49C3-9416-59E1CE635A53}" srcOrd="3" destOrd="0" presId="urn:microsoft.com/office/officeart/2005/8/layout/funnel1"/>
  </dgm:cxnLst>
  <dgm:bg>
    <a:effectLst>
      <a:outerShdw blurRad="50800" dist="38100" dir="8100000" algn="tr" rotWithShape="0">
        <a:prstClr val="black">
          <a:alpha val="40000"/>
        </a:prstClr>
      </a:outerShdw>
    </a:effect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545BC66-FEFD-4929-812E-DD5592A15E1F}">
      <dsp:nvSpPr>
        <dsp:cNvPr id="0" name=""/>
        <dsp:cNvSpPr/>
      </dsp:nvSpPr>
      <dsp:spPr>
        <a:xfrm>
          <a:off x="831799" y="1391312"/>
          <a:ext cx="1530399" cy="716889"/>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840BDB-B9A6-4015-9DEF-5DD942126381}">
      <dsp:nvSpPr>
        <dsp:cNvPr id="0" name=""/>
        <dsp:cNvSpPr/>
      </dsp:nvSpPr>
      <dsp:spPr>
        <a:xfrm>
          <a:off x="1524000" y="2565400"/>
          <a:ext cx="152399" cy="566626"/>
        </a:xfrm>
        <a:prstGeom prst="downArrow">
          <a:avLst/>
        </a:prstGeom>
        <a:solidFill>
          <a:schemeClr val="accent1">
            <a:tint val="60000"/>
            <a:hueOff val="0"/>
            <a:satOff val="0"/>
            <a:lumOff val="0"/>
            <a:alphaOff val="0"/>
          </a:schemeClr>
        </a:solidFill>
        <a:ln w="12700" cap="flat" cmpd="sng" algn="ctr">
          <a:solidFill>
            <a:scrgbClr r="0" g="0" b="0"/>
          </a:solidFill>
          <a:prstDash val="solid"/>
        </a:ln>
        <a:effectLst/>
      </dsp:spPr>
      <dsp:style>
        <a:lnRef idx="2">
          <a:scrgbClr r="0" g="0" b="0"/>
        </a:lnRef>
        <a:fillRef idx="1">
          <a:scrgbClr r="0" g="0" b="0"/>
        </a:fillRef>
        <a:effectRef idx="0">
          <a:scrgbClr r="0" g="0" b="0"/>
        </a:effectRef>
        <a:fontRef idx="minor"/>
      </dsp:style>
    </dsp:sp>
    <dsp:sp modelId="{51D96DB7-9FA7-4DF0-9985-32168664391E}">
      <dsp:nvSpPr>
        <dsp:cNvPr id="0" name=""/>
        <dsp:cNvSpPr/>
      </dsp:nvSpPr>
      <dsp:spPr>
        <a:xfrm>
          <a:off x="640079" y="3175000"/>
          <a:ext cx="1920240" cy="480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Leaking in constant rate</a:t>
          </a:r>
          <a:endParaRPr lang="en-US" sz="1200" kern="1200" dirty="0"/>
        </a:p>
      </dsp:txBody>
      <dsp:txXfrm>
        <a:off x="640079" y="3175000"/>
        <a:ext cx="1920240" cy="480060"/>
      </dsp:txXfrm>
    </dsp:sp>
    <dsp:sp modelId="{ACE8C06B-8ACE-49C3-9416-59E1CE635A53}">
      <dsp:nvSpPr>
        <dsp:cNvPr id="0" name=""/>
        <dsp:cNvSpPr/>
      </dsp:nvSpPr>
      <dsp:spPr>
        <a:xfrm>
          <a:off x="480059" y="767841"/>
          <a:ext cx="2240280" cy="1792224"/>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3045025" cy="464998"/>
          </a:xfrm>
          <a:prstGeom prst="rect">
            <a:avLst/>
          </a:prstGeom>
          <a:noFill/>
          <a:ln w="9525">
            <a:noFill/>
            <a:miter lim="800000"/>
            <a:headEnd/>
            <a:tailEnd/>
          </a:ln>
          <a:effectLst/>
        </p:spPr>
        <p:txBody>
          <a:bodyPr vert="horz" wrap="square" lIns="88313" tIns="44156" rIns="88313" bIns="44156" numCol="1" anchor="t" anchorCtr="0" compatLnSpc="1">
            <a:prstTxWarp prst="textNoShape">
              <a:avLst/>
            </a:prstTxWarp>
          </a:bodyPr>
          <a:lstStyle>
            <a:lvl1pPr>
              <a:defRPr sz="1200"/>
            </a:lvl1pPr>
          </a:lstStyle>
          <a:p>
            <a:r>
              <a:rPr lang="en-US"/>
              <a:t>Freescale Semiconductor</a:t>
            </a:r>
          </a:p>
        </p:txBody>
      </p:sp>
      <p:sp>
        <p:nvSpPr>
          <p:cNvPr id="99331" name="Rectangle 3"/>
          <p:cNvSpPr>
            <a:spLocks noGrp="1" noChangeArrowheads="1"/>
          </p:cNvSpPr>
          <p:nvPr>
            <p:ph type="dt" sz="quarter" idx="1"/>
          </p:nvPr>
        </p:nvSpPr>
        <p:spPr bwMode="auto">
          <a:xfrm>
            <a:off x="3979726" y="0"/>
            <a:ext cx="3045025" cy="464998"/>
          </a:xfrm>
          <a:prstGeom prst="rect">
            <a:avLst/>
          </a:prstGeom>
          <a:noFill/>
          <a:ln w="9525">
            <a:noFill/>
            <a:miter lim="800000"/>
            <a:headEnd/>
            <a:tailEnd/>
          </a:ln>
          <a:effectLst/>
        </p:spPr>
        <p:txBody>
          <a:bodyPr vert="horz" wrap="square" lIns="88313" tIns="44156" rIns="88313" bIns="44156" numCol="1" anchor="t" anchorCtr="0" compatLnSpc="1">
            <a:prstTxWarp prst="textNoShape">
              <a:avLst/>
            </a:prstTxWarp>
          </a:bodyPr>
          <a:lstStyle>
            <a:lvl1pPr algn="r">
              <a:defRPr sz="1200"/>
            </a:lvl1pPr>
          </a:lstStyle>
          <a:p>
            <a:fld id="{FF589425-449D-4D80-B16A-0FCA3F0B391A}" type="datetime9">
              <a:rPr lang="en-US"/>
              <a:pPr/>
              <a:t>5/17/2013 4:56:46 PM</a:t>
            </a:fld>
            <a:endParaRPr lang="en-US"/>
          </a:p>
        </p:txBody>
      </p:sp>
      <p:sp>
        <p:nvSpPr>
          <p:cNvPr id="99332" name="Rectangle 4"/>
          <p:cNvSpPr>
            <a:spLocks noGrp="1" noChangeArrowheads="1"/>
          </p:cNvSpPr>
          <p:nvPr>
            <p:ph type="ftr" sz="quarter" idx="2"/>
          </p:nvPr>
        </p:nvSpPr>
        <p:spPr bwMode="auto">
          <a:xfrm>
            <a:off x="0" y="8845738"/>
            <a:ext cx="3045025" cy="464998"/>
          </a:xfrm>
          <a:prstGeom prst="rect">
            <a:avLst/>
          </a:prstGeom>
          <a:noFill/>
          <a:ln w="9525">
            <a:noFill/>
            <a:miter lim="800000"/>
            <a:headEnd/>
            <a:tailEnd/>
          </a:ln>
          <a:effectLst/>
        </p:spPr>
        <p:txBody>
          <a:bodyPr vert="horz" wrap="square" lIns="88313" tIns="44156" rIns="88313" bIns="44156" numCol="1" anchor="b" anchorCtr="0" compatLnSpc="1">
            <a:prstTxWarp prst="textNoShape">
              <a:avLst/>
            </a:prstTxWarp>
          </a:bodyPr>
          <a:lstStyle>
            <a:lvl1pPr>
              <a:defRPr sz="1200"/>
            </a:lvl1pPr>
          </a:lstStyle>
          <a:p>
            <a:r>
              <a:rPr lang="en-US"/>
              <a:t>© Freescale Semiconductor 2005</a:t>
            </a:r>
          </a:p>
        </p:txBody>
      </p:sp>
      <p:sp>
        <p:nvSpPr>
          <p:cNvPr id="99333" name="Rectangle 5"/>
          <p:cNvSpPr>
            <a:spLocks noGrp="1" noChangeArrowheads="1"/>
          </p:cNvSpPr>
          <p:nvPr>
            <p:ph type="sldNum" sz="quarter" idx="3"/>
          </p:nvPr>
        </p:nvSpPr>
        <p:spPr bwMode="auto">
          <a:xfrm>
            <a:off x="3979726" y="8845738"/>
            <a:ext cx="3045025" cy="464998"/>
          </a:xfrm>
          <a:prstGeom prst="rect">
            <a:avLst/>
          </a:prstGeom>
          <a:noFill/>
          <a:ln w="9525">
            <a:noFill/>
            <a:miter lim="800000"/>
            <a:headEnd/>
            <a:tailEnd/>
          </a:ln>
          <a:effectLst/>
        </p:spPr>
        <p:txBody>
          <a:bodyPr vert="horz" wrap="square" lIns="88313" tIns="44156" rIns="88313" bIns="44156" numCol="1" anchor="b" anchorCtr="0" compatLnSpc="1">
            <a:prstTxWarp prst="textNoShape">
              <a:avLst/>
            </a:prstTxWarp>
          </a:bodyPr>
          <a:lstStyle>
            <a:lvl1pPr algn="r">
              <a:defRPr sz="1200"/>
            </a:lvl1pPr>
          </a:lstStyle>
          <a:p>
            <a:fld id="{FB1A579D-3553-4F33-9067-7E7231905C3B}" type="slidenum">
              <a:rPr lang="en-US"/>
              <a:pPr/>
              <a:t>‹#›</a:t>
            </a:fld>
            <a:endParaRPr lang="en-US"/>
          </a:p>
        </p:txBody>
      </p:sp>
    </p:spTree>
    <p:extLst>
      <p:ext uri="{BB962C8B-B14F-4D97-AF65-F5344CB8AC3E}">
        <p14:creationId xmlns:p14="http://schemas.microsoft.com/office/powerpoint/2010/main" xmlns="" val="41789197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45025" cy="464998"/>
          </a:xfrm>
          <a:prstGeom prst="rect">
            <a:avLst/>
          </a:prstGeom>
          <a:noFill/>
          <a:ln w="9525">
            <a:noFill/>
            <a:miter lim="800000"/>
            <a:headEnd/>
            <a:tailEnd/>
          </a:ln>
          <a:effectLst/>
        </p:spPr>
        <p:txBody>
          <a:bodyPr vert="horz" wrap="square" lIns="93355" tIns="46678" rIns="93355" bIns="46678" numCol="1" anchor="t" anchorCtr="0" compatLnSpc="1">
            <a:prstTxWarp prst="textNoShape">
              <a:avLst/>
            </a:prstTxWarp>
          </a:bodyPr>
          <a:lstStyle>
            <a:lvl1pPr defTabSz="933724">
              <a:defRPr sz="1300"/>
            </a:lvl1pPr>
          </a:lstStyle>
          <a:p>
            <a:r>
              <a:rPr lang="en-US"/>
              <a:t>Freescale Semiconductor</a:t>
            </a:r>
          </a:p>
        </p:txBody>
      </p:sp>
      <p:sp>
        <p:nvSpPr>
          <p:cNvPr id="4099" name="Rectangle 3"/>
          <p:cNvSpPr>
            <a:spLocks noGrp="1" noChangeArrowheads="1"/>
          </p:cNvSpPr>
          <p:nvPr>
            <p:ph type="dt" idx="1"/>
          </p:nvPr>
        </p:nvSpPr>
        <p:spPr bwMode="auto">
          <a:xfrm>
            <a:off x="3979726" y="0"/>
            <a:ext cx="3045025" cy="464998"/>
          </a:xfrm>
          <a:prstGeom prst="rect">
            <a:avLst/>
          </a:prstGeom>
          <a:noFill/>
          <a:ln w="9525">
            <a:noFill/>
            <a:miter lim="800000"/>
            <a:headEnd/>
            <a:tailEnd/>
          </a:ln>
          <a:effectLst/>
        </p:spPr>
        <p:txBody>
          <a:bodyPr vert="horz" wrap="square" lIns="93355" tIns="46678" rIns="93355" bIns="46678" numCol="1" anchor="t" anchorCtr="0" compatLnSpc="1">
            <a:prstTxWarp prst="textNoShape">
              <a:avLst/>
            </a:prstTxWarp>
          </a:bodyPr>
          <a:lstStyle>
            <a:lvl1pPr algn="r" defTabSz="933724">
              <a:defRPr sz="1300"/>
            </a:lvl1pPr>
          </a:lstStyle>
          <a:p>
            <a:fld id="{CDF065D9-E2A3-4C44-9C4B-6E7F477F1903}" type="datetime9">
              <a:rPr lang="en-US"/>
              <a:pPr/>
              <a:t>5/17/2013 4:56:36 PM</a:t>
            </a:fld>
            <a:endParaRPr lang="en-US"/>
          </a:p>
        </p:txBody>
      </p:sp>
      <p:sp>
        <p:nvSpPr>
          <p:cNvPr id="4100" name="Rectangle 4"/>
          <p:cNvSpPr>
            <a:spLocks noGrp="1" noRot="1" noChangeAspect="1" noChangeArrowheads="1" noTextEdit="1"/>
          </p:cNvSpPr>
          <p:nvPr>
            <p:ph type="sldImg" idx="2"/>
          </p:nvPr>
        </p:nvSpPr>
        <p:spPr bwMode="auto">
          <a:xfrm>
            <a:off x="1185863" y="698500"/>
            <a:ext cx="4654550" cy="34925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702933" y="4423640"/>
            <a:ext cx="5620410" cy="4189599"/>
          </a:xfrm>
          <a:prstGeom prst="rect">
            <a:avLst/>
          </a:prstGeom>
          <a:noFill/>
          <a:ln w="9525">
            <a:noFill/>
            <a:miter lim="800000"/>
            <a:headEnd/>
            <a:tailEnd/>
          </a:ln>
          <a:effectLst/>
        </p:spPr>
        <p:txBody>
          <a:bodyPr vert="horz" wrap="square" lIns="93355" tIns="46678" rIns="93355" bIns="4667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845738"/>
            <a:ext cx="3045025" cy="464998"/>
          </a:xfrm>
          <a:prstGeom prst="rect">
            <a:avLst/>
          </a:prstGeom>
          <a:noFill/>
          <a:ln w="9525">
            <a:noFill/>
            <a:miter lim="800000"/>
            <a:headEnd/>
            <a:tailEnd/>
          </a:ln>
          <a:effectLst/>
        </p:spPr>
        <p:txBody>
          <a:bodyPr vert="horz" wrap="square" lIns="93355" tIns="46678" rIns="93355" bIns="46678" numCol="1" anchor="b" anchorCtr="0" compatLnSpc="1">
            <a:prstTxWarp prst="textNoShape">
              <a:avLst/>
            </a:prstTxWarp>
          </a:bodyPr>
          <a:lstStyle>
            <a:lvl1pPr defTabSz="933724">
              <a:defRPr sz="1300"/>
            </a:lvl1pPr>
          </a:lstStyle>
          <a:p>
            <a:r>
              <a:rPr lang="en-US"/>
              <a:t>© Freescale Semiconductor 2005</a:t>
            </a:r>
          </a:p>
        </p:txBody>
      </p:sp>
      <p:sp>
        <p:nvSpPr>
          <p:cNvPr id="4103" name="Rectangle 7"/>
          <p:cNvSpPr>
            <a:spLocks noGrp="1" noChangeArrowheads="1"/>
          </p:cNvSpPr>
          <p:nvPr>
            <p:ph type="sldNum" sz="quarter" idx="5"/>
          </p:nvPr>
        </p:nvSpPr>
        <p:spPr bwMode="auto">
          <a:xfrm>
            <a:off x="3979726" y="8845738"/>
            <a:ext cx="3045025" cy="464998"/>
          </a:xfrm>
          <a:prstGeom prst="rect">
            <a:avLst/>
          </a:prstGeom>
          <a:noFill/>
          <a:ln w="9525">
            <a:noFill/>
            <a:miter lim="800000"/>
            <a:headEnd/>
            <a:tailEnd/>
          </a:ln>
          <a:effectLst/>
        </p:spPr>
        <p:txBody>
          <a:bodyPr vert="horz" wrap="square" lIns="93355" tIns="46678" rIns="93355" bIns="46678" numCol="1" anchor="b" anchorCtr="0" compatLnSpc="1">
            <a:prstTxWarp prst="textNoShape">
              <a:avLst/>
            </a:prstTxWarp>
          </a:bodyPr>
          <a:lstStyle>
            <a:lvl1pPr algn="r" defTabSz="933724">
              <a:defRPr sz="1300"/>
            </a:lvl1pPr>
          </a:lstStyle>
          <a:p>
            <a:fld id="{885AF5F3-1A96-4FB0-9ED1-44AAC5554486}" type="slidenum">
              <a:rPr lang="en-US"/>
              <a:pPr/>
              <a:t>‹#›</a:t>
            </a:fld>
            <a:endParaRPr lang="en-US"/>
          </a:p>
        </p:txBody>
      </p:sp>
    </p:spTree>
    <p:extLst>
      <p:ext uri="{BB962C8B-B14F-4D97-AF65-F5344CB8AC3E}">
        <p14:creationId xmlns:p14="http://schemas.microsoft.com/office/powerpoint/2010/main" xmlns="" val="35080022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p:spPr>
        <p:txBody>
          <a:bodyPr/>
          <a:lstStyle/>
          <a:p>
            <a:pPr defTabSz="932190"/>
            <a:fld id="{CBE8AB25-0DD7-4E24-85A3-2B5122593B43}" type="slidenum">
              <a:rPr lang="en-US" smtClean="0">
                <a:latin typeface="Arial" charset="0"/>
              </a:rPr>
              <a:pPr defTabSz="932190"/>
              <a:t>1</a:t>
            </a:fld>
            <a:endParaRPr lang="en-US" dirty="0" smtClean="0">
              <a:latin typeface="Arial" charset="0"/>
            </a:endParaRPr>
          </a:p>
        </p:txBody>
      </p:sp>
      <p:sp>
        <p:nvSpPr>
          <p:cNvPr id="92162" name="Rectangle 2"/>
          <p:cNvSpPr>
            <a:spLocks noGrp="1" noRot="1" noChangeAspect="1" noChangeArrowheads="1" noTextEdit="1"/>
          </p:cNvSpPr>
          <p:nvPr>
            <p:ph type="sldImg"/>
          </p:nvPr>
        </p:nvSpPr>
        <p:spPr>
          <a:xfrm>
            <a:off x="3514725" y="693738"/>
            <a:ext cx="3105150" cy="2328862"/>
          </a:xfrm>
          <a:ln/>
        </p:spPr>
      </p:sp>
      <p:sp>
        <p:nvSpPr>
          <p:cNvPr id="92163" name="Rectangle 3"/>
          <p:cNvSpPr>
            <a:spLocks noGrp="1" noChangeArrowheads="1"/>
          </p:cNvSpPr>
          <p:nvPr>
            <p:ph type="body" idx="1"/>
          </p:nvPr>
        </p:nvSpPr>
        <p:spPr>
          <a:xfrm>
            <a:off x="547404" y="3181078"/>
            <a:ext cx="5931469" cy="5435240"/>
          </a:xfrm>
          <a:noFill/>
          <a:ln/>
        </p:spPr>
        <p:txBody>
          <a:bodyPr/>
          <a:lstStyle/>
          <a:p>
            <a:pPr marL="173253" indent="-173253"/>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B49FC214-BA29-43E8-BF60-45AEDEA6387E}" type="slidenum">
              <a:rPr lang="zh-TW" altLang="en-US" smtClean="0"/>
              <a:pPr/>
              <a:t>2</a:t>
            </a:fld>
            <a:endParaRPr lang="en-US" altLang="zh-TW"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zh-TW" alt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5AF5F3-1A96-4FB0-9ED1-44AAC5554486}" type="slidenum">
              <a:rPr lang="en-US" smtClean="0"/>
              <a:pPr/>
              <a:t>52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5AF5F3-1A96-4FB0-9ED1-44AAC5554486}" type="slidenum">
              <a:rPr lang="en-US" smtClean="0"/>
              <a:pPr/>
              <a:t>53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5AF5F3-1A96-4FB0-9ED1-44AAC5554486}" type="slidenum">
              <a:rPr lang="en-US" smtClean="0"/>
              <a:pPr/>
              <a:t>54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5AF5F3-1A96-4FB0-9ED1-44AAC5554486}" type="slidenum">
              <a:rPr lang="en-US" smtClean="0"/>
              <a:pPr/>
              <a:t>55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pic>
        <p:nvPicPr>
          <p:cNvPr id="15364" name="Picture 4" descr="\\10.81.250.100\wip\CORP\COR\_2011_Brand_Refresh\COR-P22374_Corp_PowerPoint_Template\Graphics\Lindsey_PPT build\elements\PPT_ORGBG_OP9.png"/>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19052" y="0"/>
            <a:ext cx="9163051" cy="6858001"/>
          </a:xfrm>
          <a:prstGeom prst="rect">
            <a:avLst/>
          </a:prstGeom>
          <a:noFill/>
          <a:extLst>
            <a:ext uri="{909E8E84-426E-40DD-AFC4-6F175D3DCCD1}">
              <a14:hiddenFill xmlns:a14="http://schemas.microsoft.com/office/drawing/2010/main" xmlns="">
                <a:solidFill>
                  <a:srgbClr val="FFFFFF"/>
                </a:solidFill>
              </a14:hiddenFill>
            </a:ext>
          </a:extLst>
        </p:spPr>
      </p:pic>
      <p:cxnSp>
        <p:nvCxnSpPr>
          <p:cNvPr id="35" name="Straight Connector 34"/>
          <p:cNvCxnSpPr/>
          <p:nvPr userDrawn="1"/>
        </p:nvCxnSpPr>
        <p:spPr>
          <a:xfrm>
            <a:off x="-19051" y="3848100"/>
            <a:ext cx="916305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18151" y="0"/>
            <a:ext cx="2789926" cy="6858000"/>
          </a:xfrm>
          <a:prstGeom prst="rect">
            <a:avLst/>
          </a:prstGeom>
          <a:solidFill>
            <a:schemeClr val="bg1"/>
          </a:solidFill>
          <a:ln>
            <a:noFill/>
          </a:ln>
          <a:effectLst>
            <a:outerShdw blurRad="88900" dist="508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p:cNvGrpSpPr/>
          <p:nvPr userDrawn="1"/>
        </p:nvGrpSpPr>
        <p:grpSpPr>
          <a:xfrm>
            <a:off x="346838" y="457200"/>
            <a:ext cx="2309862" cy="474936"/>
            <a:chOff x="633159" y="6301141"/>
            <a:chExt cx="1771650" cy="381114"/>
          </a:xfrm>
        </p:grpSpPr>
        <p:sp>
          <p:nvSpPr>
            <p:cNvPr id="70" name="Text Box 129"/>
            <p:cNvSpPr txBox="1">
              <a:spLocks noChangeAspect="1" noChangeArrowheads="1"/>
            </p:cNvSpPr>
            <p:nvPr/>
          </p:nvSpPr>
          <p:spPr bwMode="black">
            <a:xfrm>
              <a:off x="2094626" y="6487368"/>
              <a:ext cx="310183" cy="151580"/>
            </a:xfrm>
            <a:prstGeom prst="rect">
              <a:avLst/>
            </a:prstGeom>
            <a:noFill/>
            <a:ln w="9525">
              <a:noFill/>
              <a:miter lim="800000"/>
              <a:headEnd/>
              <a:tailEnd/>
            </a:ln>
            <a:effectLst/>
          </p:spPr>
          <p:txBody>
            <a:bodyPr>
              <a:spAutoFit/>
            </a:bodyPr>
            <a:lstStyle/>
            <a:p>
              <a:r>
                <a:rPr lang="en-US" sz="400" b="1"/>
                <a:t>TM</a:t>
              </a:r>
            </a:p>
          </p:txBody>
        </p:sp>
        <p:sp>
          <p:nvSpPr>
            <p:cNvPr id="71"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72"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a:p>
          </p:txBody>
        </p:sp>
        <p:sp>
          <p:nvSpPr>
            <p:cNvPr id="73"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74"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a:p>
          </p:txBody>
        </p:sp>
        <p:sp>
          <p:nvSpPr>
            <p:cNvPr id="75"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76"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77"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a:p>
          </p:txBody>
        </p:sp>
        <p:sp>
          <p:nvSpPr>
            <p:cNvPr id="78"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79"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a:p>
          </p:txBody>
        </p:sp>
        <p:sp>
          <p:nvSpPr>
            <p:cNvPr id="80"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a:p>
          </p:txBody>
        </p:sp>
        <p:sp>
          <p:nvSpPr>
            <p:cNvPr id="81"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a:p>
          </p:txBody>
        </p:sp>
        <p:sp>
          <p:nvSpPr>
            <p:cNvPr id="82"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a:p>
          </p:txBody>
        </p:sp>
        <p:sp>
          <p:nvSpPr>
            <p:cNvPr id="83"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a:p>
          </p:txBody>
        </p:sp>
        <p:sp>
          <p:nvSpPr>
            <p:cNvPr id="84"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a:p>
          </p:txBody>
        </p:sp>
        <p:sp>
          <p:nvSpPr>
            <p:cNvPr id="85"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a:p>
          </p:txBody>
        </p:sp>
        <p:sp>
          <p:nvSpPr>
            <p:cNvPr id="86"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a:p>
          </p:txBody>
        </p:sp>
        <p:sp>
          <p:nvSpPr>
            <p:cNvPr id="87"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a:p>
          </p:txBody>
        </p:sp>
      </p:grpSp>
      <p:grpSp>
        <p:nvGrpSpPr>
          <p:cNvPr id="51" name="Group 50"/>
          <p:cNvGrpSpPr/>
          <p:nvPr userDrawn="1"/>
        </p:nvGrpSpPr>
        <p:grpSpPr>
          <a:xfrm>
            <a:off x="2159543" y="4695825"/>
            <a:ext cx="1229800" cy="1235574"/>
            <a:chOff x="6866421" y="109537"/>
            <a:chExt cx="2028825" cy="2038350"/>
          </a:xfrm>
        </p:grpSpPr>
        <p:pic>
          <p:nvPicPr>
            <p:cNvPr id="53" name="Picture 181" descr="Dmd_CHIP_72dpi_5"/>
            <p:cNvPicPr>
              <a:picLocks noChangeAspect="1" noChangeArrowheads="1"/>
            </p:cNvPicPr>
            <p:nvPr/>
          </p:nvPicPr>
          <p:blipFill>
            <a:blip r:embed="rId3" cstate="print">
              <a:extLst>
                <a:ext uri="{BEBA8EAE-BF5A-486C-A8C5-ECC9F3942E4B}">
                  <a14:imgProps xmlns:a14="http://schemas.microsoft.com/office/drawing/2010/main" xmlns="">
                    <a14:imgLayer r:embed="rId4">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54" name="Rectangle 53"/>
            <p:cNvSpPr/>
            <p:nvPr userDrawn="1"/>
          </p:nvSpPr>
          <p:spPr>
            <a:xfrm rot="18851266">
              <a:off x="7156392" y="418319"/>
              <a:ext cx="1434596" cy="1387450"/>
            </a:xfrm>
            <a:prstGeom prst="rect">
              <a:avLst/>
            </a:prstGeom>
            <a:noFill/>
            <a:ln w="38100">
              <a:solidFill>
                <a:schemeClr val="bg1"/>
              </a:solidFill>
            </a:ln>
            <a:effectLst>
              <a:outerShdw blurRad="508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3" name="Text Box 1"/>
          <p:cNvSpPr txBox="1">
            <a:spLocks noChangeArrowheads="1"/>
          </p:cNvSpPr>
          <p:nvPr userDrawn="1"/>
        </p:nvSpPr>
        <p:spPr bwMode="black">
          <a:xfrm>
            <a:off x="228600" y="6038272"/>
            <a:ext cx="2278080" cy="538609"/>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he Energy Efficient Solutions logo, mobileGT, PowerQUICC, QorIQ, StarCore and Symphony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a:t>
            </a:r>
            <a:b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b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of their respective owners. © 2011 Freescale Semiconductor, Inc.</a:t>
            </a:r>
          </a:p>
        </p:txBody>
      </p:sp>
      <p:sp>
        <p:nvSpPr>
          <p:cNvPr id="16" name="Rounded Rectangle 15"/>
          <p:cNvSpPr/>
          <p:nvPr userDrawn="1"/>
        </p:nvSpPr>
        <p:spPr>
          <a:xfrm>
            <a:off x="6733981" y="-2567"/>
            <a:ext cx="2427271" cy="6568176"/>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271" h="6568176">
                <a:moveTo>
                  <a:pt x="4486" y="0"/>
                </a:moveTo>
                <a:lnTo>
                  <a:pt x="2427271" y="857"/>
                </a:lnTo>
                <a:cubicBezTo>
                  <a:pt x="2424396" y="2218718"/>
                  <a:pt x="2412894" y="4350315"/>
                  <a:pt x="2410019" y="6568176"/>
                </a:cubicBezTo>
                <a:lnTo>
                  <a:pt x="401840" y="6568056"/>
                </a:lnTo>
                <a:cubicBezTo>
                  <a:pt x="180017" y="6568056"/>
                  <a:pt x="194" y="6388233"/>
                  <a:pt x="194" y="6166410"/>
                </a:cubicBezTo>
                <a:cubicBezTo>
                  <a:pt x="-1251" y="4338102"/>
                  <a:pt x="5931" y="1828308"/>
                  <a:pt x="4486" y="0"/>
                </a:cubicBezTo>
                <a:close/>
              </a:path>
            </a:pathLst>
          </a:custGeom>
          <a:gradFill flip="none" rotWithShape="1">
            <a:gsLst>
              <a:gs pos="0">
                <a:srgbClr val="A02908">
                  <a:alpha val="19000"/>
                </a:srgbClr>
              </a:gs>
              <a:gs pos="50000">
                <a:srgbClr val="F43E0C">
                  <a:alpha val="34000"/>
                </a:srgbClr>
              </a:gs>
              <a:gs pos="100000">
                <a:srgbClr val="FF7F15">
                  <a:alpha val="19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ounded Rectangle 15"/>
          <p:cNvSpPr/>
          <p:nvPr userDrawn="1"/>
        </p:nvSpPr>
        <p:spPr>
          <a:xfrm>
            <a:off x="6767512" y="6307711"/>
            <a:ext cx="2378758" cy="257900"/>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10848"/>
              <a:gd name="connsiteY0" fmla="*/ 0 h 6568176"/>
              <a:gd name="connsiteX1" fmla="*/ 2410019 w 2410848"/>
              <a:gd name="connsiteY1" fmla="*/ 5651158 h 6568176"/>
              <a:gd name="connsiteX2" fmla="*/ 2410019 w 2410848"/>
              <a:gd name="connsiteY2" fmla="*/ 6568176 h 6568176"/>
              <a:gd name="connsiteX3" fmla="*/ 401840 w 2410848"/>
              <a:gd name="connsiteY3" fmla="*/ 6568056 h 6568176"/>
              <a:gd name="connsiteX4" fmla="*/ 194 w 2410848"/>
              <a:gd name="connsiteY4" fmla="*/ 6166410 h 6568176"/>
              <a:gd name="connsiteX5" fmla="*/ 4486 w 2410848"/>
              <a:gd name="connsiteY5" fmla="*/ 0 h 6568176"/>
              <a:gd name="connsiteX0" fmla="*/ 0 w 2414989"/>
              <a:gd name="connsiteY0" fmla="*/ 0 h 2298100"/>
              <a:gd name="connsiteX1" fmla="*/ 2414160 w 2414989"/>
              <a:gd name="connsiteY1" fmla="*/ 1381082 h 2298100"/>
              <a:gd name="connsiteX2" fmla="*/ 2414160 w 2414989"/>
              <a:gd name="connsiteY2" fmla="*/ 2298100 h 2298100"/>
              <a:gd name="connsiteX3" fmla="*/ 405981 w 2414989"/>
              <a:gd name="connsiteY3" fmla="*/ 2297980 h 2298100"/>
              <a:gd name="connsiteX4" fmla="*/ 4335 w 2414989"/>
              <a:gd name="connsiteY4" fmla="*/ 1896334 h 2298100"/>
              <a:gd name="connsiteX5" fmla="*/ 0 w 2414989"/>
              <a:gd name="connsiteY5" fmla="*/ 0 h 2298100"/>
              <a:gd name="connsiteX0" fmla="*/ 0 w 2410654"/>
              <a:gd name="connsiteY0" fmla="*/ 522286 h 924052"/>
              <a:gd name="connsiteX1" fmla="*/ 2409825 w 2410654"/>
              <a:gd name="connsiteY1" fmla="*/ 7034 h 924052"/>
              <a:gd name="connsiteX2" fmla="*/ 2409825 w 2410654"/>
              <a:gd name="connsiteY2" fmla="*/ 924052 h 924052"/>
              <a:gd name="connsiteX3" fmla="*/ 401646 w 2410654"/>
              <a:gd name="connsiteY3" fmla="*/ 923932 h 924052"/>
              <a:gd name="connsiteX4" fmla="*/ 0 w 2410654"/>
              <a:gd name="connsiteY4" fmla="*/ 522286 h 924052"/>
              <a:gd name="connsiteX0" fmla="*/ 0 w 2410654"/>
              <a:gd name="connsiteY0" fmla="*/ 1410949 h 1812715"/>
              <a:gd name="connsiteX1" fmla="*/ 2409825 w 2410654"/>
              <a:gd name="connsiteY1" fmla="*/ 895697 h 1812715"/>
              <a:gd name="connsiteX2" fmla="*/ 2409825 w 2410654"/>
              <a:gd name="connsiteY2" fmla="*/ 1812715 h 1812715"/>
              <a:gd name="connsiteX3" fmla="*/ 401646 w 2410654"/>
              <a:gd name="connsiteY3" fmla="*/ 1812595 h 1812715"/>
              <a:gd name="connsiteX4" fmla="*/ 0 w 2410654"/>
              <a:gd name="connsiteY4" fmla="*/ 1410949 h 181271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1018872 h 1711185"/>
              <a:gd name="connsiteX1" fmla="*/ 2409825 w 2410654"/>
              <a:gd name="connsiteY1" fmla="*/ 1021205 h 1711185"/>
              <a:gd name="connsiteX2" fmla="*/ 2409825 w 2410654"/>
              <a:gd name="connsiteY2" fmla="*/ 1420638 h 1711185"/>
              <a:gd name="connsiteX3" fmla="*/ 401646 w 2410654"/>
              <a:gd name="connsiteY3" fmla="*/ 1420518 h 1711185"/>
              <a:gd name="connsiteX4" fmla="*/ 0 w 2410654"/>
              <a:gd name="connsiteY4" fmla="*/ 1018872 h 1711185"/>
              <a:gd name="connsiteX0" fmla="*/ 0 w 2410654"/>
              <a:gd name="connsiteY0" fmla="*/ 595858 h 997624"/>
              <a:gd name="connsiteX1" fmla="*/ 2409825 w 2410654"/>
              <a:gd name="connsiteY1" fmla="*/ 598191 h 997624"/>
              <a:gd name="connsiteX2" fmla="*/ 2409825 w 2410654"/>
              <a:gd name="connsiteY2" fmla="*/ 997624 h 997624"/>
              <a:gd name="connsiteX3" fmla="*/ 401646 w 2410654"/>
              <a:gd name="connsiteY3" fmla="*/ 997504 h 997624"/>
              <a:gd name="connsiteX4" fmla="*/ 0 w 2410654"/>
              <a:gd name="connsiteY4" fmla="*/ 595858 h 99762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418453"/>
              <a:gd name="connsiteY0" fmla="*/ 919548 h 1321314"/>
              <a:gd name="connsiteX1" fmla="*/ 2418451 w 2418453"/>
              <a:gd name="connsiteY1" fmla="*/ 93745 h 1321314"/>
              <a:gd name="connsiteX2" fmla="*/ 2409825 w 2418453"/>
              <a:gd name="connsiteY2" fmla="*/ 1321314 h 1321314"/>
              <a:gd name="connsiteX3" fmla="*/ 401646 w 2418453"/>
              <a:gd name="connsiteY3" fmla="*/ 1321194 h 1321314"/>
              <a:gd name="connsiteX4" fmla="*/ 0 w 2418453"/>
              <a:gd name="connsiteY4"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92601"/>
              <a:gd name="connsiteY0" fmla="*/ 919548 h 1321314"/>
              <a:gd name="connsiteX1" fmla="*/ 2418451 w 2592601"/>
              <a:gd name="connsiteY1" fmla="*/ 93745 h 1321314"/>
              <a:gd name="connsiteX2" fmla="*/ 2402263 w 2592601"/>
              <a:gd name="connsiteY2" fmla="*/ 906339 h 1321314"/>
              <a:gd name="connsiteX3" fmla="*/ 2409825 w 2592601"/>
              <a:gd name="connsiteY3" fmla="*/ 1321314 h 1321314"/>
              <a:gd name="connsiteX4" fmla="*/ 401646 w 2592601"/>
              <a:gd name="connsiteY4" fmla="*/ 1321194 h 1321314"/>
              <a:gd name="connsiteX5" fmla="*/ 0 w 2592601"/>
              <a:gd name="connsiteY5" fmla="*/ 919548 h 1321314"/>
              <a:gd name="connsiteX0" fmla="*/ 0 w 2558923"/>
              <a:gd name="connsiteY0" fmla="*/ 58047 h 459813"/>
              <a:gd name="connsiteX1" fmla="*/ 2402263 w 2558923"/>
              <a:gd name="connsiteY1" fmla="*/ 44838 h 459813"/>
              <a:gd name="connsiteX2" fmla="*/ 2409825 w 2558923"/>
              <a:gd name="connsiteY2" fmla="*/ 459813 h 459813"/>
              <a:gd name="connsiteX3" fmla="*/ 401646 w 2558923"/>
              <a:gd name="connsiteY3" fmla="*/ 459693 h 459813"/>
              <a:gd name="connsiteX4" fmla="*/ 0 w 2558923"/>
              <a:gd name="connsiteY4" fmla="*/ 58047 h 459813"/>
              <a:gd name="connsiteX0" fmla="*/ 0 w 2409825"/>
              <a:gd name="connsiteY0" fmla="*/ 58047 h 459813"/>
              <a:gd name="connsiteX1" fmla="*/ 2402263 w 2409825"/>
              <a:gd name="connsiteY1" fmla="*/ 44838 h 459813"/>
              <a:gd name="connsiteX2" fmla="*/ 2409825 w 2409825"/>
              <a:gd name="connsiteY2" fmla="*/ 459813 h 459813"/>
              <a:gd name="connsiteX3" fmla="*/ 401646 w 2409825"/>
              <a:gd name="connsiteY3" fmla="*/ 459693 h 459813"/>
              <a:gd name="connsiteX4" fmla="*/ 0 w 2409825"/>
              <a:gd name="connsiteY4" fmla="*/ 58047 h 459813"/>
              <a:gd name="connsiteX0" fmla="*/ 0 w 2409825"/>
              <a:gd name="connsiteY0" fmla="*/ 31845 h 433611"/>
              <a:gd name="connsiteX1" fmla="*/ 2402263 w 2409825"/>
              <a:gd name="connsiteY1" fmla="*/ 18636 h 433611"/>
              <a:gd name="connsiteX2" fmla="*/ 2409825 w 2409825"/>
              <a:gd name="connsiteY2" fmla="*/ 433611 h 433611"/>
              <a:gd name="connsiteX3" fmla="*/ 401646 w 2409825"/>
              <a:gd name="connsiteY3" fmla="*/ 433491 h 433611"/>
              <a:gd name="connsiteX4" fmla="*/ 0 w 2409825"/>
              <a:gd name="connsiteY4" fmla="*/ 31845 h 433611"/>
              <a:gd name="connsiteX0" fmla="*/ 0 w 2409825"/>
              <a:gd name="connsiteY0" fmla="*/ 13209 h 414975"/>
              <a:gd name="connsiteX1" fmla="*/ 2402263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12835"/>
              <a:gd name="connsiteY0" fmla="*/ 13209 h 414975"/>
              <a:gd name="connsiteX1" fmla="*/ 2412835 w 2412835"/>
              <a:gd name="connsiteY1" fmla="*/ 0 h 414975"/>
              <a:gd name="connsiteX2" fmla="*/ 2409825 w 2412835"/>
              <a:gd name="connsiteY2" fmla="*/ 414975 h 414975"/>
              <a:gd name="connsiteX3" fmla="*/ 401646 w 2412835"/>
              <a:gd name="connsiteY3" fmla="*/ 414855 h 414975"/>
              <a:gd name="connsiteX4" fmla="*/ 0 w 2412835"/>
              <a:gd name="connsiteY4" fmla="*/ 13209 h 414975"/>
              <a:gd name="connsiteX0" fmla="*/ 0 w 2409825"/>
              <a:gd name="connsiteY0" fmla="*/ 13209 h 414975"/>
              <a:gd name="connsiteX1" fmla="*/ 2407549 w 2409825"/>
              <a:gd name="connsiteY1" fmla="*/ 0 h 414975"/>
              <a:gd name="connsiteX2" fmla="*/ 2409825 w 2409825"/>
              <a:gd name="connsiteY2" fmla="*/ 414975 h 414975"/>
              <a:gd name="connsiteX3" fmla="*/ 401646 w 2409825"/>
              <a:gd name="connsiteY3" fmla="*/ 414855 h 414975"/>
              <a:gd name="connsiteX4" fmla="*/ 0 w 2409825"/>
              <a:gd name="connsiteY4" fmla="*/ 13209 h 414975"/>
              <a:gd name="connsiteX0" fmla="*/ 0 w 2409825"/>
              <a:gd name="connsiteY0" fmla="*/ 0 h 401766"/>
              <a:gd name="connsiteX1" fmla="*/ 2407549 w 2409825"/>
              <a:gd name="connsiteY1" fmla="*/ 2647 h 401766"/>
              <a:gd name="connsiteX2" fmla="*/ 2409825 w 2409825"/>
              <a:gd name="connsiteY2" fmla="*/ 401766 h 401766"/>
              <a:gd name="connsiteX3" fmla="*/ 401646 w 2409825"/>
              <a:gd name="connsiteY3" fmla="*/ 401646 h 401766"/>
              <a:gd name="connsiteX4" fmla="*/ 0 w 2409825"/>
              <a:gd name="connsiteY4"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84062 w 2593887"/>
              <a:gd name="connsiteY0" fmla="*/ 0 h 401766"/>
              <a:gd name="connsiteX1" fmla="*/ 2591611 w 2593887"/>
              <a:gd name="connsiteY1" fmla="*/ 2647 h 401766"/>
              <a:gd name="connsiteX2" fmla="*/ 2593887 w 2593887"/>
              <a:gd name="connsiteY2" fmla="*/ 401766 h 401766"/>
              <a:gd name="connsiteX3" fmla="*/ 585708 w 2593887"/>
              <a:gd name="connsiteY3" fmla="*/ 401646 h 401766"/>
              <a:gd name="connsiteX4" fmla="*/ 212060 w 2593887"/>
              <a:gd name="connsiteY4" fmla="*/ 148693 h 401766"/>
              <a:gd name="connsiteX5" fmla="*/ 184062 w 2593887"/>
              <a:gd name="connsiteY5" fmla="*/ 0 h 401766"/>
              <a:gd name="connsiteX0" fmla="*/ 175268 w 2585093"/>
              <a:gd name="connsiteY0" fmla="*/ 0 h 401766"/>
              <a:gd name="connsiteX1" fmla="*/ 2582817 w 2585093"/>
              <a:gd name="connsiteY1" fmla="*/ 2647 h 401766"/>
              <a:gd name="connsiteX2" fmla="*/ 2585093 w 2585093"/>
              <a:gd name="connsiteY2" fmla="*/ 401766 h 401766"/>
              <a:gd name="connsiteX3" fmla="*/ 576914 w 2585093"/>
              <a:gd name="connsiteY3" fmla="*/ 401646 h 401766"/>
              <a:gd name="connsiteX4" fmla="*/ 203266 w 2585093"/>
              <a:gd name="connsiteY4" fmla="*/ 148693 h 401766"/>
              <a:gd name="connsiteX5" fmla="*/ 175268 w 2585093"/>
              <a:gd name="connsiteY5" fmla="*/ 0 h 401766"/>
              <a:gd name="connsiteX0" fmla="*/ 141764 w 2523591"/>
              <a:gd name="connsiteY0" fmla="*/ 154726 h 407799"/>
              <a:gd name="connsiteX1" fmla="*/ 2521315 w 2523591"/>
              <a:gd name="connsiteY1" fmla="*/ 8680 h 407799"/>
              <a:gd name="connsiteX2" fmla="*/ 2523591 w 2523591"/>
              <a:gd name="connsiteY2" fmla="*/ 407799 h 407799"/>
              <a:gd name="connsiteX3" fmla="*/ 515412 w 2523591"/>
              <a:gd name="connsiteY3" fmla="*/ 407679 h 407799"/>
              <a:gd name="connsiteX4" fmla="*/ 141764 w 2523591"/>
              <a:gd name="connsiteY4" fmla="*/ 154726 h 407799"/>
              <a:gd name="connsiteX0" fmla="*/ 398 w 2382225"/>
              <a:gd name="connsiteY0" fmla="*/ 151214 h 404287"/>
              <a:gd name="connsiteX1" fmla="*/ 2379949 w 2382225"/>
              <a:gd name="connsiteY1" fmla="*/ 5168 h 404287"/>
              <a:gd name="connsiteX2" fmla="*/ 2382225 w 2382225"/>
              <a:gd name="connsiteY2" fmla="*/ 404287 h 404287"/>
              <a:gd name="connsiteX3" fmla="*/ 374046 w 2382225"/>
              <a:gd name="connsiteY3" fmla="*/ 404167 h 404287"/>
              <a:gd name="connsiteX4" fmla="*/ 398 w 2382225"/>
              <a:gd name="connsiteY4" fmla="*/ 151214 h 404287"/>
              <a:gd name="connsiteX0" fmla="*/ 184 w 2382011"/>
              <a:gd name="connsiteY0" fmla="*/ 151283 h 404356"/>
              <a:gd name="connsiteX1" fmla="*/ 2379735 w 2382011"/>
              <a:gd name="connsiteY1" fmla="*/ 5237 h 404356"/>
              <a:gd name="connsiteX2" fmla="*/ 2382011 w 2382011"/>
              <a:gd name="connsiteY2" fmla="*/ 404356 h 404356"/>
              <a:gd name="connsiteX3" fmla="*/ 373832 w 2382011"/>
              <a:gd name="connsiteY3" fmla="*/ 404236 h 404356"/>
              <a:gd name="connsiteX4" fmla="*/ 184 w 2382011"/>
              <a:gd name="connsiteY4" fmla="*/ 151283 h 404356"/>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3 w 2381830"/>
              <a:gd name="connsiteY0" fmla="*/ 150350 h 403423"/>
              <a:gd name="connsiteX1" fmla="*/ 2379554 w 2381830"/>
              <a:gd name="connsiteY1" fmla="*/ 4304 h 403423"/>
              <a:gd name="connsiteX2" fmla="*/ 2381830 w 2381830"/>
              <a:gd name="connsiteY2" fmla="*/ 403423 h 403423"/>
              <a:gd name="connsiteX3" fmla="*/ 373651 w 2381830"/>
              <a:gd name="connsiteY3" fmla="*/ 403303 h 403423"/>
              <a:gd name="connsiteX4" fmla="*/ 3 w 2381830"/>
              <a:gd name="connsiteY4" fmla="*/ 150350 h 403423"/>
              <a:gd name="connsiteX0" fmla="*/ 141504 w 2523331"/>
              <a:gd name="connsiteY0" fmla="*/ 48576 h 301649"/>
              <a:gd name="connsiteX1" fmla="*/ 2517525 w 2523331"/>
              <a:gd name="connsiteY1" fmla="*/ 22567 h 301649"/>
              <a:gd name="connsiteX2" fmla="*/ 2523331 w 2523331"/>
              <a:gd name="connsiteY2" fmla="*/ 301649 h 301649"/>
              <a:gd name="connsiteX3" fmla="*/ 515152 w 2523331"/>
              <a:gd name="connsiteY3" fmla="*/ 301529 h 301649"/>
              <a:gd name="connsiteX4" fmla="*/ 141504 w 2523331"/>
              <a:gd name="connsiteY4" fmla="*/ 48576 h 301649"/>
              <a:gd name="connsiteX0" fmla="*/ 141504 w 2523331"/>
              <a:gd name="connsiteY0" fmla="*/ 33303 h 286376"/>
              <a:gd name="connsiteX1" fmla="*/ 2517525 w 2523331"/>
              <a:gd name="connsiteY1" fmla="*/ 7294 h 286376"/>
              <a:gd name="connsiteX2" fmla="*/ 2523331 w 2523331"/>
              <a:gd name="connsiteY2" fmla="*/ 286376 h 286376"/>
              <a:gd name="connsiteX3" fmla="*/ 515152 w 2523331"/>
              <a:gd name="connsiteY3" fmla="*/ 286256 h 286376"/>
              <a:gd name="connsiteX4" fmla="*/ 141504 w 2523331"/>
              <a:gd name="connsiteY4" fmla="*/ 33303 h 286376"/>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141504 w 2523331"/>
              <a:gd name="connsiteY0" fmla="*/ 30430 h 283503"/>
              <a:gd name="connsiteX1" fmla="*/ 2517525 w 2523331"/>
              <a:gd name="connsiteY1" fmla="*/ 4421 h 283503"/>
              <a:gd name="connsiteX2" fmla="*/ 2523331 w 2523331"/>
              <a:gd name="connsiteY2" fmla="*/ 283503 h 283503"/>
              <a:gd name="connsiteX3" fmla="*/ 515152 w 2523331"/>
              <a:gd name="connsiteY3" fmla="*/ 283383 h 283503"/>
              <a:gd name="connsiteX4" fmla="*/ 141504 w 2523331"/>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30430 h 283503"/>
              <a:gd name="connsiteX1" fmla="*/ 2376021 w 2381827"/>
              <a:gd name="connsiteY1" fmla="*/ 4421 h 283503"/>
              <a:gd name="connsiteX2" fmla="*/ 2381827 w 2381827"/>
              <a:gd name="connsiteY2" fmla="*/ 283503 h 283503"/>
              <a:gd name="connsiteX3" fmla="*/ 373648 w 2381827"/>
              <a:gd name="connsiteY3" fmla="*/ 283383 h 283503"/>
              <a:gd name="connsiteX4" fmla="*/ 0 w 2381827"/>
              <a:gd name="connsiteY4" fmla="*/ 30430 h 283503"/>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26009 h 279082"/>
              <a:gd name="connsiteX1" fmla="*/ 2376021 w 2381827"/>
              <a:gd name="connsiteY1" fmla="*/ 0 h 279082"/>
              <a:gd name="connsiteX2" fmla="*/ 2381827 w 2381827"/>
              <a:gd name="connsiteY2" fmla="*/ 279082 h 279082"/>
              <a:gd name="connsiteX3" fmla="*/ 373648 w 2381827"/>
              <a:gd name="connsiteY3" fmla="*/ 278962 h 279082"/>
              <a:gd name="connsiteX4" fmla="*/ 0 w 2381827"/>
              <a:gd name="connsiteY4" fmla="*/ 26009 h 279082"/>
              <a:gd name="connsiteX0" fmla="*/ 0 w 2381827"/>
              <a:gd name="connsiteY0" fmla="*/ 1296 h 254369"/>
              <a:gd name="connsiteX1" fmla="*/ 2372491 w 2381827"/>
              <a:gd name="connsiteY1" fmla="*/ 0 h 254369"/>
              <a:gd name="connsiteX2" fmla="*/ 2381827 w 2381827"/>
              <a:gd name="connsiteY2" fmla="*/ 254369 h 254369"/>
              <a:gd name="connsiteX3" fmla="*/ 373648 w 2381827"/>
              <a:gd name="connsiteY3" fmla="*/ 254249 h 254369"/>
              <a:gd name="connsiteX4" fmla="*/ 0 w 2381827"/>
              <a:gd name="connsiteY4" fmla="*/ 1296 h 254369"/>
              <a:gd name="connsiteX0" fmla="*/ 0 w 2381827"/>
              <a:gd name="connsiteY0" fmla="*/ 4827 h 257900"/>
              <a:gd name="connsiteX1" fmla="*/ 2379552 w 2381827"/>
              <a:gd name="connsiteY1" fmla="*/ 0 h 257900"/>
              <a:gd name="connsiteX2" fmla="*/ 2381827 w 2381827"/>
              <a:gd name="connsiteY2" fmla="*/ 257900 h 257900"/>
              <a:gd name="connsiteX3" fmla="*/ 373648 w 2381827"/>
              <a:gd name="connsiteY3" fmla="*/ 257780 h 257900"/>
              <a:gd name="connsiteX4" fmla="*/ 0 w 2381827"/>
              <a:gd name="connsiteY4" fmla="*/ 4827 h 257900"/>
              <a:gd name="connsiteX0" fmla="*/ 0 w 2378758"/>
              <a:gd name="connsiteY0" fmla="*/ 1758 h 257900"/>
              <a:gd name="connsiteX1" fmla="*/ 2376483 w 2378758"/>
              <a:gd name="connsiteY1" fmla="*/ 0 h 257900"/>
              <a:gd name="connsiteX2" fmla="*/ 2378758 w 2378758"/>
              <a:gd name="connsiteY2" fmla="*/ 257900 h 257900"/>
              <a:gd name="connsiteX3" fmla="*/ 370579 w 2378758"/>
              <a:gd name="connsiteY3" fmla="*/ 257780 h 257900"/>
              <a:gd name="connsiteX4" fmla="*/ 0 w 2378758"/>
              <a:gd name="connsiteY4" fmla="*/ 1758 h 25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758" h="257900">
                <a:moveTo>
                  <a:pt x="0" y="1758"/>
                </a:moveTo>
                <a:lnTo>
                  <a:pt x="2376483" y="0"/>
                </a:lnTo>
                <a:cubicBezTo>
                  <a:pt x="2378576" y="204595"/>
                  <a:pt x="2374230" y="-26752"/>
                  <a:pt x="2378758" y="257900"/>
                </a:cubicBezTo>
                <a:lnTo>
                  <a:pt x="370579" y="257780"/>
                </a:lnTo>
                <a:cubicBezTo>
                  <a:pt x="15974" y="226193"/>
                  <a:pt x="3238" y="-12987"/>
                  <a:pt x="0" y="1758"/>
                </a:cubicBezTo>
                <a:close/>
              </a:path>
            </a:pathLst>
          </a:custGeom>
          <a:solidFill>
            <a:srgbClr val="BF300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4" name="Group 153"/>
          <p:cNvGrpSpPr/>
          <p:nvPr userDrawn="1"/>
        </p:nvGrpSpPr>
        <p:grpSpPr>
          <a:xfrm>
            <a:off x="7013476" y="4115723"/>
            <a:ext cx="1915027" cy="1923571"/>
            <a:chOff x="-1143000" y="1828800"/>
            <a:chExt cx="518410" cy="520723"/>
          </a:xfrm>
        </p:grpSpPr>
        <p:sp>
          <p:nvSpPr>
            <p:cNvPr id="155" name="Freeform 143"/>
            <p:cNvSpPr>
              <a:spLocks noChangeAspect="1"/>
            </p:cNvSpPr>
            <p:nvPr/>
          </p:nvSpPr>
          <p:spPr bwMode="black">
            <a:xfrm>
              <a:off x="-996018" y="1828800"/>
              <a:ext cx="174790" cy="954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a:p>
          </p:txBody>
        </p:sp>
        <p:sp>
          <p:nvSpPr>
            <p:cNvPr id="156" name="Freeform 144"/>
            <p:cNvSpPr>
              <a:spLocks noChangeAspect="1"/>
            </p:cNvSpPr>
            <p:nvPr/>
          </p:nvSpPr>
          <p:spPr bwMode="black">
            <a:xfrm>
              <a:off x="-894720" y="1880475"/>
              <a:ext cx="170817" cy="9738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chemeClr val="bg1"/>
            </a:solidFill>
            <a:ln w="9525" cap="flat" cmpd="sng">
              <a:noFill/>
              <a:prstDash val="solid"/>
              <a:round/>
              <a:headEnd type="none" w="med" len="med"/>
              <a:tailEnd type="none" w="med" len="med"/>
            </a:ln>
            <a:effectLst/>
          </p:spPr>
          <p:txBody>
            <a:bodyPr/>
            <a:lstStyle/>
            <a:p>
              <a:endParaRPr lang="en-US"/>
            </a:p>
          </p:txBody>
        </p:sp>
        <p:sp>
          <p:nvSpPr>
            <p:cNvPr id="157" name="Freeform 145"/>
            <p:cNvSpPr>
              <a:spLocks noChangeAspect="1"/>
            </p:cNvSpPr>
            <p:nvPr/>
          </p:nvSpPr>
          <p:spPr bwMode="black">
            <a:xfrm>
              <a:off x="-799380" y="1930161"/>
              <a:ext cx="174790" cy="99375"/>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a:p>
          </p:txBody>
        </p:sp>
        <p:sp>
          <p:nvSpPr>
            <p:cNvPr id="158" name="Freeform 146"/>
            <p:cNvSpPr>
              <a:spLocks noChangeAspect="1"/>
            </p:cNvSpPr>
            <p:nvPr/>
          </p:nvSpPr>
          <p:spPr bwMode="black">
            <a:xfrm>
              <a:off x="-946363" y="2019599"/>
              <a:ext cx="174790" cy="99375"/>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a:p>
          </p:txBody>
        </p:sp>
        <p:sp>
          <p:nvSpPr>
            <p:cNvPr id="159" name="Freeform 147"/>
            <p:cNvSpPr>
              <a:spLocks noChangeAspect="1"/>
            </p:cNvSpPr>
            <p:nvPr/>
          </p:nvSpPr>
          <p:spPr bwMode="black">
            <a:xfrm>
              <a:off x="-847050" y="2073261"/>
              <a:ext cx="172803" cy="954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a:p>
          </p:txBody>
        </p:sp>
        <p:sp>
          <p:nvSpPr>
            <p:cNvPr id="160" name="Freeform 148"/>
            <p:cNvSpPr>
              <a:spLocks noChangeAspect="1"/>
            </p:cNvSpPr>
            <p:nvPr/>
          </p:nvSpPr>
          <p:spPr bwMode="black">
            <a:xfrm>
              <a:off x="-1091357" y="2107048"/>
              <a:ext cx="170817" cy="101361"/>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a:p>
          </p:txBody>
        </p:sp>
        <p:sp>
          <p:nvSpPr>
            <p:cNvPr id="161" name="Freeform 149"/>
            <p:cNvSpPr>
              <a:spLocks noChangeAspect="1"/>
            </p:cNvSpPr>
            <p:nvPr/>
          </p:nvSpPr>
          <p:spPr bwMode="black">
            <a:xfrm>
              <a:off x="-996018" y="2158723"/>
              <a:ext cx="174790" cy="99375"/>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chemeClr val="bg1"/>
            </a:solidFill>
            <a:ln w="9525" cap="flat" cmpd="sng">
              <a:noFill/>
              <a:prstDash val="solid"/>
              <a:round/>
              <a:headEnd type="none" w="med" len="med"/>
              <a:tailEnd type="none" w="med" len="med"/>
            </a:ln>
            <a:effectLst/>
          </p:spPr>
          <p:txBody>
            <a:bodyPr/>
            <a:lstStyle/>
            <a:p>
              <a:endParaRPr lang="en-US"/>
            </a:p>
          </p:txBody>
        </p:sp>
        <p:sp>
          <p:nvSpPr>
            <p:cNvPr id="162" name="Freeform 150"/>
            <p:cNvSpPr>
              <a:spLocks noChangeAspect="1"/>
            </p:cNvSpPr>
            <p:nvPr/>
          </p:nvSpPr>
          <p:spPr bwMode="black">
            <a:xfrm>
              <a:off x="-1143000" y="2250148"/>
              <a:ext cx="174790" cy="99375"/>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chemeClr val="bg1"/>
            </a:solidFill>
            <a:ln w="9525" cap="flat" cmpd="sng">
              <a:noFill/>
              <a:prstDash val="solid"/>
              <a:round/>
              <a:headEnd type="none" w="med" len="med"/>
              <a:tailEnd type="none" w="med" len="med"/>
            </a:ln>
            <a:effectLst/>
          </p:spPr>
          <p:txBody>
            <a:bodyPr/>
            <a:lstStyle/>
            <a:p>
              <a:endParaRPr lang="en-US"/>
            </a:p>
          </p:txBody>
        </p:sp>
      </p:grpSp>
      <p:sp>
        <p:nvSpPr>
          <p:cNvPr id="37047" name="Rectangle 183"/>
          <p:cNvSpPr>
            <a:spLocks noGrp="1" noChangeArrowheads="1"/>
          </p:cNvSpPr>
          <p:nvPr>
            <p:ph type="subTitle" idx="1" hasCustomPrompt="1"/>
          </p:nvPr>
        </p:nvSpPr>
        <p:spPr bwMode="blackWhite">
          <a:xfrm>
            <a:off x="3044100" y="3314701"/>
            <a:ext cx="5884403" cy="533400"/>
          </a:xfrm>
          <a:prstGeom prst="rect">
            <a:avLst/>
          </a:prstGeom>
          <a:ln w="25400" algn="ctr"/>
        </p:spPr>
        <p:txBody>
          <a:bodyPr tIns="0" bIns="91440" anchor="t">
            <a:noAutofit/>
          </a:bodyPr>
          <a:lstStyle>
            <a:lvl1pPr marL="0" indent="0" algn="l" rtl="0" fontAlgn="base">
              <a:lnSpc>
                <a:spcPct val="85000"/>
              </a:lnSpc>
              <a:spcBef>
                <a:spcPct val="25000"/>
              </a:spcBef>
              <a:spcAft>
                <a:spcPct val="0"/>
              </a:spcAft>
              <a:buClrTx/>
              <a:buFont typeface="Arial" charset="0"/>
              <a:buNone/>
              <a:defRPr lang="en-US" sz="2700" b="0" kern="1200" dirty="0">
                <a:gradFill flip="none" rotWithShape="1">
                  <a:gsLst>
                    <a:gs pos="0">
                      <a:schemeClr val="bg1">
                        <a:lumMod val="85000"/>
                      </a:schemeClr>
                    </a:gs>
                    <a:gs pos="50000">
                      <a:schemeClr val="bg1"/>
                    </a:gs>
                    <a:gs pos="100000">
                      <a:schemeClr val="bg1"/>
                    </a:gs>
                  </a:gsLst>
                  <a:lin ang="18900000" scaled="1"/>
                  <a:tileRect/>
                </a:gradFill>
                <a:effectLst>
                  <a:outerShdw blurRad="50800" dist="38100" dir="5400000" algn="t" rotWithShape="0">
                    <a:prstClr val="black">
                      <a:alpha val="40000"/>
                    </a:prstClr>
                  </a:outerShdw>
                </a:effectLst>
                <a:latin typeface="Arial" charset="0"/>
                <a:ea typeface="+mn-ea"/>
                <a:cs typeface="+mn-cs"/>
              </a:defRPr>
            </a:lvl1pPr>
          </a:lstStyle>
          <a:p>
            <a:r>
              <a:rPr lang="en-US" dirty="0" smtClean="0"/>
              <a:t>Subhead here</a:t>
            </a:r>
          </a:p>
        </p:txBody>
      </p:sp>
      <p:sp>
        <p:nvSpPr>
          <p:cNvPr id="37046" name="Rectangle 182"/>
          <p:cNvSpPr>
            <a:spLocks noGrp="1" noChangeArrowheads="1"/>
          </p:cNvSpPr>
          <p:nvPr>
            <p:ph type="ctrTitle" hasCustomPrompt="1"/>
          </p:nvPr>
        </p:nvSpPr>
        <p:spPr bwMode="blackWhite">
          <a:xfrm>
            <a:off x="3044100" y="2609849"/>
            <a:ext cx="5884403" cy="666751"/>
          </a:xfrm>
          <a:ln w="25400"/>
        </p:spPr>
        <p:txBody>
          <a:bodyPr tIns="91440" bIns="91440" anchor="b"/>
          <a:lstStyle>
            <a:lvl1pPr algn="l">
              <a:spcBef>
                <a:spcPct val="25000"/>
              </a:spcBef>
              <a:defRPr sz="3200" b="1">
                <a:gradFill flip="none" rotWithShape="1">
                  <a:gsLst>
                    <a:gs pos="0">
                      <a:schemeClr val="bg1">
                        <a:lumMod val="85000"/>
                      </a:schemeClr>
                    </a:gs>
                    <a:gs pos="50000">
                      <a:schemeClr val="bg1"/>
                    </a:gs>
                    <a:gs pos="100000">
                      <a:schemeClr val="bg1"/>
                    </a:gs>
                  </a:gsLst>
                  <a:lin ang="18900000" scaled="1"/>
                  <a:tileRect/>
                </a:gradFill>
                <a:effectLst>
                  <a:glow rad="50800">
                    <a:schemeClr val="tx1">
                      <a:lumMod val="85000"/>
                      <a:lumOff val="15000"/>
                      <a:alpha val="26000"/>
                    </a:schemeClr>
                  </a:glow>
                  <a:outerShdw blurRad="50800" dist="50800" dir="5400000" sx="72000" sy="72000" algn="ctr" rotWithShape="0">
                    <a:srgbClr val="000000">
                      <a:alpha val="0"/>
                    </a:srgbClr>
                  </a:outerShdw>
                </a:effectLst>
              </a:defRPr>
            </a:lvl1pPr>
          </a:lstStyle>
          <a:p>
            <a:r>
              <a:rPr lang="en-US" dirty="0" smtClean="0"/>
              <a:t>Title Goes Here</a:t>
            </a:r>
            <a:endParaRPr lang="en-US" dirty="0"/>
          </a:p>
        </p:txBody>
      </p:sp>
      <p:sp>
        <p:nvSpPr>
          <p:cNvPr id="41" name="TextBox 40"/>
          <p:cNvSpPr txBox="1"/>
          <p:nvPr userDrawn="1"/>
        </p:nvSpPr>
        <p:spPr>
          <a:xfrm>
            <a:off x="137756" y="5832565"/>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extLst>
      <p:ext uri="{BB962C8B-B14F-4D97-AF65-F5344CB8AC3E}">
        <p14:creationId xmlns:p14="http://schemas.microsoft.com/office/powerpoint/2010/main" xmlns="" val="1208494877"/>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4" name="Rectangle 226"/>
          <p:cNvSpPr>
            <a:spLocks noGrp="1" noChangeArrowheads="1"/>
          </p:cNvSpPr>
          <p:nvPr>
            <p:ph type="title"/>
          </p:nvPr>
        </p:nvSpPr>
        <p:spPr bwMode="auto">
          <a:xfrm>
            <a:off x="1102549" y="452163"/>
            <a:ext cx="774726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46" name="Text Placeholder 45"/>
          <p:cNvSpPr>
            <a:spLocks noGrp="1"/>
          </p:cNvSpPr>
          <p:nvPr>
            <p:ph type="body" sz="quarter" idx="10"/>
          </p:nvPr>
        </p:nvSpPr>
        <p:spPr>
          <a:xfrm>
            <a:off x="1102549" y="1238250"/>
            <a:ext cx="7746110" cy="466724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28"/>
          <p:cNvSpPr>
            <a:spLocks noGrp="1" noChangeArrowheads="1"/>
          </p:cNvSpPr>
          <p:nvPr>
            <p:ph type="sldNum" sz="quarter" idx="10"/>
          </p:nvPr>
        </p:nvSpPr>
        <p:spPr>
          <a:xfrm>
            <a:off x="5872163" y="6505575"/>
            <a:ext cx="685800" cy="314325"/>
          </a:xfrm>
          <a:prstGeom prst="rect">
            <a:avLst/>
          </a:prstGeom>
          <a:ln/>
        </p:spPr>
        <p:txBody>
          <a:bodyPr/>
          <a:lstStyle>
            <a:lvl1pPr>
              <a:defRPr/>
            </a:lvl1pPr>
          </a:lstStyle>
          <a:p>
            <a:pPr>
              <a:defRPr/>
            </a:pPr>
            <a:fld id="{1C3E26C6-983B-4E00-AC82-EC9AB7943D0D}" type="slidenum">
              <a:rPr lang="zh-TW" altLang="en-US"/>
              <a:pPr>
                <a:defRPr/>
              </a:pPr>
              <a:t>‹#›</a:t>
            </a:fld>
            <a:endParaRPr lang="en-US" altLang="zh-TW"/>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15" Type="http://schemas.microsoft.com/office/2007/relationships/hdphoto" Target="../media/hdphoto1.wdp"/><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p:cNvSpPr/>
          <p:nvPr/>
        </p:nvSpPr>
        <p:spPr>
          <a:xfrm flipV="1">
            <a:off x="0" y="0"/>
            <a:ext cx="9144000" cy="1638300"/>
          </a:xfrm>
          <a:prstGeom prst="rect">
            <a:avLst/>
          </a:prstGeom>
          <a:gradFill flip="none" rotWithShape="1">
            <a:gsLst>
              <a:gs pos="0">
                <a:schemeClr val="bg1">
                  <a:lumMod val="85000"/>
                </a:schemeClr>
              </a:gs>
              <a:gs pos="1900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66" name="Rectangle 226"/>
          <p:cNvSpPr>
            <a:spLocks noGrp="1" noChangeArrowheads="1"/>
          </p:cNvSpPr>
          <p:nvPr>
            <p:ph type="title"/>
          </p:nvPr>
        </p:nvSpPr>
        <p:spPr bwMode="auto">
          <a:xfrm>
            <a:off x="1102549" y="452163"/>
            <a:ext cx="7747265" cy="65405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Title Goes Here</a:t>
            </a:r>
          </a:p>
        </p:txBody>
      </p:sp>
      <p:grpSp>
        <p:nvGrpSpPr>
          <p:cNvPr id="5" name="Group 4"/>
          <p:cNvGrpSpPr/>
          <p:nvPr/>
        </p:nvGrpSpPr>
        <p:grpSpPr>
          <a:xfrm>
            <a:off x="633159" y="6272566"/>
            <a:ext cx="1771650" cy="381114"/>
            <a:chOff x="633159" y="6301141"/>
            <a:chExt cx="1771650" cy="381114"/>
          </a:xfrm>
        </p:grpSpPr>
        <p:sp>
          <p:nvSpPr>
            <p:cNvPr id="43" name="Text Box 129"/>
            <p:cNvSpPr txBox="1">
              <a:spLocks noChangeAspect="1" noChangeArrowheads="1"/>
            </p:cNvSpPr>
            <p:nvPr/>
          </p:nvSpPr>
          <p:spPr bwMode="black">
            <a:xfrm>
              <a:off x="2094626" y="6487368"/>
              <a:ext cx="310183" cy="151580"/>
            </a:xfrm>
            <a:prstGeom prst="rect">
              <a:avLst/>
            </a:prstGeom>
            <a:noFill/>
            <a:ln w="9525">
              <a:noFill/>
              <a:miter lim="800000"/>
              <a:headEnd/>
              <a:tailEnd/>
            </a:ln>
            <a:effectLst/>
          </p:spPr>
          <p:txBody>
            <a:bodyPr>
              <a:spAutoFit/>
            </a:bodyPr>
            <a:lstStyle/>
            <a:p>
              <a:r>
                <a:rPr lang="en-US" sz="400" b="1"/>
                <a:t>TM</a:t>
              </a:r>
            </a:p>
          </p:txBody>
        </p:sp>
        <p:sp>
          <p:nvSpPr>
            <p:cNvPr id="57" name="Freeform 143"/>
            <p:cNvSpPr>
              <a:spLocks noChangeAspect="1"/>
            </p:cNvSpPr>
            <p:nvPr/>
          </p:nvSpPr>
          <p:spPr bwMode="black">
            <a:xfrm>
              <a:off x="739920" y="6301141"/>
              <a:ext cx="126959"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58" name="Freeform 144"/>
            <p:cNvSpPr>
              <a:spLocks noChangeAspect="1"/>
            </p:cNvSpPr>
            <p:nvPr/>
          </p:nvSpPr>
          <p:spPr bwMode="black">
            <a:xfrm>
              <a:off x="813498" y="6338675"/>
              <a:ext cx="124073" cy="70737"/>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endParaRPr lang="en-US"/>
            </a:p>
          </p:txBody>
        </p:sp>
        <p:sp>
          <p:nvSpPr>
            <p:cNvPr id="59" name="Freeform 145"/>
            <p:cNvSpPr>
              <a:spLocks noChangeAspect="1"/>
            </p:cNvSpPr>
            <p:nvPr/>
          </p:nvSpPr>
          <p:spPr bwMode="black">
            <a:xfrm>
              <a:off x="882748" y="6374765"/>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60" name="Freeform 146"/>
            <p:cNvSpPr>
              <a:spLocks noChangeAspect="1"/>
            </p:cNvSpPr>
            <p:nvPr/>
          </p:nvSpPr>
          <p:spPr bwMode="black">
            <a:xfrm>
              <a:off x="775987" y="643972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endParaRPr lang="en-US"/>
            </a:p>
          </p:txBody>
        </p:sp>
        <p:sp>
          <p:nvSpPr>
            <p:cNvPr id="61" name="Freeform 147"/>
            <p:cNvSpPr>
              <a:spLocks noChangeAspect="1"/>
            </p:cNvSpPr>
            <p:nvPr/>
          </p:nvSpPr>
          <p:spPr bwMode="black">
            <a:xfrm>
              <a:off x="848123" y="6478706"/>
              <a:ext cx="125516" cy="6929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62" name="Freeform 148"/>
            <p:cNvSpPr>
              <a:spLocks noChangeAspect="1"/>
            </p:cNvSpPr>
            <p:nvPr/>
          </p:nvSpPr>
          <p:spPr bwMode="black">
            <a:xfrm>
              <a:off x="670670" y="6503247"/>
              <a:ext cx="124073" cy="7362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63" name="Freeform 149"/>
            <p:cNvSpPr>
              <a:spLocks noChangeAspect="1"/>
            </p:cNvSpPr>
            <p:nvPr/>
          </p:nvSpPr>
          <p:spPr bwMode="black">
            <a:xfrm>
              <a:off x="739920" y="6540781"/>
              <a:ext cx="126959" cy="7218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endParaRPr lang="en-US"/>
            </a:p>
          </p:txBody>
        </p:sp>
        <p:sp>
          <p:nvSpPr>
            <p:cNvPr id="64" name="Freeform 150"/>
            <p:cNvSpPr>
              <a:spLocks noChangeAspect="1"/>
            </p:cNvSpPr>
            <p:nvPr/>
          </p:nvSpPr>
          <p:spPr bwMode="black">
            <a:xfrm>
              <a:off x="633159" y="6607188"/>
              <a:ext cx="126959" cy="7218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endParaRPr lang="en-US"/>
            </a:p>
          </p:txBody>
        </p:sp>
        <p:sp>
          <p:nvSpPr>
            <p:cNvPr id="65" name="Freeform 151"/>
            <p:cNvSpPr>
              <a:spLocks noChangeAspect="1"/>
            </p:cNvSpPr>
            <p:nvPr/>
          </p:nvSpPr>
          <p:spPr bwMode="black">
            <a:xfrm>
              <a:off x="1009707" y="6488811"/>
              <a:ext cx="102433" cy="190557"/>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a:p>
          </p:txBody>
        </p:sp>
        <p:sp>
          <p:nvSpPr>
            <p:cNvPr id="66" name="Freeform 152"/>
            <p:cNvSpPr>
              <a:spLocks noChangeAspect="1"/>
            </p:cNvSpPr>
            <p:nvPr/>
          </p:nvSpPr>
          <p:spPr bwMode="black">
            <a:xfrm>
              <a:off x="1094827" y="6536450"/>
              <a:ext cx="108203" cy="142918"/>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a:p>
          </p:txBody>
        </p:sp>
        <p:sp>
          <p:nvSpPr>
            <p:cNvPr id="67" name="Freeform 153"/>
            <p:cNvSpPr>
              <a:spLocks noChangeAspect="1" noEditPoints="1"/>
            </p:cNvSpPr>
            <p:nvPr/>
          </p:nvSpPr>
          <p:spPr bwMode="black">
            <a:xfrm>
              <a:off x="1780115" y="6533563"/>
              <a:ext cx="150042" cy="148692"/>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a:p>
          </p:txBody>
        </p:sp>
        <p:sp>
          <p:nvSpPr>
            <p:cNvPr id="68" name="Freeform 154"/>
            <p:cNvSpPr>
              <a:spLocks noChangeAspect="1"/>
            </p:cNvSpPr>
            <p:nvPr/>
          </p:nvSpPr>
          <p:spPr bwMode="black">
            <a:xfrm>
              <a:off x="1934485" y="6490255"/>
              <a:ext cx="77906" cy="189114"/>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a:p>
          </p:txBody>
        </p:sp>
        <p:sp>
          <p:nvSpPr>
            <p:cNvPr id="69" name="Freeform 155"/>
            <p:cNvSpPr>
              <a:spLocks noChangeAspect="1" noEditPoints="1"/>
            </p:cNvSpPr>
            <p:nvPr/>
          </p:nvSpPr>
          <p:spPr bwMode="black">
            <a:xfrm>
              <a:off x="1190046" y="6533563"/>
              <a:ext cx="154370" cy="148692"/>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a:p>
          </p:txBody>
        </p:sp>
        <p:sp>
          <p:nvSpPr>
            <p:cNvPr id="70" name="Freeform 156"/>
            <p:cNvSpPr>
              <a:spLocks noChangeAspect="1" noEditPoints="1"/>
            </p:cNvSpPr>
            <p:nvPr/>
          </p:nvSpPr>
          <p:spPr bwMode="black">
            <a:xfrm>
              <a:off x="1344416" y="6533563"/>
              <a:ext cx="154370" cy="148692"/>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a:p>
          </p:txBody>
        </p:sp>
        <p:sp>
          <p:nvSpPr>
            <p:cNvPr id="71" name="Freeform 157"/>
            <p:cNvSpPr>
              <a:spLocks noChangeAspect="1" noEditPoints="1"/>
            </p:cNvSpPr>
            <p:nvPr/>
          </p:nvSpPr>
          <p:spPr bwMode="black">
            <a:xfrm>
              <a:off x="2000850" y="6533563"/>
              <a:ext cx="152927" cy="148692"/>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a:p>
          </p:txBody>
        </p:sp>
        <p:sp>
          <p:nvSpPr>
            <p:cNvPr id="72" name="Freeform 158"/>
            <p:cNvSpPr>
              <a:spLocks noChangeAspect="1"/>
            </p:cNvSpPr>
            <p:nvPr/>
          </p:nvSpPr>
          <p:spPr bwMode="black">
            <a:xfrm>
              <a:off x="1635844" y="6533563"/>
              <a:ext cx="148599" cy="148692"/>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a:p>
          </p:txBody>
        </p:sp>
        <p:sp>
          <p:nvSpPr>
            <p:cNvPr id="73" name="Freeform 159"/>
            <p:cNvSpPr>
              <a:spLocks noChangeAspect="1"/>
            </p:cNvSpPr>
            <p:nvPr/>
          </p:nvSpPr>
          <p:spPr bwMode="black">
            <a:xfrm>
              <a:off x="1487244" y="6533563"/>
              <a:ext cx="157256" cy="148692"/>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a:p>
          </p:txBody>
        </p:sp>
      </p:grpSp>
      <p:sp>
        <p:nvSpPr>
          <p:cNvPr id="76" name="Text Box 1"/>
          <p:cNvSpPr txBox="1">
            <a:spLocks noChangeArrowheads="1"/>
          </p:cNvSpPr>
          <p:nvPr/>
        </p:nvSpPr>
        <p:spPr bwMode="black">
          <a:xfrm>
            <a:off x="5109081" y="6350719"/>
            <a:ext cx="3839007" cy="307777"/>
          </a:xfrm>
          <a:prstGeom prst="rect">
            <a:avLst/>
          </a:prstGeom>
          <a:noFill/>
          <a:ln w="25400">
            <a:noFill/>
            <a:miter lim="800000"/>
            <a:headEnd/>
            <a:tailEnd type="none" w="lg" len="sm"/>
          </a:ln>
          <a:effectLst/>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bg1">
                    <a:lumMod val="50000"/>
                  </a:schemeClr>
                </a:solidFill>
                <a:effectLst/>
                <a:latin typeface="Arial Narrow" pitchFamily="34" charset="0"/>
                <a:cs typeface="Arial" pitchFamily="34" charset="0"/>
              </a:rPr>
              <a:t>Freescale, the Freescale logo, AltiVec, C-5, CodeTEST, CodeWarrior, ColdFire, C-Ware, the Energy Efficient Solutions logo, mobileGT, PowerQUICC, QorIQ, StarCore and Symphony are trademarks of Freescale Semiconductor, Inc., Reg. U.S. Pat. &amp; Tm. Off. BeeKit, BeeStack, ColdFire+, CoreNet, Flexis, Kinetis, MXC, Platform in a Package, Processor Expert, QorIQ Qonverge, Qorivva, QUICC Engine, SMARTMOS, TurboLink, VortiQa and Xtrinsic are trademarks of Freescale Semiconductor, Inc. All other product or service names are the property of their respective owners. © 2011 Freescale Semiconductor, Inc.</a:t>
            </a:r>
          </a:p>
        </p:txBody>
      </p:sp>
      <p:sp>
        <p:nvSpPr>
          <p:cNvPr id="77" name="Slide Number Placeholder 1"/>
          <p:cNvSpPr txBox="1">
            <a:spLocks/>
          </p:cNvSpPr>
          <p:nvPr/>
        </p:nvSpPr>
        <p:spPr>
          <a:xfrm>
            <a:off x="4680823" y="6314051"/>
            <a:ext cx="398106"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000" b="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9899D5D8-9A89-49C6-87E2-D5B81659BB09}" type="slidenum">
              <a:rPr lang="en-US" smtClean="0">
                <a:solidFill>
                  <a:schemeClr val="tx1">
                    <a:lumMod val="75000"/>
                    <a:lumOff val="25000"/>
                  </a:schemeClr>
                </a:solidFill>
              </a:rPr>
              <a:pPr/>
              <a:t>‹#›</a:t>
            </a:fld>
            <a:endParaRPr lang="en-US" dirty="0">
              <a:solidFill>
                <a:schemeClr val="tx1">
                  <a:lumMod val="75000"/>
                  <a:lumOff val="25000"/>
                </a:schemeClr>
              </a:solidFill>
            </a:endParaRPr>
          </a:p>
        </p:txBody>
      </p:sp>
      <p:cxnSp>
        <p:nvCxnSpPr>
          <p:cNvPr id="79" name="Straight Connector 78"/>
          <p:cNvCxnSpPr/>
          <p:nvPr/>
        </p:nvCxnSpPr>
        <p:spPr>
          <a:xfrm>
            <a:off x="5049660" y="6366416"/>
            <a:ext cx="0" cy="2767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4" name="Rounded Rectangle 15"/>
          <p:cNvSpPr/>
          <p:nvPr/>
        </p:nvSpPr>
        <p:spPr>
          <a:xfrm flipH="1">
            <a:off x="-22838" y="-9636"/>
            <a:ext cx="378975" cy="6373098"/>
          </a:xfrm>
          <a:custGeom>
            <a:avLst/>
            <a:gdLst>
              <a:gd name="connsiteX0" fmla="*/ 0 w 2409825"/>
              <a:gd name="connsiteY0" fmla="*/ 401646 h 5886450"/>
              <a:gd name="connsiteX1" fmla="*/ 401646 w 2409825"/>
              <a:gd name="connsiteY1" fmla="*/ 0 h 5886450"/>
              <a:gd name="connsiteX2" fmla="*/ 2008179 w 2409825"/>
              <a:gd name="connsiteY2" fmla="*/ 0 h 5886450"/>
              <a:gd name="connsiteX3" fmla="*/ 2409825 w 2409825"/>
              <a:gd name="connsiteY3" fmla="*/ 401646 h 5886450"/>
              <a:gd name="connsiteX4" fmla="*/ 2409825 w 2409825"/>
              <a:gd name="connsiteY4" fmla="*/ 5484804 h 5886450"/>
              <a:gd name="connsiteX5" fmla="*/ 2008179 w 2409825"/>
              <a:gd name="connsiteY5" fmla="*/ 5886450 h 5886450"/>
              <a:gd name="connsiteX6" fmla="*/ 401646 w 2409825"/>
              <a:gd name="connsiteY6" fmla="*/ 5886450 h 5886450"/>
              <a:gd name="connsiteX7" fmla="*/ 0 w 2409825"/>
              <a:gd name="connsiteY7" fmla="*/ 5484804 h 5886450"/>
              <a:gd name="connsiteX8" fmla="*/ 0 w 2409825"/>
              <a:gd name="connsiteY8" fmla="*/ 401646 h 5886450"/>
              <a:gd name="connsiteX0" fmla="*/ 0 w 2409825"/>
              <a:gd name="connsiteY0" fmla="*/ 544833 h 6029637"/>
              <a:gd name="connsiteX1" fmla="*/ 2008179 w 2409825"/>
              <a:gd name="connsiteY1" fmla="*/ 143187 h 6029637"/>
              <a:gd name="connsiteX2" fmla="*/ 2409825 w 2409825"/>
              <a:gd name="connsiteY2" fmla="*/ 544833 h 6029637"/>
              <a:gd name="connsiteX3" fmla="*/ 2409825 w 2409825"/>
              <a:gd name="connsiteY3" fmla="*/ 5627991 h 6029637"/>
              <a:gd name="connsiteX4" fmla="*/ 2008179 w 2409825"/>
              <a:gd name="connsiteY4" fmla="*/ 6029637 h 6029637"/>
              <a:gd name="connsiteX5" fmla="*/ 401646 w 2409825"/>
              <a:gd name="connsiteY5" fmla="*/ 6029637 h 6029637"/>
              <a:gd name="connsiteX6" fmla="*/ 0 w 2409825"/>
              <a:gd name="connsiteY6" fmla="*/ 5627991 h 6029637"/>
              <a:gd name="connsiteX7" fmla="*/ 0 w 2409825"/>
              <a:gd name="connsiteY7" fmla="*/ 544833 h 6029637"/>
              <a:gd name="connsiteX0" fmla="*/ 0 w 2409825"/>
              <a:gd name="connsiteY0" fmla="*/ 401805 h 6305709"/>
              <a:gd name="connsiteX1" fmla="*/ 2008179 w 2409825"/>
              <a:gd name="connsiteY1" fmla="*/ 419259 h 6305709"/>
              <a:gd name="connsiteX2" fmla="*/ 2409825 w 2409825"/>
              <a:gd name="connsiteY2" fmla="*/ 820905 h 6305709"/>
              <a:gd name="connsiteX3" fmla="*/ 2409825 w 2409825"/>
              <a:gd name="connsiteY3" fmla="*/ 5904063 h 6305709"/>
              <a:gd name="connsiteX4" fmla="*/ 2008179 w 2409825"/>
              <a:gd name="connsiteY4" fmla="*/ 6305709 h 6305709"/>
              <a:gd name="connsiteX5" fmla="*/ 401646 w 2409825"/>
              <a:gd name="connsiteY5" fmla="*/ 6305709 h 6305709"/>
              <a:gd name="connsiteX6" fmla="*/ 0 w 2409825"/>
              <a:gd name="connsiteY6" fmla="*/ 5904063 h 6305709"/>
              <a:gd name="connsiteX7" fmla="*/ 0 w 2409825"/>
              <a:gd name="connsiteY7" fmla="*/ 401805 h 6305709"/>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0 h 5903904"/>
              <a:gd name="connsiteX1" fmla="*/ 2008179 w 2409825"/>
              <a:gd name="connsiteY1" fmla="*/ 17454 h 5903904"/>
              <a:gd name="connsiteX2" fmla="*/ 2409825 w 2409825"/>
              <a:gd name="connsiteY2" fmla="*/ 419100 h 5903904"/>
              <a:gd name="connsiteX3" fmla="*/ 2409825 w 2409825"/>
              <a:gd name="connsiteY3" fmla="*/ 5502258 h 5903904"/>
              <a:gd name="connsiteX4" fmla="*/ 2008179 w 2409825"/>
              <a:gd name="connsiteY4" fmla="*/ 5903904 h 5903904"/>
              <a:gd name="connsiteX5" fmla="*/ 401646 w 2409825"/>
              <a:gd name="connsiteY5" fmla="*/ 5903904 h 5903904"/>
              <a:gd name="connsiteX6" fmla="*/ 0 w 2409825"/>
              <a:gd name="connsiteY6" fmla="*/ 5502258 h 5903904"/>
              <a:gd name="connsiteX7" fmla="*/ 0 w 2409825"/>
              <a:gd name="connsiteY7" fmla="*/ 0 h 5903904"/>
              <a:gd name="connsiteX0" fmla="*/ 0 w 2409825"/>
              <a:gd name="connsiteY0" fmla="*/ 482642 h 6386546"/>
              <a:gd name="connsiteX1" fmla="*/ 2409825 w 2409825"/>
              <a:gd name="connsiteY1" fmla="*/ 901742 h 6386546"/>
              <a:gd name="connsiteX2" fmla="*/ 2409825 w 2409825"/>
              <a:gd name="connsiteY2" fmla="*/ 5984900 h 6386546"/>
              <a:gd name="connsiteX3" fmla="*/ 2008179 w 2409825"/>
              <a:gd name="connsiteY3" fmla="*/ 6386546 h 6386546"/>
              <a:gd name="connsiteX4" fmla="*/ 401646 w 2409825"/>
              <a:gd name="connsiteY4" fmla="*/ 6386546 h 6386546"/>
              <a:gd name="connsiteX5" fmla="*/ 0 w 2409825"/>
              <a:gd name="connsiteY5" fmla="*/ 5984900 h 6386546"/>
              <a:gd name="connsiteX6" fmla="*/ 0 w 2409825"/>
              <a:gd name="connsiteY6" fmla="*/ 482642 h 6386546"/>
              <a:gd name="connsiteX0" fmla="*/ 0 w 2409825"/>
              <a:gd name="connsiteY0" fmla="*/ 656963 h 6560867"/>
              <a:gd name="connsiteX1" fmla="*/ 2409825 w 2409825"/>
              <a:gd name="connsiteY1" fmla="*/ 666488 h 6560867"/>
              <a:gd name="connsiteX2" fmla="*/ 2409825 w 2409825"/>
              <a:gd name="connsiteY2" fmla="*/ 6159221 h 6560867"/>
              <a:gd name="connsiteX3" fmla="*/ 2008179 w 2409825"/>
              <a:gd name="connsiteY3" fmla="*/ 6560867 h 6560867"/>
              <a:gd name="connsiteX4" fmla="*/ 401646 w 2409825"/>
              <a:gd name="connsiteY4" fmla="*/ 6560867 h 6560867"/>
              <a:gd name="connsiteX5" fmla="*/ 0 w 2409825"/>
              <a:gd name="connsiteY5" fmla="*/ 6159221 h 6560867"/>
              <a:gd name="connsiteX6" fmla="*/ 0 w 2409825"/>
              <a:gd name="connsiteY6" fmla="*/ 656963 h 6560867"/>
              <a:gd name="connsiteX0" fmla="*/ 0 w 2409825"/>
              <a:gd name="connsiteY0" fmla="*/ 664226 h 6568130"/>
              <a:gd name="connsiteX1" fmla="*/ 2409825 w 2409825"/>
              <a:gd name="connsiteY1" fmla="*/ 673751 h 6568130"/>
              <a:gd name="connsiteX2" fmla="*/ 2409825 w 2409825"/>
              <a:gd name="connsiteY2" fmla="*/ 6166484 h 6568130"/>
              <a:gd name="connsiteX3" fmla="*/ 2008179 w 2409825"/>
              <a:gd name="connsiteY3" fmla="*/ 6568130 h 6568130"/>
              <a:gd name="connsiteX4" fmla="*/ 401646 w 2409825"/>
              <a:gd name="connsiteY4" fmla="*/ 6568130 h 6568130"/>
              <a:gd name="connsiteX5" fmla="*/ 0 w 2409825"/>
              <a:gd name="connsiteY5" fmla="*/ 6166484 h 6568130"/>
              <a:gd name="connsiteX6" fmla="*/ 0 w 2409825"/>
              <a:gd name="connsiteY6" fmla="*/ 664226 h 6568130"/>
              <a:gd name="connsiteX0" fmla="*/ 0 w 2409825"/>
              <a:gd name="connsiteY0" fmla="*/ 754733 h 6658637"/>
              <a:gd name="connsiteX1" fmla="*/ 2409825 w 2409825"/>
              <a:gd name="connsiteY1" fmla="*/ 764258 h 6658637"/>
              <a:gd name="connsiteX2" fmla="*/ 2409825 w 2409825"/>
              <a:gd name="connsiteY2" fmla="*/ 6256991 h 6658637"/>
              <a:gd name="connsiteX3" fmla="*/ 2008179 w 2409825"/>
              <a:gd name="connsiteY3" fmla="*/ 6658637 h 6658637"/>
              <a:gd name="connsiteX4" fmla="*/ 401646 w 2409825"/>
              <a:gd name="connsiteY4" fmla="*/ 6658637 h 6658637"/>
              <a:gd name="connsiteX5" fmla="*/ 0 w 2409825"/>
              <a:gd name="connsiteY5" fmla="*/ 6256991 h 6658637"/>
              <a:gd name="connsiteX6" fmla="*/ 0 w 2409825"/>
              <a:gd name="connsiteY6" fmla="*/ 754733 h 6658637"/>
              <a:gd name="connsiteX0" fmla="*/ 0 w 2409825"/>
              <a:gd name="connsiteY0" fmla="*/ 714516 h 6618420"/>
              <a:gd name="connsiteX1" fmla="*/ 2409825 w 2409825"/>
              <a:gd name="connsiteY1" fmla="*/ 724041 h 6618420"/>
              <a:gd name="connsiteX2" fmla="*/ 2409825 w 2409825"/>
              <a:gd name="connsiteY2" fmla="*/ 6216774 h 6618420"/>
              <a:gd name="connsiteX3" fmla="*/ 2008179 w 2409825"/>
              <a:gd name="connsiteY3" fmla="*/ 6618420 h 6618420"/>
              <a:gd name="connsiteX4" fmla="*/ 401646 w 2409825"/>
              <a:gd name="connsiteY4" fmla="*/ 6618420 h 6618420"/>
              <a:gd name="connsiteX5" fmla="*/ 0 w 2409825"/>
              <a:gd name="connsiteY5" fmla="*/ 6216774 h 6618420"/>
              <a:gd name="connsiteX6" fmla="*/ 0 w 2409825"/>
              <a:gd name="connsiteY6" fmla="*/ 714516 h 6618420"/>
              <a:gd name="connsiteX0" fmla="*/ 0 w 2409825"/>
              <a:gd name="connsiteY0" fmla="*/ 399467 h 6303371"/>
              <a:gd name="connsiteX1" fmla="*/ 2409825 w 2409825"/>
              <a:gd name="connsiteY1" fmla="*/ 408992 h 6303371"/>
              <a:gd name="connsiteX2" fmla="*/ 2409825 w 2409825"/>
              <a:gd name="connsiteY2" fmla="*/ 5901725 h 6303371"/>
              <a:gd name="connsiteX3" fmla="*/ 2008179 w 2409825"/>
              <a:gd name="connsiteY3" fmla="*/ 6303371 h 6303371"/>
              <a:gd name="connsiteX4" fmla="*/ 401646 w 2409825"/>
              <a:gd name="connsiteY4" fmla="*/ 6303371 h 6303371"/>
              <a:gd name="connsiteX5" fmla="*/ 0 w 2409825"/>
              <a:gd name="connsiteY5" fmla="*/ 5901725 h 6303371"/>
              <a:gd name="connsiteX6" fmla="*/ 0 w 2409825"/>
              <a:gd name="connsiteY6" fmla="*/ 399467 h 6303371"/>
              <a:gd name="connsiteX0" fmla="*/ 0 w 2409825"/>
              <a:gd name="connsiteY0" fmla="*/ 0 h 5903904"/>
              <a:gd name="connsiteX1" fmla="*/ 2409825 w 2409825"/>
              <a:gd name="connsiteY1" fmla="*/ 9525 h 5903904"/>
              <a:gd name="connsiteX2" fmla="*/ 2409825 w 2409825"/>
              <a:gd name="connsiteY2" fmla="*/ 5502258 h 5903904"/>
              <a:gd name="connsiteX3" fmla="*/ 2008179 w 2409825"/>
              <a:gd name="connsiteY3" fmla="*/ 5903904 h 5903904"/>
              <a:gd name="connsiteX4" fmla="*/ 401646 w 2409825"/>
              <a:gd name="connsiteY4" fmla="*/ 5903904 h 5903904"/>
              <a:gd name="connsiteX5" fmla="*/ 0 w 2409825"/>
              <a:gd name="connsiteY5" fmla="*/ 5502258 h 5903904"/>
              <a:gd name="connsiteX6" fmla="*/ 0 w 2409825"/>
              <a:gd name="connsiteY6" fmla="*/ 0 h 5903904"/>
              <a:gd name="connsiteX0" fmla="*/ 0 w 2409825"/>
              <a:gd name="connsiteY0" fmla="*/ 0 h 6074363"/>
              <a:gd name="connsiteX1" fmla="*/ 2409825 w 2409825"/>
              <a:gd name="connsiteY1" fmla="*/ 9525 h 6074363"/>
              <a:gd name="connsiteX2" fmla="*/ 2409825 w 2409825"/>
              <a:gd name="connsiteY2" fmla="*/ 5502258 h 6074363"/>
              <a:gd name="connsiteX3" fmla="*/ 401646 w 2409825"/>
              <a:gd name="connsiteY3" fmla="*/ 5903904 h 6074363"/>
              <a:gd name="connsiteX4" fmla="*/ 0 w 2409825"/>
              <a:gd name="connsiteY4" fmla="*/ 5502258 h 6074363"/>
              <a:gd name="connsiteX5" fmla="*/ 0 w 2409825"/>
              <a:gd name="connsiteY5" fmla="*/ 0 h 6074363"/>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6353498"/>
              <a:gd name="connsiteX1" fmla="*/ 2409825 w 2409825"/>
              <a:gd name="connsiteY1" fmla="*/ 9525 h 6353498"/>
              <a:gd name="connsiteX2" fmla="*/ 2409825 w 2409825"/>
              <a:gd name="connsiteY2" fmla="*/ 5921358 h 6353498"/>
              <a:gd name="connsiteX3" fmla="*/ 401646 w 2409825"/>
              <a:gd name="connsiteY3" fmla="*/ 5903904 h 6353498"/>
              <a:gd name="connsiteX4" fmla="*/ 0 w 2409825"/>
              <a:gd name="connsiteY4" fmla="*/ 5502258 h 6353498"/>
              <a:gd name="connsiteX5" fmla="*/ 0 w 2409825"/>
              <a:gd name="connsiteY5" fmla="*/ 0 h 6353498"/>
              <a:gd name="connsiteX0" fmla="*/ 0 w 2409825"/>
              <a:gd name="connsiteY0" fmla="*/ 0 h 6355410"/>
              <a:gd name="connsiteX1" fmla="*/ 2409825 w 2409825"/>
              <a:gd name="connsiteY1" fmla="*/ 9525 h 6355410"/>
              <a:gd name="connsiteX2" fmla="*/ 2409825 w 2409825"/>
              <a:gd name="connsiteY2" fmla="*/ 5921358 h 6355410"/>
              <a:gd name="connsiteX3" fmla="*/ 401646 w 2409825"/>
              <a:gd name="connsiteY3" fmla="*/ 5903904 h 6355410"/>
              <a:gd name="connsiteX4" fmla="*/ 0 w 2409825"/>
              <a:gd name="connsiteY4" fmla="*/ 5502258 h 6355410"/>
              <a:gd name="connsiteX5" fmla="*/ 0 w 2409825"/>
              <a:gd name="connsiteY5" fmla="*/ 0 h 6355410"/>
              <a:gd name="connsiteX0" fmla="*/ 0 w 2409825"/>
              <a:gd name="connsiteY0" fmla="*/ 0 h 5921358"/>
              <a:gd name="connsiteX1" fmla="*/ 2409825 w 2409825"/>
              <a:gd name="connsiteY1" fmla="*/ 9525 h 5921358"/>
              <a:gd name="connsiteX2" fmla="*/ 2409825 w 2409825"/>
              <a:gd name="connsiteY2" fmla="*/ 5921358 h 5921358"/>
              <a:gd name="connsiteX3" fmla="*/ 401646 w 2409825"/>
              <a:gd name="connsiteY3" fmla="*/ 5903904 h 5921358"/>
              <a:gd name="connsiteX4" fmla="*/ 0 w 2409825"/>
              <a:gd name="connsiteY4" fmla="*/ 5502258 h 5921358"/>
              <a:gd name="connsiteX5" fmla="*/ 0 w 2409825"/>
              <a:gd name="connsiteY5" fmla="*/ 0 h 5921358"/>
              <a:gd name="connsiteX0" fmla="*/ 0 w 2409825"/>
              <a:gd name="connsiteY0" fmla="*/ 3476 h 5911833"/>
              <a:gd name="connsiteX1" fmla="*/ 2409825 w 2409825"/>
              <a:gd name="connsiteY1" fmla="*/ 0 h 5911833"/>
              <a:gd name="connsiteX2" fmla="*/ 2409825 w 2409825"/>
              <a:gd name="connsiteY2" fmla="*/ 5911833 h 5911833"/>
              <a:gd name="connsiteX3" fmla="*/ 401646 w 2409825"/>
              <a:gd name="connsiteY3" fmla="*/ 5894379 h 5911833"/>
              <a:gd name="connsiteX4" fmla="*/ 0 w 2409825"/>
              <a:gd name="connsiteY4" fmla="*/ 5492733 h 5911833"/>
              <a:gd name="connsiteX5" fmla="*/ 0 w 2409825"/>
              <a:gd name="connsiteY5" fmla="*/ 3476 h 5911833"/>
              <a:gd name="connsiteX0" fmla="*/ 0 w 2409825"/>
              <a:gd name="connsiteY0" fmla="*/ 0 h 5908357"/>
              <a:gd name="connsiteX1" fmla="*/ 2409825 w 2409825"/>
              <a:gd name="connsiteY1" fmla="*/ 26860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0 h 5908357"/>
              <a:gd name="connsiteX1" fmla="*/ 2409825 w 2409825"/>
              <a:gd name="connsiteY1" fmla="*/ 5192 h 5908357"/>
              <a:gd name="connsiteX2" fmla="*/ 2409825 w 2409825"/>
              <a:gd name="connsiteY2" fmla="*/ 5908357 h 5908357"/>
              <a:gd name="connsiteX3" fmla="*/ 401646 w 2409825"/>
              <a:gd name="connsiteY3" fmla="*/ 5890903 h 5908357"/>
              <a:gd name="connsiteX4" fmla="*/ 0 w 2409825"/>
              <a:gd name="connsiteY4" fmla="*/ 5489257 h 5908357"/>
              <a:gd name="connsiteX5" fmla="*/ 0 w 2409825"/>
              <a:gd name="connsiteY5" fmla="*/ 0 h 5908357"/>
              <a:gd name="connsiteX0" fmla="*/ 0 w 2409825"/>
              <a:gd name="connsiteY0" fmla="*/ 3475 h 5903165"/>
              <a:gd name="connsiteX1" fmla="*/ 2409825 w 2409825"/>
              <a:gd name="connsiteY1" fmla="*/ 0 h 5903165"/>
              <a:gd name="connsiteX2" fmla="*/ 2409825 w 2409825"/>
              <a:gd name="connsiteY2" fmla="*/ 5903165 h 5903165"/>
              <a:gd name="connsiteX3" fmla="*/ 401646 w 2409825"/>
              <a:gd name="connsiteY3" fmla="*/ 5885711 h 5903165"/>
              <a:gd name="connsiteX4" fmla="*/ 0 w 2409825"/>
              <a:gd name="connsiteY4" fmla="*/ 5484065 h 5903165"/>
              <a:gd name="connsiteX5" fmla="*/ 0 w 2409825"/>
              <a:gd name="connsiteY5" fmla="*/ 3475 h 5903165"/>
              <a:gd name="connsiteX0" fmla="*/ 0 w 2414159"/>
              <a:gd name="connsiteY0" fmla="*/ 0 h 5904023"/>
              <a:gd name="connsiteX1" fmla="*/ 2414159 w 2414159"/>
              <a:gd name="connsiteY1" fmla="*/ 858 h 5904023"/>
              <a:gd name="connsiteX2" fmla="*/ 2414159 w 2414159"/>
              <a:gd name="connsiteY2" fmla="*/ 5904023 h 5904023"/>
              <a:gd name="connsiteX3" fmla="*/ 405980 w 2414159"/>
              <a:gd name="connsiteY3" fmla="*/ 5886569 h 5904023"/>
              <a:gd name="connsiteX4" fmla="*/ 4334 w 2414159"/>
              <a:gd name="connsiteY4" fmla="*/ 5484923 h 5904023"/>
              <a:gd name="connsiteX5" fmla="*/ 0 w 2414159"/>
              <a:gd name="connsiteY5" fmla="*/ 0 h 5904023"/>
              <a:gd name="connsiteX0" fmla="*/ 0 w 2414159"/>
              <a:gd name="connsiteY0" fmla="*/ 0 h 5886569"/>
              <a:gd name="connsiteX1" fmla="*/ 2414159 w 2414159"/>
              <a:gd name="connsiteY1" fmla="*/ 858 h 5886569"/>
              <a:gd name="connsiteX2" fmla="*/ 2414159 w 2414159"/>
              <a:gd name="connsiteY2" fmla="*/ 5878021 h 5886569"/>
              <a:gd name="connsiteX3" fmla="*/ 405980 w 2414159"/>
              <a:gd name="connsiteY3" fmla="*/ 5886569 h 5886569"/>
              <a:gd name="connsiteX4" fmla="*/ 4334 w 2414159"/>
              <a:gd name="connsiteY4" fmla="*/ 5484923 h 5886569"/>
              <a:gd name="connsiteX5" fmla="*/ 0 w 2414159"/>
              <a:gd name="connsiteY5" fmla="*/ 0 h 5886569"/>
              <a:gd name="connsiteX0" fmla="*/ 0 w 2414159"/>
              <a:gd name="connsiteY0" fmla="*/ 0 h 5886689"/>
              <a:gd name="connsiteX1" fmla="*/ 2414159 w 2414159"/>
              <a:gd name="connsiteY1" fmla="*/ 858 h 5886689"/>
              <a:gd name="connsiteX2" fmla="*/ 2414159 w 2414159"/>
              <a:gd name="connsiteY2" fmla="*/ 5886689 h 5886689"/>
              <a:gd name="connsiteX3" fmla="*/ 405980 w 2414159"/>
              <a:gd name="connsiteY3" fmla="*/ 5886569 h 5886689"/>
              <a:gd name="connsiteX4" fmla="*/ 4334 w 2414159"/>
              <a:gd name="connsiteY4" fmla="*/ 5484923 h 5886689"/>
              <a:gd name="connsiteX5" fmla="*/ 0 w 2414159"/>
              <a:gd name="connsiteY5" fmla="*/ 0 h 5886689"/>
              <a:gd name="connsiteX0" fmla="*/ 4486 w 2410019"/>
              <a:gd name="connsiteY0" fmla="*/ 0 h 6654440"/>
              <a:gd name="connsiteX1" fmla="*/ 2410019 w 2410019"/>
              <a:gd name="connsiteY1" fmla="*/ 768609 h 6654440"/>
              <a:gd name="connsiteX2" fmla="*/ 2410019 w 2410019"/>
              <a:gd name="connsiteY2" fmla="*/ 6654440 h 6654440"/>
              <a:gd name="connsiteX3" fmla="*/ 401840 w 2410019"/>
              <a:gd name="connsiteY3" fmla="*/ 6654320 h 6654440"/>
              <a:gd name="connsiteX4" fmla="*/ 194 w 2410019"/>
              <a:gd name="connsiteY4" fmla="*/ 6252674 h 6654440"/>
              <a:gd name="connsiteX5" fmla="*/ 4486 w 2410019"/>
              <a:gd name="connsiteY5" fmla="*/ 0 h 6654440"/>
              <a:gd name="connsiteX0" fmla="*/ 4486 w 2418645"/>
              <a:gd name="connsiteY0" fmla="*/ 0 h 6654440"/>
              <a:gd name="connsiteX1" fmla="*/ 2418645 w 2418645"/>
              <a:gd name="connsiteY1" fmla="*/ 858 h 6654440"/>
              <a:gd name="connsiteX2" fmla="*/ 2410019 w 2418645"/>
              <a:gd name="connsiteY2" fmla="*/ 6654440 h 6654440"/>
              <a:gd name="connsiteX3" fmla="*/ 401840 w 2418645"/>
              <a:gd name="connsiteY3" fmla="*/ 6654320 h 6654440"/>
              <a:gd name="connsiteX4" fmla="*/ 194 w 2418645"/>
              <a:gd name="connsiteY4" fmla="*/ 6252674 h 6654440"/>
              <a:gd name="connsiteX5" fmla="*/ 4486 w 2418645"/>
              <a:gd name="connsiteY5" fmla="*/ 0 h 6654440"/>
              <a:gd name="connsiteX0" fmla="*/ 4486 w 2418645"/>
              <a:gd name="connsiteY0" fmla="*/ 85406 h 6653582"/>
              <a:gd name="connsiteX1" fmla="*/ 2418645 w 2418645"/>
              <a:gd name="connsiteY1" fmla="*/ 0 h 6653582"/>
              <a:gd name="connsiteX2" fmla="*/ 2410019 w 2418645"/>
              <a:gd name="connsiteY2" fmla="*/ 6653582 h 6653582"/>
              <a:gd name="connsiteX3" fmla="*/ 401840 w 2418645"/>
              <a:gd name="connsiteY3" fmla="*/ 6653462 h 6653582"/>
              <a:gd name="connsiteX4" fmla="*/ 194 w 2418645"/>
              <a:gd name="connsiteY4" fmla="*/ 6251816 h 6653582"/>
              <a:gd name="connsiteX5" fmla="*/ 4486 w 2418645"/>
              <a:gd name="connsiteY5" fmla="*/ 85406 h 6653582"/>
              <a:gd name="connsiteX0" fmla="*/ 4486 w 2418645"/>
              <a:gd name="connsiteY0" fmla="*/ 0 h 6568176"/>
              <a:gd name="connsiteX1" fmla="*/ 2418645 w 2418645"/>
              <a:gd name="connsiteY1" fmla="*/ 9484 h 6568176"/>
              <a:gd name="connsiteX2" fmla="*/ 2410019 w 2418645"/>
              <a:gd name="connsiteY2" fmla="*/ 6568176 h 6568176"/>
              <a:gd name="connsiteX3" fmla="*/ 401840 w 2418645"/>
              <a:gd name="connsiteY3" fmla="*/ 6568056 h 6568176"/>
              <a:gd name="connsiteX4" fmla="*/ 194 w 2418645"/>
              <a:gd name="connsiteY4" fmla="*/ 6166410 h 6568176"/>
              <a:gd name="connsiteX5" fmla="*/ 4486 w 2418645"/>
              <a:gd name="connsiteY5" fmla="*/ 0 h 6568176"/>
              <a:gd name="connsiteX0" fmla="*/ 4486 w 2427271"/>
              <a:gd name="connsiteY0" fmla="*/ 0 h 6568176"/>
              <a:gd name="connsiteX1" fmla="*/ 2427271 w 2427271"/>
              <a:gd name="connsiteY1" fmla="*/ 9484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0 h 6568176"/>
              <a:gd name="connsiteX1" fmla="*/ 2427271 w 2427271"/>
              <a:gd name="connsiteY1" fmla="*/ 857 h 6568176"/>
              <a:gd name="connsiteX2" fmla="*/ 2410019 w 2427271"/>
              <a:gd name="connsiteY2" fmla="*/ 6568176 h 6568176"/>
              <a:gd name="connsiteX3" fmla="*/ 401840 w 2427271"/>
              <a:gd name="connsiteY3" fmla="*/ 6568056 h 6568176"/>
              <a:gd name="connsiteX4" fmla="*/ 194 w 2427271"/>
              <a:gd name="connsiteY4" fmla="*/ 6166410 h 6568176"/>
              <a:gd name="connsiteX5" fmla="*/ 4486 w 2427271"/>
              <a:gd name="connsiteY5" fmla="*/ 0 h 6568176"/>
              <a:gd name="connsiteX0" fmla="*/ 4486 w 2427271"/>
              <a:gd name="connsiteY0" fmla="*/ 8066 h 6576242"/>
              <a:gd name="connsiteX1" fmla="*/ 376489 w 2427271"/>
              <a:gd name="connsiteY1" fmla="*/ 0 h 6576242"/>
              <a:gd name="connsiteX2" fmla="*/ 2427271 w 2427271"/>
              <a:gd name="connsiteY2" fmla="*/ 8923 h 6576242"/>
              <a:gd name="connsiteX3" fmla="*/ 2410019 w 2427271"/>
              <a:gd name="connsiteY3" fmla="*/ 6576242 h 6576242"/>
              <a:gd name="connsiteX4" fmla="*/ 401840 w 2427271"/>
              <a:gd name="connsiteY4" fmla="*/ 6576122 h 6576242"/>
              <a:gd name="connsiteX5" fmla="*/ 194 w 2427271"/>
              <a:gd name="connsiteY5" fmla="*/ 6174476 h 6576242"/>
              <a:gd name="connsiteX6" fmla="*/ 4486 w 2427271"/>
              <a:gd name="connsiteY6" fmla="*/ 8066 h 6576242"/>
              <a:gd name="connsiteX0" fmla="*/ 4486 w 2427271"/>
              <a:gd name="connsiteY0" fmla="*/ 8066 h 6576242"/>
              <a:gd name="connsiteX1" fmla="*/ 376489 w 2427271"/>
              <a:gd name="connsiteY1" fmla="*/ 0 h 6576242"/>
              <a:gd name="connsiteX2" fmla="*/ 2427271 w 2427271"/>
              <a:gd name="connsiteY2" fmla="*/ 8923 h 6576242"/>
              <a:gd name="connsiteX3" fmla="*/ 2410019 w 2427271"/>
              <a:gd name="connsiteY3" fmla="*/ 6576242 h 6576242"/>
              <a:gd name="connsiteX4" fmla="*/ 401840 w 2427271"/>
              <a:gd name="connsiteY4" fmla="*/ 6576122 h 6576242"/>
              <a:gd name="connsiteX5" fmla="*/ 194 w 2427271"/>
              <a:gd name="connsiteY5" fmla="*/ 6174476 h 6576242"/>
              <a:gd name="connsiteX6" fmla="*/ 4486 w 2427271"/>
              <a:gd name="connsiteY6" fmla="*/ 8066 h 6576242"/>
              <a:gd name="connsiteX0" fmla="*/ 4486 w 2410019"/>
              <a:gd name="connsiteY0" fmla="*/ 8066 h 6576242"/>
              <a:gd name="connsiteX1" fmla="*/ 376489 w 2410019"/>
              <a:gd name="connsiteY1" fmla="*/ 0 h 6576242"/>
              <a:gd name="connsiteX2" fmla="*/ 2410019 w 2410019"/>
              <a:gd name="connsiteY2" fmla="*/ 6576242 h 6576242"/>
              <a:gd name="connsiteX3" fmla="*/ 401840 w 2410019"/>
              <a:gd name="connsiteY3" fmla="*/ 6576122 h 6576242"/>
              <a:gd name="connsiteX4" fmla="*/ 194 w 2410019"/>
              <a:gd name="connsiteY4" fmla="*/ 6174476 h 6576242"/>
              <a:gd name="connsiteX5" fmla="*/ 4486 w 2410019"/>
              <a:gd name="connsiteY5" fmla="*/ 8066 h 6576242"/>
              <a:gd name="connsiteX0" fmla="*/ 4486 w 401840"/>
              <a:gd name="connsiteY0" fmla="*/ 8066 h 6576122"/>
              <a:gd name="connsiteX1" fmla="*/ 376489 w 401840"/>
              <a:gd name="connsiteY1" fmla="*/ 0 h 6576122"/>
              <a:gd name="connsiteX2" fmla="*/ 401840 w 401840"/>
              <a:gd name="connsiteY2" fmla="*/ 6576122 h 6576122"/>
              <a:gd name="connsiteX3" fmla="*/ 194 w 401840"/>
              <a:gd name="connsiteY3" fmla="*/ 6174476 h 6576122"/>
              <a:gd name="connsiteX4" fmla="*/ 4486 w 401840"/>
              <a:gd name="connsiteY4" fmla="*/ 8066 h 6576122"/>
              <a:gd name="connsiteX0" fmla="*/ 4486 w 401840"/>
              <a:gd name="connsiteY0" fmla="*/ 1242 h 6569298"/>
              <a:gd name="connsiteX1" fmla="*/ 369665 w 401840"/>
              <a:gd name="connsiteY1" fmla="*/ 0 h 6569298"/>
              <a:gd name="connsiteX2" fmla="*/ 401840 w 401840"/>
              <a:gd name="connsiteY2" fmla="*/ 6569298 h 6569298"/>
              <a:gd name="connsiteX3" fmla="*/ 194 w 401840"/>
              <a:gd name="connsiteY3" fmla="*/ 6167652 h 6569298"/>
              <a:gd name="connsiteX4" fmla="*/ 4486 w 401840"/>
              <a:gd name="connsiteY4" fmla="*/ 1242 h 6569298"/>
              <a:gd name="connsiteX0" fmla="*/ 4486 w 371900"/>
              <a:gd name="connsiteY0" fmla="*/ 1242 h 6569298"/>
              <a:gd name="connsiteX1" fmla="*/ 369665 w 371900"/>
              <a:gd name="connsiteY1" fmla="*/ 0 h 6569298"/>
              <a:gd name="connsiteX2" fmla="*/ 367721 w 371900"/>
              <a:gd name="connsiteY2" fmla="*/ 6569298 h 6569298"/>
              <a:gd name="connsiteX3" fmla="*/ 194 w 371900"/>
              <a:gd name="connsiteY3" fmla="*/ 6167652 h 6569298"/>
              <a:gd name="connsiteX4" fmla="*/ 4486 w 371900"/>
              <a:gd name="connsiteY4" fmla="*/ 1242 h 6569298"/>
              <a:gd name="connsiteX0" fmla="*/ 4486 w 374545"/>
              <a:gd name="connsiteY0" fmla="*/ 1242 h 6569298"/>
              <a:gd name="connsiteX1" fmla="*/ 369665 w 374545"/>
              <a:gd name="connsiteY1" fmla="*/ 0 h 6569298"/>
              <a:gd name="connsiteX2" fmla="*/ 374545 w 374545"/>
              <a:gd name="connsiteY2" fmla="*/ 6569298 h 6569298"/>
              <a:gd name="connsiteX3" fmla="*/ 194 w 374545"/>
              <a:gd name="connsiteY3" fmla="*/ 6167652 h 6569298"/>
              <a:gd name="connsiteX4" fmla="*/ 4486 w 374545"/>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1242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1242 h 6569298"/>
              <a:gd name="connsiteX0" fmla="*/ 4292 w 374351"/>
              <a:gd name="connsiteY0" fmla="*/ 206068 h 6569298"/>
              <a:gd name="connsiteX1" fmla="*/ 369471 w 374351"/>
              <a:gd name="connsiteY1" fmla="*/ 0 h 6569298"/>
              <a:gd name="connsiteX2" fmla="*/ 374351 w 374351"/>
              <a:gd name="connsiteY2" fmla="*/ 6569298 h 6569298"/>
              <a:gd name="connsiteX3" fmla="*/ 0 w 374351"/>
              <a:gd name="connsiteY3" fmla="*/ 6167652 h 6569298"/>
              <a:gd name="connsiteX4" fmla="*/ 4292 w 374351"/>
              <a:gd name="connsiteY4" fmla="*/ 206068 h 6569298"/>
              <a:gd name="connsiteX0" fmla="*/ 4292 w 374351"/>
              <a:gd name="connsiteY0" fmla="*/ 1242 h 6364472"/>
              <a:gd name="connsiteX1" fmla="*/ 362156 w 374351"/>
              <a:gd name="connsiteY1" fmla="*/ 0 h 6364472"/>
              <a:gd name="connsiteX2" fmla="*/ 374351 w 374351"/>
              <a:gd name="connsiteY2" fmla="*/ 6364472 h 6364472"/>
              <a:gd name="connsiteX3" fmla="*/ 0 w 374351"/>
              <a:gd name="connsiteY3" fmla="*/ 5962826 h 6364472"/>
              <a:gd name="connsiteX4" fmla="*/ 4292 w 374351"/>
              <a:gd name="connsiteY4" fmla="*/ 1242 h 6364472"/>
              <a:gd name="connsiteX0" fmla="*/ 4292 w 374351"/>
              <a:gd name="connsiteY0" fmla="*/ 0 h 6363230"/>
              <a:gd name="connsiteX1" fmla="*/ 369471 w 374351"/>
              <a:gd name="connsiteY1" fmla="*/ 6073 h 6363230"/>
              <a:gd name="connsiteX2" fmla="*/ 374351 w 374351"/>
              <a:gd name="connsiteY2" fmla="*/ 6363230 h 6363230"/>
              <a:gd name="connsiteX3" fmla="*/ 0 w 374351"/>
              <a:gd name="connsiteY3" fmla="*/ 5961584 h 6363230"/>
              <a:gd name="connsiteX4" fmla="*/ 4292 w 374351"/>
              <a:gd name="connsiteY4" fmla="*/ 0 h 6363230"/>
              <a:gd name="connsiteX0" fmla="*/ 4292 w 374351"/>
              <a:gd name="connsiteY0" fmla="*/ 8558 h 6371788"/>
              <a:gd name="connsiteX1" fmla="*/ 369471 w 374351"/>
              <a:gd name="connsiteY1" fmla="*/ 0 h 6371788"/>
              <a:gd name="connsiteX2" fmla="*/ 374351 w 374351"/>
              <a:gd name="connsiteY2" fmla="*/ 6371788 h 6371788"/>
              <a:gd name="connsiteX3" fmla="*/ 0 w 374351"/>
              <a:gd name="connsiteY3" fmla="*/ 5970142 h 6371788"/>
              <a:gd name="connsiteX4" fmla="*/ 4292 w 374351"/>
              <a:gd name="connsiteY4" fmla="*/ 8558 h 6371788"/>
              <a:gd name="connsiteX0" fmla="*/ 4292 w 378975"/>
              <a:gd name="connsiteY0" fmla="*/ 0 h 6363230"/>
              <a:gd name="connsiteX1" fmla="*/ 376787 w 378975"/>
              <a:gd name="connsiteY1" fmla="*/ 6073 h 6363230"/>
              <a:gd name="connsiteX2" fmla="*/ 374351 w 378975"/>
              <a:gd name="connsiteY2" fmla="*/ 6363230 h 6363230"/>
              <a:gd name="connsiteX3" fmla="*/ 0 w 378975"/>
              <a:gd name="connsiteY3" fmla="*/ 5961584 h 6363230"/>
              <a:gd name="connsiteX4" fmla="*/ 4292 w 378975"/>
              <a:gd name="connsiteY4" fmla="*/ 0 h 6363230"/>
              <a:gd name="connsiteX0" fmla="*/ 4292 w 378975"/>
              <a:gd name="connsiteY0" fmla="*/ 8558 h 6371788"/>
              <a:gd name="connsiteX1" fmla="*/ 376787 w 378975"/>
              <a:gd name="connsiteY1" fmla="*/ 0 h 6371788"/>
              <a:gd name="connsiteX2" fmla="*/ 374351 w 378975"/>
              <a:gd name="connsiteY2" fmla="*/ 6371788 h 6371788"/>
              <a:gd name="connsiteX3" fmla="*/ 0 w 378975"/>
              <a:gd name="connsiteY3" fmla="*/ 5970142 h 6371788"/>
              <a:gd name="connsiteX4" fmla="*/ 4292 w 378975"/>
              <a:gd name="connsiteY4" fmla="*/ 8558 h 6371788"/>
              <a:gd name="connsiteX0" fmla="*/ 4292 w 378975"/>
              <a:gd name="connsiteY0" fmla="*/ 0 h 6377861"/>
              <a:gd name="connsiteX1" fmla="*/ 376787 w 378975"/>
              <a:gd name="connsiteY1" fmla="*/ 6073 h 6377861"/>
              <a:gd name="connsiteX2" fmla="*/ 374351 w 378975"/>
              <a:gd name="connsiteY2" fmla="*/ 6377861 h 6377861"/>
              <a:gd name="connsiteX3" fmla="*/ 0 w 378975"/>
              <a:gd name="connsiteY3" fmla="*/ 5976215 h 6377861"/>
              <a:gd name="connsiteX4" fmla="*/ 4292 w 378975"/>
              <a:gd name="connsiteY4" fmla="*/ 0 h 6377861"/>
              <a:gd name="connsiteX0" fmla="*/ 4292 w 378975"/>
              <a:gd name="connsiteY0" fmla="*/ 0 h 6373098"/>
              <a:gd name="connsiteX1" fmla="*/ 376787 w 378975"/>
              <a:gd name="connsiteY1" fmla="*/ 1310 h 6373098"/>
              <a:gd name="connsiteX2" fmla="*/ 374351 w 378975"/>
              <a:gd name="connsiteY2" fmla="*/ 6373098 h 6373098"/>
              <a:gd name="connsiteX3" fmla="*/ 0 w 378975"/>
              <a:gd name="connsiteY3" fmla="*/ 5971452 h 6373098"/>
              <a:gd name="connsiteX4" fmla="*/ 4292 w 378975"/>
              <a:gd name="connsiteY4" fmla="*/ 0 h 6373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75" h="6373098">
                <a:moveTo>
                  <a:pt x="4292" y="0"/>
                </a:moveTo>
                <a:lnTo>
                  <a:pt x="376787" y="1310"/>
                </a:lnTo>
                <a:cubicBezTo>
                  <a:pt x="385237" y="2193351"/>
                  <a:pt x="365901" y="4181057"/>
                  <a:pt x="374351" y="6373098"/>
                </a:cubicBezTo>
                <a:cubicBezTo>
                  <a:pt x="152528" y="6373098"/>
                  <a:pt x="0" y="6273661"/>
                  <a:pt x="0" y="5971452"/>
                </a:cubicBezTo>
                <a:cubicBezTo>
                  <a:pt x="0" y="5669243"/>
                  <a:pt x="5737" y="1828308"/>
                  <a:pt x="4292" y="0"/>
                </a:cubicBezTo>
                <a:close/>
              </a:path>
            </a:pathLst>
          </a:custGeom>
          <a:gradFill flip="none" rotWithShape="1">
            <a:gsLst>
              <a:gs pos="0">
                <a:srgbClr val="D8450A"/>
              </a:gs>
              <a:gs pos="50000">
                <a:srgbClr val="F86F08">
                  <a:alpha val="95000"/>
                </a:srgbClr>
              </a:gs>
              <a:gs pos="100000">
                <a:srgbClr val="FC7420">
                  <a:alpha val="94000"/>
                </a:srgbClr>
              </a:gs>
            </a:gsLst>
            <a:lin ang="16200000" scaled="1"/>
            <a:tileRect/>
          </a:gradFill>
          <a:ln>
            <a:noFill/>
          </a:ln>
          <a:effectLst>
            <a:innerShdw blurRad="38100" dist="12700" dir="108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 name="Group 81"/>
          <p:cNvGrpSpPr/>
          <p:nvPr/>
        </p:nvGrpSpPr>
        <p:grpSpPr>
          <a:xfrm>
            <a:off x="143071" y="310601"/>
            <a:ext cx="951756" cy="956225"/>
            <a:chOff x="6866421" y="109537"/>
            <a:chExt cx="2028825" cy="2038350"/>
          </a:xfrm>
          <a:effectLst/>
        </p:grpSpPr>
        <p:pic>
          <p:nvPicPr>
            <p:cNvPr id="83" name="Picture 181" descr="Dmd_CHIP_72dpi_5"/>
            <p:cNvPicPr>
              <a:picLocks noChangeAspect="1" noChangeArrowheads="1"/>
            </p:cNvPicPr>
            <p:nvPr/>
          </p:nvPicPr>
          <p:blipFill>
            <a:blip r:embed="rId6" cstate="print">
              <a:extLst>
                <a:ext uri="{BEBA8EAE-BF5A-486C-A8C5-ECC9F3942E4B}">
                  <a14:imgProps xmlns:a14="http://schemas.microsoft.com/office/drawing/2010/main" xmlns="">
                    <a14:imgLayer r:embed="rId15">
                      <a14:imgEffect>
                        <a14:sharpenSoften amount="25000"/>
                      </a14:imgEffect>
                      <a14:imgEffect>
                        <a14:brightnessContrast bright="20000"/>
                      </a14:imgEffect>
                    </a14:imgLayer>
                  </a14:imgProps>
                </a:ext>
              </a:extLst>
            </a:blip>
            <a:srcRect/>
            <a:stretch>
              <a:fillRect/>
            </a:stretch>
          </p:blipFill>
          <p:spPr bwMode="auto">
            <a:xfrm>
              <a:off x="6866421" y="109537"/>
              <a:ext cx="2028825" cy="2038350"/>
            </a:xfrm>
            <a:prstGeom prst="rect">
              <a:avLst/>
            </a:prstGeom>
            <a:noFill/>
          </p:spPr>
        </p:pic>
        <p:sp>
          <p:nvSpPr>
            <p:cNvPr id="85" name="Rectangle 84"/>
            <p:cNvSpPr/>
            <p:nvPr userDrawn="1"/>
          </p:nvSpPr>
          <p:spPr>
            <a:xfrm rot="18851266">
              <a:off x="7156392" y="418319"/>
              <a:ext cx="1434596" cy="1387450"/>
            </a:xfrm>
            <a:prstGeom prst="rect">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 Placeholder 16"/>
          <p:cNvSpPr>
            <a:spLocks noGrp="1"/>
          </p:cNvSpPr>
          <p:nvPr>
            <p:ph type="body" idx="1"/>
          </p:nvPr>
        </p:nvSpPr>
        <p:spPr>
          <a:xfrm>
            <a:off x="1102549" y="1239492"/>
            <a:ext cx="7755701" cy="46660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1" name="TextBox 30"/>
          <p:cNvSpPr txBox="1"/>
          <p:nvPr/>
        </p:nvSpPr>
        <p:spPr>
          <a:xfrm>
            <a:off x="5007128" y="6157378"/>
            <a:ext cx="1463862" cy="215444"/>
          </a:xfrm>
          <a:prstGeom prst="rect">
            <a:avLst/>
          </a:prstGeom>
          <a:noFill/>
        </p:spPr>
        <p:txBody>
          <a:bodyPr wrap="none" rtlCol="0">
            <a:spAutoFit/>
          </a:bodyPr>
          <a:lstStyle/>
          <a:p>
            <a:r>
              <a:rPr lang="en-US" sz="800" b="0" dirty="0" smtClean="0">
                <a:solidFill>
                  <a:schemeClr val="tx1">
                    <a:lumMod val="65000"/>
                    <a:lumOff val="35000"/>
                  </a:schemeClr>
                </a:solidFill>
              </a:rPr>
              <a:t>Confidential and</a:t>
            </a:r>
            <a:r>
              <a:rPr lang="en-US" sz="800" b="0" baseline="0" dirty="0" smtClean="0">
                <a:solidFill>
                  <a:schemeClr val="tx1">
                    <a:lumMod val="65000"/>
                    <a:lumOff val="35000"/>
                  </a:schemeClr>
                </a:solidFill>
              </a:rPr>
              <a:t> Proprietary</a:t>
            </a:r>
            <a:endParaRPr lang="en-US" sz="800" b="0" dirty="0">
              <a:solidFill>
                <a:schemeClr val="tx1">
                  <a:lumMod val="65000"/>
                  <a:lumOff val="35000"/>
                </a:schemeClr>
              </a:solidFill>
            </a:endParaRPr>
          </a:p>
        </p:txBody>
      </p:sp>
    </p:spTree>
  </p:cSld>
  <p:clrMap bg1="lt1" tx1="dk1" bg2="lt2" tx2="dk2" accent1="accent1" accent2="accent2" accent3="accent3" accent4="accent4" accent5="accent5" accent6="accent6" hlink="hlink" folHlink="folHlink"/>
  <p:sldLayoutIdLst>
    <p:sldLayoutId id="2147483696" r:id="rId1"/>
    <p:sldLayoutId id="2147483658" r:id="rId2"/>
    <p:sldLayoutId id="2147483697" r:id="rId3"/>
    <p:sldLayoutId id="2147483698" r:id="rId4"/>
  </p:sldLayoutIdLst>
  <p:transition>
    <p:fade/>
  </p:transition>
  <p:timing>
    <p:tnLst>
      <p:par>
        <p:cTn id="1" dur="indefinite" restart="never" nodeType="tmRoot"/>
      </p:par>
    </p:tnLst>
  </p:timing>
  <p:hf hdr="0" ftr="0" dt="0"/>
  <p:txStyles>
    <p:titleStyle>
      <a:lvl1pPr algn="l" rtl="0" eaLnBrk="1" fontAlgn="base" hangingPunct="1">
        <a:lnSpc>
          <a:spcPct val="100000"/>
        </a:lnSpc>
        <a:spcBef>
          <a:spcPct val="0"/>
        </a:spcBef>
        <a:spcAft>
          <a:spcPct val="0"/>
        </a:spcAft>
        <a:defRPr lang="en-US" sz="2600" b="1" kern="1200" dirty="0" smtClean="0">
          <a:gradFill>
            <a:gsLst>
              <a:gs pos="0">
                <a:schemeClr val="bg1">
                  <a:lumMod val="50000"/>
                </a:schemeClr>
              </a:gs>
              <a:gs pos="99167">
                <a:schemeClr val="tx1"/>
              </a:gs>
              <a:gs pos="64000">
                <a:schemeClr val="tx1">
                  <a:lumMod val="85000"/>
                  <a:lumOff val="15000"/>
                </a:schemeClr>
              </a:gs>
            </a:gsLst>
            <a:lin ang="5400000" scaled="1"/>
          </a:gradFill>
          <a:effectLst>
            <a:outerShdw blurRad="152400" dist="25400" dir="5400000" algn="t" rotWithShape="0">
              <a:schemeClr val="bg1"/>
            </a:outerShdw>
          </a:effectLst>
          <a:latin typeface="Arial" charset="0"/>
          <a:ea typeface="+mn-ea"/>
          <a:cs typeface="+mn-cs"/>
        </a:defRPr>
      </a:lvl1pPr>
      <a:lvl2pPr algn="r" rtl="0" eaLnBrk="1" fontAlgn="base" hangingPunct="1">
        <a:lnSpc>
          <a:spcPct val="85000"/>
        </a:lnSpc>
        <a:spcBef>
          <a:spcPct val="0"/>
        </a:spcBef>
        <a:spcAft>
          <a:spcPct val="0"/>
        </a:spcAft>
        <a:defRPr sz="2200" b="1">
          <a:solidFill>
            <a:schemeClr val="tx1"/>
          </a:solidFill>
          <a:latin typeface="Arial" charset="0"/>
        </a:defRPr>
      </a:lvl2pPr>
      <a:lvl3pPr algn="r" rtl="0" eaLnBrk="1" fontAlgn="base" hangingPunct="1">
        <a:lnSpc>
          <a:spcPct val="85000"/>
        </a:lnSpc>
        <a:spcBef>
          <a:spcPct val="0"/>
        </a:spcBef>
        <a:spcAft>
          <a:spcPct val="0"/>
        </a:spcAft>
        <a:defRPr sz="2200" b="1">
          <a:solidFill>
            <a:schemeClr val="tx1"/>
          </a:solidFill>
          <a:latin typeface="Arial" charset="0"/>
        </a:defRPr>
      </a:lvl3pPr>
      <a:lvl4pPr algn="r" rtl="0" eaLnBrk="1" fontAlgn="base" hangingPunct="1">
        <a:lnSpc>
          <a:spcPct val="85000"/>
        </a:lnSpc>
        <a:spcBef>
          <a:spcPct val="0"/>
        </a:spcBef>
        <a:spcAft>
          <a:spcPct val="0"/>
        </a:spcAft>
        <a:defRPr sz="2200" b="1">
          <a:solidFill>
            <a:schemeClr val="tx1"/>
          </a:solidFill>
          <a:latin typeface="Arial" charset="0"/>
        </a:defRPr>
      </a:lvl4pPr>
      <a:lvl5pPr algn="r" rtl="0" eaLnBrk="1" fontAlgn="base" hangingPunct="1">
        <a:lnSpc>
          <a:spcPct val="85000"/>
        </a:lnSpc>
        <a:spcBef>
          <a:spcPct val="0"/>
        </a:spcBef>
        <a:spcAft>
          <a:spcPct val="0"/>
        </a:spcAft>
        <a:defRPr sz="2200" b="1">
          <a:solidFill>
            <a:schemeClr val="tx1"/>
          </a:solidFill>
          <a:latin typeface="Arial" charset="0"/>
        </a:defRPr>
      </a:lvl5pPr>
      <a:lvl6pPr marL="457200" algn="r" rtl="0" eaLnBrk="1" fontAlgn="base" hangingPunct="1">
        <a:lnSpc>
          <a:spcPct val="85000"/>
        </a:lnSpc>
        <a:spcBef>
          <a:spcPct val="0"/>
        </a:spcBef>
        <a:spcAft>
          <a:spcPct val="0"/>
        </a:spcAft>
        <a:defRPr sz="2200" b="1">
          <a:solidFill>
            <a:schemeClr val="tx1"/>
          </a:solidFill>
          <a:latin typeface="Arial" charset="0"/>
        </a:defRPr>
      </a:lvl6pPr>
      <a:lvl7pPr marL="914400" algn="r" rtl="0" eaLnBrk="1" fontAlgn="base" hangingPunct="1">
        <a:lnSpc>
          <a:spcPct val="85000"/>
        </a:lnSpc>
        <a:spcBef>
          <a:spcPct val="0"/>
        </a:spcBef>
        <a:spcAft>
          <a:spcPct val="0"/>
        </a:spcAft>
        <a:defRPr sz="2200" b="1">
          <a:solidFill>
            <a:schemeClr val="tx1"/>
          </a:solidFill>
          <a:latin typeface="Arial" charset="0"/>
        </a:defRPr>
      </a:lvl7pPr>
      <a:lvl8pPr marL="1371600" algn="r" rtl="0" eaLnBrk="1" fontAlgn="base" hangingPunct="1">
        <a:lnSpc>
          <a:spcPct val="85000"/>
        </a:lnSpc>
        <a:spcBef>
          <a:spcPct val="0"/>
        </a:spcBef>
        <a:spcAft>
          <a:spcPct val="0"/>
        </a:spcAft>
        <a:defRPr sz="2200" b="1">
          <a:solidFill>
            <a:schemeClr val="tx1"/>
          </a:solidFill>
          <a:latin typeface="Arial" charset="0"/>
        </a:defRPr>
      </a:lvl8pPr>
      <a:lvl9pPr marL="1828800" algn="r" rtl="0" eaLnBrk="1" fontAlgn="base" hangingPunct="1">
        <a:lnSpc>
          <a:spcPct val="85000"/>
        </a:lnSpc>
        <a:spcBef>
          <a:spcPct val="0"/>
        </a:spcBef>
        <a:spcAft>
          <a:spcPct val="0"/>
        </a:spcAft>
        <a:defRPr sz="2200" b="1">
          <a:solidFill>
            <a:schemeClr val="tx1"/>
          </a:solidFill>
          <a:latin typeface="Arial" charset="0"/>
        </a:defRPr>
      </a:lvl9pPr>
    </p:titleStyle>
    <p:bodyStyle>
      <a:lvl1pPr marL="233363" indent="-233363" algn="l" rtl="0" eaLnBrk="1" fontAlgn="base" hangingPunct="1">
        <a:lnSpc>
          <a:spcPct val="100000"/>
        </a:lnSpc>
        <a:spcBef>
          <a:spcPts val="575"/>
        </a:spcBef>
        <a:spcAft>
          <a:spcPts val="75"/>
        </a:spcAft>
        <a:buClr>
          <a:schemeClr val="tx1">
            <a:lumMod val="85000"/>
            <a:lumOff val="15000"/>
          </a:schemeClr>
        </a:buClr>
        <a:buSzPct val="80000"/>
        <a:buFont typeface="Arial" pitchFamily="34" charset="0"/>
        <a:buChar char="•"/>
        <a:defRPr sz="2200" b="0">
          <a:solidFill>
            <a:srgbClr val="000000"/>
          </a:solidFill>
          <a:latin typeface="+mn-lt"/>
          <a:ea typeface="+mn-ea"/>
          <a:cs typeface="+mn-cs"/>
        </a:defRPr>
      </a:lvl1pPr>
      <a:lvl2pPr marL="401638" indent="-168275" algn="l" rtl="0" eaLnBrk="1" fontAlgn="base" hangingPunct="1">
        <a:lnSpc>
          <a:spcPct val="100000"/>
        </a:lnSpc>
        <a:spcBef>
          <a:spcPts val="575"/>
        </a:spcBef>
        <a:spcAft>
          <a:spcPts val="75"/>
        </a:spcAft>
        <a:buClr>
          <a:schemeClr val="tx1"/>
        </a:buClr>
        <a:buSzPct val="80000"/>
        <a:buFont typeface="Arial" pitchFamily="34" charset="0"/>
        <a:buChar char="−"/>
        <a:defRPr sz="2000">
          <a:solidFill>
            <a:srgbClr val="000000"/>
          </a:solidFill>
          <a:latin typeface="+mn-lt"/>
        </a:defRPr>
      </a:lvl2pPr>
      <a:lvl3pPr marL="569913" indent="-168275" algn="l" rtl="0" eaLnBrk="1" fontAlgn="base" hangingPunct="1">
        <a:lnSpc>
          <a:spcPct val="100000"/>
        </a:lnSpc>
        <a:spcBef>
          <a:spcPts val="575"/>
        </a:spcBef>
        <a:spcAft>
          <a:spcPts val="75"/>
        </a:spcAft>
        <a:buClr>
          <a:schemeClr val="tx1"/>
        </a:buClr>
        <a:buSzPct val="80000"/>
        <a:buFont typeface="Wingdings" pitchFamily="2" charset="2"/>
        <a:buChar char="§"/>
        <a:defRPr>
          <a:solidFill>
            <a:srgbClr val="000000"/>
          </a:solidFill>
          <a:latin typeface="+mn-lt"/>
        </a:defRPr>
      </a:lvl3pPr>
      <a:lvl4pPr marL="746125" indent="-176213" algn="l" rtl="0" eaLnBrk="1" fontAlgn="base" hangingPunct="1">
        <a:lnSpc>
          <a:spcPct val="100000"/>
        </a:lnSpc>
        <a:spcBef>
          <a:spcPts val="575"/>
        </a:spcBef>
        <a:spcAft>
          <a:spcPts val="75"/>
        </a:spcAft>
        <a:buClr>
          <a:schemeClr val="tx1"/>
        </a:buClr>
        <a:buSzPct val="80000"/>
        <a:buFont typeface="Arial" pitchFamily="34" charset="0"/>
        <a:buChar char="•"/>
        <a:defRPr sz="1600">
          <a:solidFill>
            <a:srgbClr val="000000"/>
          </a:solidFill>
          <a:latin typeface="+mn-lt"/>
        </a:defRPr>
      </a:lvl4pPr>
      <a:lvl5pPr marL="969963" indent="-223838" algn="l" rtl="0" eaLnBrk="1" fontAlgn="base" hangingPunct="1">
        <a:lnSpc>
          <a:spcPct val="100000"/>
        </a:lnSpc>
        <a:spcBef>
          <a:spcPts val="575"/>
        </a:spcBef>
        <a:spcAft>
          <a:spcPts val="75"/>
        </a:spcAft>
        <a:buClr>
          <a:schemeClr val="tx1"/>
        </a:buClr>
        <a:buSzPct val="70000"/>
        <a:buFont typeface="Arial" pitchFamily="34" charset="0"/>
        <a:buChar char="−"/>
        <a:defRPr sz="1400">
          <a:solidFill>
            <a:srgbClr val="000000"/>
          </a:solidFill>
          <a:latin typeface="+mn-lt"/>
        </a:defRPr>
      </a:lvl5pPr>
      <a:lvl6pPr marL="2230438" indent="-157163" algn="l" rtl="0" eaLnBrk="1" fontAlgn="base" hangingPunct="1">
        <a:spcBef>
          <a:spcPct val="20000"/>
        </a:spcBef>
        <a:spcAft>
          <a:spcPct val="3000"/>
        </a:spcAft>
        <a:buClr>
          <a:schemeClr val="tx1"/>
        </a:buClr>
        <a:buSzPct val="70000"/>
        <a:buFont typeface="Arial" charset="0"/>
        <a:buChar char="►"/>
        <a:defRPr sz="1400">
          <a:solidFill>
            <a:srgbClr val="000000"/>
          </a:solidFill>
          <a:latin typeface="+mn-lt"/>
        </a:defRPr>
      </a:lvl6pPr>
      <a:lvl7pPr marL="2687638" indent="-157163" algn="l" rtl="0" eaLnBrk="1" fontAlgn="base" hangingPunct="1">
        <a:spcBef>
          <a:spcPct val="20000"/>
        </a:spcBef>
        <a:spcAft>
          <a:spcPct val="3000"/>
        </a:spcAft>
        <a:buClr>
          <a:schemeClr val="tx1"/>
        </a:buClr>
        <a:buSzPct val="70000"/>
        <a:buFont typeface="Arial" charset="0"/>
        <a:buChar char="►"/>
        <a:defRPr sz="1400">
          <a:solidFill>
            <a:srgbClr val="000000"/>
          </a:solidFill>
          <a:latin typeface="+mn-lt"/>
        </a:defRPr>
      </a:lvl7pPr>
      <a:lvl8pPr marL="3144838" indent="-157163" algn="l" rtl="0" eaLnBrk="1" fontAlgn="base" hangingPunct="1">
        <a:spcBef>
          <a:spcPct val="20000"/>
        </a:spcBef>
        <a:spcAft>
          <a:spcPct val="3000"/>
        </a:spcAft>
        <a:buClr>
          <a:schemeClr val="tx1"/>
        </a:buClr>
        <a:buSzPct val="70000"/>
        <a:buFont typeface="Arial" charset="0"/>
        <a:buChar char="►"/>
        <a:defRPr sz="1400">
          <a:solidFill>
            <a:srgbClr val="000000"/>
          </a:solidFill>
          <a:latin typeface="+mn-lt"/>
        </a:defRPr>
      </a:lvl8pPr>
      <a:lvl9pPr marL="3602038" indent="-157163" algn="l" rtl="0" eaLnBrk="1" fontAlgn="base" hangingPunct="1">
        <a:spcBef>
          <a:spcPct val="20000"/>
        </a:spcBef>
        <a:spcAft>
          <a:spcPct val="3000"/>
        </a:spcAft>
        <a:buClr>
          <a:schemeClr val="tx1"/>
        </a:buClr>
        <a:buSzPct val="70000"/>
        <a:buFont typeface="Arial" charset="0"/>
        <a:buChar char="►"/>
        <a:defRPr sz="1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23720" name="Text Box 8"/>
          <p:cNvSpPr txBox="1">
            <a:spLocks noChangeAspect="1" noChangeArrowheads="1"/>
          </p:cNvSpPr>
          <p:nvPr/>
        </p:nvSpPr>
        <p:spPr bwMode="black">
          <a:xfrm>
            <a:off x="6362700" y="2847975"/>
            <a:ext cx="933450" cy="246063"/>
          </a:xfrm>
          <a:prstGeom prst="rect">
            <a:avLst/>
          </a:prstGeom>
          <a:noFill/>
          <a:ln w="9525">
            <a:noFill/>
            <a:miter lim="800000"/>
            <a:headEnd/>
            <a:tailEnd/>
          </a:ln>
          <a:effectLst/>
        </p:spPr>
        <p:txBody>
          <a:bodyPr>
            <a:spAutoFit/>
          </a:bodyPr>
          <a:lstStyle/>
          <a:p>
            <a:r>
              <a:rPr lang="en-US" sz="1000" b="1"/>
              <a:t>TM</a:t>
            </a:r>
          </a:p>
        </p:txBody>
      </p:sp>
      <p:sp>
        <p:nvSpPr>
          <p:cNvPr id="1523734" name="Freeform 22"/>
          <p:cNvSpPr>
            <a:spLocks noChangeAspect="1"/>
          </p:cNvSpPr>
          <p:nvPr/>
        </p:nvSpPr>
        <p:spPr bwMode="black">
          <a:xfrm>
            <a:off x="2162175" y="2289175"/>
            <a:ext cx="382588" cy="207963"/>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endParaRPr lang="en-US"/>
          </a:p>
        </p:txBody>
      </p:sp>
      <p:sp>
        <p:nvSpPr>
          <p:cNvPr id="1523735" name="Freeform 23"/>
          <p:cNvSpPr>
            <a:spLocks noChangeAspect="1"/>
          </p:cNvSpPr>
          <p:nvPr/>
        </p:nvSpPr>
        <p:spPr bwMode="black">
          <a:xfrm>
            <a:off x="2384425" y="2401888"/>
            <a:ext cx="373063" cy="211138"/>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FD400"/>
          </a:solidFill>
          <a:ln w="9525" cap="flat" cmpd="sng">
            <a:noFill/>
            <a:prstDash val="solid"/>
            <a:round/>
            <a:headEnd type="none" w="med" len="med"/>
            <a:tailEnd type="none" w="med" len="med"/>
          </a:ln>
          <a:effectLst/>
        </p:spPr>
        <p:txBody>
          <a:bodyPr/>
          <a:lstStyle/>
          <a:p>
            <a:endParaRPr lang="en-US"/>
          </a:p>
        </p:txBody>
      </p:sp>
      <p:sp>
        <p:nvSpPr>
          <p:cNvPr id="1523736" name="Freeform 24"/>
          <p:cNvSpPr>
            <a:spLocks noChangeAspect="1"/>
          </p:cNvSpPr>
          <p:nvPr/>
        </p:nvSpPr>
        <p:spPr bwMode="black">
          <a:xfrm>
            <a:off x="2592388" y="2509838"/>
            <a:ext cx="382588" cy="215900"/>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endParaRPr lang="en-US"/>
          </a:p>
        </p:txBody>
      </p:sp>
      <p:sp>
        <p:nvSpPr>
          <p:cNvPr id="1523737" name="Freeform 25"/>
          <p:cNvSpPr>
            <a:spLocks noChangeAspect="1"/>
          </p:cNvSpPr>
          <p:nvPr/>
        </p:nvSpPr>
        <p:spPr bwMode="black">
          <a:xfrm>
            <a:off x="2271713" y="2705100"/>
            <a:ext cx="381000" cy="215900"/>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D400"/>
          </a:solidFill>
          <a:ln w="9525" cap="flat" cmpd="sng">
            <a:noFill/>
            <a:prstDash val="solid"/>
            <a:round/>
            <a:headEnd type="none" w="med" len="med"/>
            <a:tailEnd type="none" w="med" len="med"/>
          </a:ln>
          <a:effectLst/>
        </p:spPr>
        <p:txBody>
          <a:bodyPr/>
          <a:lstStyle/>
          <a:p>
            <a:endParaRPr lang="en-US"/>
          </a:p>
        </p:txBody>
      </p:sp>
      <p:sp>
        <p:nvSpPr>
          <p:cNvPr id="1523738" name="Freeform 26"/>
          <p:cNvSpPr>
            <a:spLocks noChangeAspect="1"/>
          </p:cNvSpPr>
          <p:nvPr/>
        </p:nvSpPr>
        <p:spPr bwMode="black">
          <a:xfrm>
            <a:off x="2487613" y="2820988"/>
            <a:ext cx="377825" cy="207963"/>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endParaRPr lang="en-US"/>
          </a:p>
        </p:txBody>
      </p:sp>
      <p:sp>
        <p:nvSpPr>
          <p:cNvPr id="1523739" name="Freeform 27"/>
          <p:cNvSpPr>
            <a:spLocks noChangeAspect="1"/>
          </p:cNvSpPr>
          <p:nvPr/>
        </p:nvSpPr>
        <p:spPr bwMode="black">
          <a:xfrm>
            <a:off x="1954213" y="2895600"/>
            <a:ext cx="373063" cy="219075"/>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26522"/>
          </a:solidFill>
          <a:ln w="9525" cap="flat" cmpd="sng">
            <a:noFill/>
            <a:prstDash val="solid"/>
            <a:round/>
            <a:headEnd type="none" w="med" len="med"/>
            <a:tailEnd type="none" w="med" len="med"/>
          </a:ln>
          <a:effectLst/>
        </p:spPr>
        <p:txBody>
          <a:bodyPr/>
          <a:lstStyle/>
          <a:p>
            <a:endParaRPr lang="en-US"/>
          </a:p>
        </p:txBody>
      </p:sp>
      <p:sp>
        <p:nvSpPr>
          <p:cNvPr id="1523740" name="Freeform 28"/>
          <p:cNvSpPr>
            <a:spLocks noChangeAspect="1"/>
          </p:cNvSpPr>
          <p:nvPr/>
        </p:nvSpPr>
        <p:spPr bwMode="black">
          <a:xfrm>
            <a:off x="2162175" y="3006725"/>
            <a:ext cx="382588" cy="21748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D400"/>
          </a:solidFill>
          <a:ln w="9525" cap="flat" cmpd="sng">
            <a:noFill/>
            <a:prstDash val="solid"/>
            <a:round/>
            <a:headEnd type="none" w="med" len="med"/>
            <a:tailEnd type="none" w="med" len="med"/>
          </a:ln>
          <a:effectLst/>
        </p:spPr>
        <p:txBody>
          <a:bodyPr/>
          <a:lstStyle/>
          <a:p>
            <a:endParaRPr lang="en-US"/>
          </a:p>
        </p:txBody>
      </p:sp>
      <p:sp>
        <p:nvSpPr>
          <p:cNvPr id="1523741" name="Freeform 29"/>
          <p:cNvSpPr>
            <a:spLocks noChangeAspect="1"/>
          </p:cNvSpPr>
          <p:nvPr/>
        </p:nvSpPr>
        <p:spPr bwMode="black">
          <a:xfrm>
            <a:off x="1841500" y="3206750"/>
            <a:ext cx="382588" cy="215900"/>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26522"/>
          </a:solidFill>
          <a:ln w="9525" cap="flat" cmpd="sng">
            <a:noFill/>
            <a:prstDash val="solid"/>
            <a:round/>
            <a:headEnd type="none" w="med" len="med"/>
            <a:tailEnd type="none" w="med" len="med"/>
          </a:ln>
          <a:effectLst/>
        </p:spPr>
        <p:txBody>
          <a:bodyPr/>
          <a:lstStyle/>
          <a:p>
            <a:endParaRPr lang="en-US"/>
          </a:p>
        </p:txBody>
      </p:sp>
      <p:sp>
        <p:nvSpPr>
          <p:cNvPr id="1523742" name="Freeform 30"/>
          <p:cNvSpPr>
            <a:spLocks noChangeAspect="1"/>
          </p:cNvSpPr>
          <p:nvPr/>
        </p:nvSpPr>
        <p:spPr bwMode="black">
          <a:xfrm>
            <a:off x="2974975" y="2851150"/>
            <a:ext cx="307975" cy="571500"/>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endParaRPr lang="en-US"/>
          </a:p>
        </p:txBody>
      </p:sp>
      <p:sp>
        <p:nvSpPr>
          <p:cNvPr id="1523743" name="Freeform 31"/>
          <p:cNvSpPr>
            <a:spLocks noChangeAspect="1"/>
          </p:cNvSpPr>
          <p:nvPr/>
        </p:nvSpPr>
        <p:spPr bwMode="black">
          <a:xfrm>
            <a:off x="3230563" y="2994025"/>
            <a:ext cx="325438" cy="428625"/>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endParaRPr lang="en-US"/>
          </a:p>
        </p:txBody>
      </p:sp>
      <p:sp>
        <p:nvSpPr>
          <p:cNvPr id="1523744" name="Freeform 32"/>
          <p:cNvSpPr>
            <a:spLocks noChangeAspect="1" noEditPoints="1"/>
          </p:cNvSpPr>
          <p:nvPr/>
        </p:nvSpPr>
        <p:spPr bwMode="black">
          <a:xfrm>
            <a:off x="5292725" y="2986088"/>
            <a:ext cx="450850" cy="444500"/>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endParaRPr lang="en-US"/>
          </a:p>
        </p:txBody>
      </p:sp>
      <p:sp>
        <p:nvSpPr>
          <p:cNvPr id="1523745" name="Freeform 33"/>
          <p:cNvSpPr>
            <a:spLocks noChangeAspect="1"/>
          </p:cNvSpPr>
          <p:nvPr/>
        </p:nvSpPr>
        <p:spPr bwMode="black">
          <a:xfrm>
            <a:off x="5757863" y="2855913"/>
            <a:ext cx="233363" cy="566738"/>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endParaRPr lang="en-US"/>
          </a:p>
        </p:txBody>
      </p:sp>
      <p:sp>
        <p:nvSpPr>
          <p:cNvPr id="1523746" name="Freeform 34"/>
          <p:cNvSpPr>
            <a:spLocks noChangeAspect="1" noEditPoints="1"/>
          </p:cNvSpPr>
          <p:nvPr/>
        </p:nvSpPr>
        <p:spPr bwMode="black">
          <a:xfrm>
            <a:off x="3517900" y="2986088"/>
            <a:ext cx="463550" cy="444500"/>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endParaRPr lang="en-US"/>
          </a:p>
        </p:txBody>
      </p:sp>
      <p:sp>
        <p:nvSpPr>
          <p:cNvPr id="1523747" name="Freeform 35"/>
          <p:cNvSpPr>
            <a:spLocks noChangeAspect="1" noEditPoints="1"/>
          </p:cNvSpPr>
          <p:nvPr/>
        </p:nvSpPr>
        <p:spPr bwMode="black">
          <a:xfrm>
            <a:off x="3981450" y="2986088"/>
            <a:ext cx="465138" cy="444500"/>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endParaRPr lang="en-US"/>
          </a:p>
        </p:txBody>
      </p:sp>
      <p:sp>
        <p:nvSpPr>
          <p:cNvPr id="1523748" name="Freeform 36"/>
          <p:cNvSpPr>
            <a:spLocks noChangeAspect="1" noEditPoints="1"/>
          </p:cNvSpPr>
          <p:nvPr/>
        </p:nvSpPr>
        <p:spPr bwMode="black">
          <a:xfrm>
            <a:off x="5956300" y="2986088"/>
            <a:ext cx="460375" cy="444500"/>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endParaRPr lang="en-US"/>
          </a:p>
        </p:txBody>
      </p:sp>
      <p:sp>
        <p:nvSpPr>
          <p:cNvPr id="1523749" name="Freeform 37"/>
          <p:cNvSpPr>
            <a:spLocks noChangeAspect="1"/>
          </p:cNvSpPr>
          <p:nvPr/>
        </p:nvSpPr>
        <p:spPr bwMode="black">
          <a:xfrm>
            <a:off x="4857750" y="2986088"/>
            <a:ext cx="447675" cy="444500"/>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endParaRPr lang="en-US"/>
          </a:p>
        </p:txBody>
      </p:sp>
      <p:sp>
        <p:nvSpPr>
          <p:cNvPr id="1523750" name="Freeform 38"/>
          <p:cNvSpPr>
            <a:spLocks noChangeAspect="1"/>
          </p:cNvSpPr>
          <p:nvPr/>
        </p:nvSpPr>
        <p:spPr bwMode="black">
          <a:xfrm>
            <a:off x="4411663" y="2986088"/>
            <a:ext cx="473075" cy="444500"/>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endParaRPr lang="en-US"/>
          </a:p>
        </p:txBody>
      </p:sp>
    </p:spTree>
  </p:cSld>
  <p:clrMap bg1="lt1" tx1="dk1" bg2="lt2" tx2="dk2" accent1="accent1" accent2="accent2" accent3="accent3" accent4="accent4" accent5="accent5" accent6="accent6" hlink="hlink" folHlink="folHlink"/>
  <p:sldLayoutIdLst>
    <p:sldLayoutId id="2147483684" r:id="rId1"/>
  </p:sldLayoutIdLst>
  <p:transition>
    <p:fade/>
  </p:transition>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subTitle" idx="1"/>
          </p:nvPr>
        </p:nvSpPr>
        <p:spPr>
          <a:xfrm>
            <a:off x="3009013" y="4058683"/>
            <a:ext cx="3365648" cy="447675"/>
          </a:xfrm>
          <a:ln w="9525"/>
        </p:spPr>
        <p:txBody>
          <a:bodyPr/>
          <a:lstStyle/>
          <a:p>
            <a:pPr marL="0" indent="0" eaLnBrk="1" hangingPunct="1">
              <a:buFontTx/>
              <a:buNone/>
            </a:pPr>
            <a:r>
              <a:rPr lang="en-US" sz="2000" b="1" dirty="0" smtClean="0"/>
              <a:t>June 18, 2012</a:t>
            </a:r>
          </a:p>
        </p:txBody>
      </p:sp>
      <p:sp>
        <p:nvSpPr>
          <p:cNvPr id="91138" name="Rectangle 3"/>
          <p:cNvSpPr>
            <a:spLocks noGrp="1" noChangeArrowheads="1"/>
          </p:cNvSpPr>
          <p:nvPr>
            <p:ph type="ctrTitle"/>
          </p:nvPr>
        </p:nvSpPr>
        <p:spPr>
          <a:xfrm>
            <a:off x="2936382" y="1733107"/>
            <a:ext cx="6207617" cy="1265274"/>
          </a:xfrm>
          <a:ln w="9525"/>
        </p:spPr>
        <p:txBody>
          <a:bodyPr/>
          <a:lstStyle/>
          <a:p>
            <a:r>
              <a:rPr lang="en-US" sz="2400" dirty="0" smtClean="0">
                <a:effectLst>
                  <a:outerShdw blurRad="38100" dist="38100" dir="2700000" algn="tl">
                    <a:srgbClr val="C0C0C0"/>
                  </a:outerShdw>
                </a:effectLst>
              </a:rPr>
              <a:t>iMX6x Video Processing Unit (VPU) and Use-case Demos</a:t>
            </a:r>
            <a:r>
              <a:rPr lang="en-US" sz="4000" dirty="0" smtClean="0">
                <a:effectLst>
                  <a:outerShdw blurRad="38100" dist="38100" dir="2700000" algn="tl">
                    <a:srgbClr val="C0C0C0"/>
                  </a:outerShdw>
                </a:effectLst>
              </a:rPr>
              <a:t/>
            </a:r>
            <a:br>
              <a:rPr lang="en-US" sz="4000" dirty="0" smtClean="0">
                <a:effectLst>
                  <a:outerShdw blurRad="38100" dist="38100" dir="2700000" algn="tl">
                    <a:srgbClr val="C0C0C0"/>
                  </a:outerShdw>
                </a:effectLst>
              </a:rPr>
            </a:br>
            <a:r>
              <a:rPr lang="en-US" sz="1600" dirty="0" smtClean="0"/>
              <a:t/>
            </a:r>
            <a:br>
              <a:rPr lang="en-US" sz="1600" dirty="0" smtClean="0"/>
            </a:br>
            <a:r>
              <a:rPr lang="en-US" sz="1400" i="1" dirty="0" smtClean="0"/>
              <a:t>VPU Capabilities, </a:t>
            </a:r>
            <a:r>
              <a:rPr lang="en-US" sz="1400" dirty="0" smtClean="0"/>
              <a:t>Performance, Architecture, </a:t>
            </a:r>
            <a:r>
              <a:rPr lang="en-US" sz="1400" i="1" dirty="0" smtClean="0"/>
              <a:t>Operation, MM processing, IPU interface, 2D/3D video, bandwidth &amp; bus-load, etc.</a:t>
            </a:r>
            <a:endParaRPr lang="en-US" sz="1400" b="0" i="1" dirty="0" smtClean="0"/>
          </a:p>
        </p:txBody>
      </p:sp>
      <p:sp>
        <p:nvSpPr>
          <p:cNvPr id="91140" name="Rectangle 5"/>
          <p:cNvSpPr>
            <a:spLocks noChangeArrowheads="1"/>
          </p:cNvSpPr>
          <p:nvPr/>
        </p:nvSpPr>
        <p:spPr bwMode="blackWhite">
          <a:xfrm>
            <a:off x="219075" y="5724525"/>
            <a:ext cx="6353175" cy="668338"/>
          </a:xfrm>
          <a:prstGeom prst="rect">
            <a:avLst/>
          </a:prstGeom>
          <a:noFill/>
          <a:ln w="25400" algn="ctr">
            <a:noFill/>
            <a:miter lim="800000"/>
            <a:headEnd/>
            <a:tailEnd/>
          </a:ln>
        </p:spPr>
        <p:txBody>
          <a:bodyPr tIns="0" bIns="91440"/>
          <a:lstStyle/>
          <a:p>
            <a:endParaRPr lang="en-US" sz="2400"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a:noFill/>
        </p:spPr>
        <p:txBody>
          <a:bodyPr/>
          <a:lstStyle/>
          <a:p>
            <a:fld id="{EEDF0B65-C30E-4FB1-9EF0-16F1F2332EC3}" type="slidenum">
              <a:rPr lang="zh-TW" altLang="en-US" smtClean="0"/>
              <a:pPr/>
              <a:t>2</a:t>
            </a:fld>
            <a:endParaRPr lang="en-US" altLang="zh-TW" smtClean="0"/>
          </a:p>
        </p:txBody>
      </p:sp>
      <p:sp>
        <p:nvSpPr>
          <p:cNvPr id="7171" name="Rectangle 2"/>
          <p:cNvSpPr>
            <a:spLocks noGrp="1" noChangeArrowheads="1"/>
          </p:cNvSpPr>
          <p:nvPr>
            <p:ph type="body" idx="4294967295"/>
          </p:nvPr>
        </p:nvSpPr>
        <p:spPr>
          <a:xfrm>
            <a:off x="1088015" y="526472"/>
            <a:ext cx="7531100" cy="566738"/>
          </a:xfrm>
          <a:noFill/>
        </p:spPr>
        <p:txBody>
          <a:bodyPr>
            <a:normAutofit/>
          </a:bodyPr>
          <a:lstStyle/>
          <a:p>
            <a:pPr marL="0" indent="0" algn="ctr" eaLnBrk="1" hangingPunct="1">
              <a:spcBef>
                <a:spcPct val="3000"/>
              </a:spcBef>
              <a:spcAft>
                <a:spcPct val="3000"/>
              </a:spcAft>
              <a:buClr>
                <a:schemeClr val="tx1"/>
              </a:buClr>
              <a:buSzPct val="80000"/>
              <a:buNone/>
            </a:pPr>
            <a:r>
              <a:rPr lang="en-US" altLang="zh-TW" sz="2600" b="1" dirty="0" smtClean="0">
                <a:latin typeface="Arial" pitchFamily="34" charset="0"/>
                <a:ea typeface="PMingLiU" pitchFamily="18" charset="-120"/>
                <a:cs typeface="Arial" pitchFamily="34" charset="0"/>
              </a:rPr>
              <a:t>Outline</a:t>
            </a:r>
          </a:p>
        </p:txBody>
      </p:sp>
      <p:sp>
        <p:nvSpPr>
          <p:cNvPr id="7" name="Rectangle 3"/>
          <p:cNvSpPr txBox="1">
            <a:spLocks noChangeArrowheads="1"/>
          </p:cNvSpPr>
          <p:nvPr/>
        </p:nvSpPr>
        <p:spPr>
          <a:xfrm>
            <a:off x="914400" y="1182624"/>
            <a:ext cx="7696200" cy="4873619"/>
          </a:xfrm>
          <a:prstGeom prst="rect">
            <a:avLst/>
          </a:prstGeom>
        </p:spPr>
        <p:txBody>
          <a:bodyPr>
            <a:normAutofit fontScale="92500" lnSpcReduction="10000"/>
          </a:bodyPr>
          <a:lstStyle/>
          <a:p>
            <a:pPr marL="514350" lvl="0" indent="-514350">
              <a:spcBef>
                <a:spcPts val="575"/>
              </a:spcBef>
              <a:spcAft>
                <a:spcPts val="75"/>
              </a:spcAft>
              <a:buClr>
                <a:schemeClr val="tx1">
                  <a:lumMod val="85000"/>
                  <a:lumOff val="15000"/>
                </a:schemeClr>
              </a:buClr>
              <a:buSzPct val="80000"/>
              <a:buFont typeface="Wingdings" pitchFamily="2" charset="2"/>
              <a:buChar char="q"/>
            </a:pPr>
            <a:r>
              <a:rPr lang="en-US" altLang="zh-TW" sz="2400" dirty="0" smtClean="0">
                <a:ea typeface="PMingLiU" pitchFamily="18" charset="-120"/>
              </a:rPr>
              <a:t>VPU Performance/Capability Overview</a:t>
            </a:r>
          </a:p>
          <a:p>
            <a:pPr marL="514350" lvl="0" indent="-514350">
              <a:spcBef>
                <a:spcPts val="575"/>
              </a:spcBef>
              <a:spcAft>
                <a:spcPts val="75"/>
              </a:spcAft>
              <a:buClr>
                <a:schemeClr val="tx1">
                  <a:lumMod val="85000"/>
                  <a:lumOff val="15000"/>
                </a:schemeClr>
              </a:buClr>
              <a:buSzPct val="80000"/>
              <a:buFont typeface="Wingdings" pitchFamily="2" charset="2"/>
              <a:buChar char="q"/>
            </a:pPr>
            <a:r>
              <a:rPr lang="en-US" altLang="zh-TW" sz="2400" b="1" dirty="0" smtClean="0">
                <a:ea typeface="PMingLiU" pitchFamily="18" charset="-120"/>
              </a:rPr>
              <a:t>Measured Performance in ER5+</a:t>
            </a:r>
          </a:p>
          <a:p>
            <a:pPr marL="514350" lvl="0" indent="-514350">
              <a:spcBef>
                <a:spcPts val="575"/>
              </a:spcBef>
              <a:spcAft>
                <a:spcPts val="75"/>
              </a:spcAft>
              <a:buClr>
                <a:schemeClr val="tx1">
                  <a:lumMod val="85000"/>
                  <a:lumOff val="15000"/>
                </a:schemeClr>
              </a:buClr>
              <a:buSzPct val="80000"/>
              <a:buFont typeface="Wingdings" pitchFamily="2" charset="2"/>
              <a:buChar char="q"/>
            </a:pPr>
            <a:r>
              <a:rPr lang="en-US" altLang="zh-TW" sz="2400" dirty="0" smtClean="0">
                <a:ea typeface="PMingLiU" pitchFamily="18" charset="-120"/>
              </a:rPr>
              <a:t>VPU Architecture Overview</a:t>
            </a:r>
          </a:p>
          <a:p>
            <a:pPr marL="514350" lvl="0" indent="-514350">
              <a:spcBef>
                <a:spcPts val="575"/>
              </a:spcBef>
              <a:spcAft>
                <a:spcPts val="75"/>
              </a:spcAft>
              <a:buClr>
                <a:schemeClr val="tx1">
                  <a:lumMod val="85000"/>
                  <a:lumOff val="15000"/>
                </a:schemeClr>
              </a:buClr>
              <a:buSzPct val="80000"/>
              <a:buFont typeface="Wingdings" pitchFamily="2" charset="2"/>
              <a:buChar char="q"/>
            </a:pPr>
            <a:r>
              <a:rPr lang="en-US" altLang="zh-TW" sz="2400" dirty="0" smtClean="0">
                <a:ea typeface="PMingLiU" pitchFamily="18" charset="-120"/>
              </a:rPr>
              <a:t>VPU Programmable Engine</a:t>
            </a:r>
          </a:p>
          <a:p>
            <a:pPr marL="514350" lvl="0" indent="-514350">
              <a:spcBef>
                <a:spcPts val="575"/>
              </a:spcBef>
              <a:spcAft>
                <a:spcPts val="75"/>
              </a:spcAft>
              <a:buClr>
                <a:schemeClr val="tx1">
                  <a:lumMod val="85000"/>
                  <a:lumOff val="15000"/>
                </a:schemeClr>
              </a:buClr>
              <a:buSzPct val="80000"/>
              <a:buFont typeface="Wingdings" pitchFamily="2" charset="2"/>
              <a:buChar char="q"/>
            </a:pPr>
            <a:r>
              <a:rPr kumimoji="0" lang="en-US" sz="2400" b="0" i="0" u="none" strike="noStrike" kern="0" cap="none" spc="0" normalizeH="0" baseline="0" noProof="0" dirty="0" smtClean="0">
                <a:ln>
                  <a:noFill/>
                </a:ln>
                <a:solidFill>
                  <a:srgbClr val="000000"/>
                </a:solidFill>
                <a:effectLst/>
                <a:uLnTx/>
                <a:uFillTx/>
                <a:latin typeface="+mn-lt"/>
                <a:ea typeface="PMingLiU" pitchFamily="18" charset="-120"/>
                <a:cs typeface="+mn-cs"/>
              </a:rPr>
              <a:t>VPU Decoder</a:t>
            </a:r>
          </a:p>
          <a:p>
            <a:pPr marL="514350" lvl="0" indent="-514350">
              <a:spcBef>
                <a:spcPts val="575"/>
              </a:spcBef>
              <a:spcAft>
                <a:spcPts val="75"/>
              </a:spcAft>
              <a:buClr>
                <a:schemeClr val="tx1">
                  <a:lumMod val="85000"/>
                  <a:lumOff val="15000"/>
                </a:schemeClr>
              </a:buClr>
              <a:buSzPct val="80000"/>
              <a:buFont typeface="Wingdings" pitchFamily="2" charset="2"/>
              <a:buChar char="q"/>
            </a:pPr>
            <a:r>
              <a:rPr lang="en-US" sz="2400" kern="0" dirty="0" smtClean="0">
                <a:solidFill>
                  <a:srgbClr val="000000"/>
                </a:solidFill>
                <a:latin typeface="+mn-lt"/>
                <a:ea typeface="PMingLiU" pitchFamily="18" charset="-120"/>
              </a:rPr>
              <a:t>VPU Encoder</a:t>
            </a:r>
          </a:p>
          <a:p>
            <a:pPr marL="514350" lvl="0" indent="-514350">
              <a:spcBef>
                <a:spcPts val="575"/>
              </a:spcBef>
              <a:spcAft>
                <a:spcPts val="75"/>
              </a:spcAft>
              <a:buClr>
                <a:schemeClr val="tx1">
                  <a:lumMod val="85000"/>
                  <a:lumOff val="15000"/>
                </a:schemeClr>
              </a:buClr>
              <a:buSzPct val="80000"/>
              <a:buFont typeface="Wingdings" pitchFamily="2" charset="2"/>
              <a:buChar char="q"/>
            </a:pPr>
            <a:r>
              <a:rPr kumimoji="0" lang="en-US" sz="2400" b="0" i="0" u="none" strike="noStrike" kern="0" cap="none" spc="0" normalizeH="0" baseline="0" noProof="0" dirty="0" smtClean="0">
                <a:ln>
                  <a:noFill/>
                </a:ln>
                <a:solidFill>
                  <a:srgbClr val="000000"/>
                </a:solidFill>
                <a:effectLst/>
                <a:uLnTx/>
                <a:uFillTx/>
                <a:latin typeface="+mn-lt"/>
                <a:ea typeface="PMingLiU" pitchFamily="18" charset="-120"/>
                <a:cs typeface="+mn-cs"/>
              </a:rPr>
              <a:t>Tile Format Support</a:t>
            </a:r>
          </a:p>
          <a:p>
            <a:pPr marL="514350" lvl="0" indent="-514350">
              <a:spcBef>
                <a:spcPts val="575"/>
              </a:spcBef>
              <a:spcAft>
                <a:spcPts val="75"/>
              </a:spcAft>
              <a:buClr>
                <a:schemeClr val="tx1">
                  <a:lumMod val="85000"/>
                  <a:lumOff val="15000"/>
                </a:schemeClr>
              </a:buClr>
              <a:buSzPct val="80000"/>
              <a:buFont typeface="Wingdings" pitchFamily="2" charset="2"/>
              <a:buChar char="q"/>
            </a:pPr>
            <a:r>
              <a:rPr lang="en-US" sz="2400" dirty="0" smtClean="0"/>
              <a:t>JPEG Processing Unit (JPU)</a:t>
            </a:r>
          </a:p>
          <a:p>
            <a:pPr marL="514350" lvl="0" indent="-514350">
              <a:spcBef>
                <a:spcPts val="575"/>
              </a:spcBef>
              <a:spcAft>
                <a:spcPts val="75"/>
              </a:spcAft>
              <a:buClr>
                <a:schemeClr val="tx1">
                  <a:lumMod val="85000"/>
                  <a:lumOff val="15000"/>
                </a:schemeClr>
              </a:buClr>
              <a:buSzPct val="80000"/>
              <a:buFont typeface="Wingdings" pitchFamily="2" charset="2"/>
              <a:buChar char="q"/>
            </a:pPr>
            <a:r>
              <a:rPr kumimoji="0" lang="en-US" sz="2400" b="0" i="0" u="none" strike="noStrike" kern="0" cap="none" spc="0" normalizeH="0" baseline="0" noProof="0" dirty="0" smtClean="0">
                <a:ln>
                  <a:noFill/>
                </a:ln>
                <a:solidFill>
                  <a:srgbClr val="000000"/>
                </a:solidFill>
                <a:effectLst/>
                <a:uLnTx/>
                <a:uFillTx/>
                <a:latin typeface="+mn-lt"/>
                <a:ea typeface="+mn-ea"/>
                <a:cs typeface="+mn-cs"/>
              </a:rPr>
              <a:t>VPU Software Structure</a:t>
            </a:r>
          </a:p>
          <a:p>
            <a:pPr marL="514350" lvl="0" indent="-514350">
              <a:spcBef>
                <a:spcPts val="575"/>
              </a:spcBef>
              <a:spcAft>
                <a:spcPts val="75"/>
              </a:spcAft>
              <a:buClr>
                <a:schemeClr val="tx1">
                  <a:lumMod val="85000"/>
                  <a:lumOff val="15000"/>
                </a:schemeClr>
              </a:buClr>
              <a:buSzPct val="80000"/>
              <a:buFont typeface="Wingdings" pitchFamily="2" charset="2"/>
              <a:buChar char="q"/>
            </a:pPr>
            <a:r>
              <a:rPr lang="en-US" sz="2400" kern="0" dirty="0" smtClean="0">
                <a:solidFill>
                  <a:srgbClr val="000000"/>
                </a:solidFill>
                <a:latin typeface="+mn-lt"/>
              </a:rPr>
              <a:t>Stereo 3D</a:t>
            </a:r>
          </a:p>
          <a:p>
            <a:pPr marL="514350" lvl="0" indent="-514350">
              <a:spcBef>
                <a:spcPts val="575"/>
              </a:spcBef>
              <a:spcAft>
                <a:spcPts val="75"/>
              </a:spcAft>
              <a:buClr>
                <a:schemeClr val="tx1">
                  <a:lumMod val="85000"/>
                  <a:lumOff val="15000"/>
                </a:schemeClr>
              </a:buClr>
              <a:buSzPct val="80000"/>
              <a:buFont typeface="Wingdings" pitchFamily="2" charset="2"/>
              <a:buChar char="q"/>
            </a:pPr>
            <a:r>
              <a:rPr lang="en-US" altLang="zh-TW" sz="2400" dirty="0" smtClean="0">
                <a:ea typeface="PMingLiU" pitchFamily="18" charset="-120"/>
              </a:rPr>
              <a:t>VPU with Multimedia Framework</a:t>
            </a:r>
          </a:p>
          <a:p>
            <a:pPr marL="514350" lvl="0" indent="-514350">
              <a:spcBef>
                <a:spcPts val="575"/>
              </a:spcBef>
              <a:spcAft>
                <a:spcPts val="75"/>
              </a:spcAft>
              <a:buClr>
                <a:schemeClr val="tx1">
                  <a:lumMod val="85000"/>
                  <a:lumOff val="15000"/>
                </a:schemeClr>
              </a:buClr>
              <a:buSzPct val="80000"/>
              <a:buFont typeface="Wingdings" pitchFamily="2" charset="2"/>
              <a:buChar char="q"/>
            </a:pPr>
            <a:r>
              <a:rPr kumimoji="0" lang="en-US" sz="2400" b="1" i="0" u="none" strike="noStrike" kern="0" cap="none" spc="0" normalizeH="0" baseline="0" noProof="0" dirty="0" smtClean="0">
                <a:ln>
                  <a:noFill/>
                </a:ln>
                <a:solidFill>
                  <a:srgbClr val="000000"/>
                </a:solidFill>
                <a:effectLst/>
                <a:uLnTx/>
                <a:uFillTx/>
                <a:latin typeface="+mn-lt"/>
                <a:ea typeface="PMingLiU" pitchFamily="18" charset="-120"/>
                <a:cs typeface="+mn-cs"/>
              </a:rPr>
              <a:t>Use-case Demonstrations</a:t>
            </a:r>
            <a:endParaRPr kumimoji="0" lang="en-US" sz="2400" b="1" i="0" u="none" strike="noStrike" kern="0" cap="none" spc="0" normalizeH="0" baseline="0" noProof="0" dirty="0" smtClean="0">
              <a:ln>
                <a:noFill/>
              </a:ln>
              <a:solidFill>
                <a:srgbClr val="000000"/>
              </a:solidFill>
              <a:effectLst/>
              <a:uLnTx/>
              <a:uFillTx/>
              <a:latin typeface="+mn-lt"/>
              <a:ea typeface="+mn-ea"/>
              <a:cs typeface="+mn-cs"/>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VPU Performance/Capability Overview</a:t>
            </a: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Performance &amp; capability for decoder</a:t>
            </a:r>
          </a:p>
          <a:p>
            <a:pPr lvl="1"/>
            <a:r>
              <a:rPr lang="en-US" sz="1800" dirty="0" smtClean="0">
                <a:effectLst>
                  <a:outerShdw blurRad="38100" dist="38100" dir="2700000" algn="tl">
                    <a:srgbClr val="C0C0C0"/>
                  </a:outerShdw>
                </a:effectLst>
              </a:rPr>
              <a:t>Performance &amp; capability for encoder and simultaneous encode/decode</a:t>
            </a:r>
          </a:p>
          <a:p>
            <a:pPr lvl="1"/>
            <a:r>
              <a:rPr lang="en-US" sz="1800" dirty="0" smtClean="0">
                <a:effectLst>
                  <a:outerShdw blurRad="38100" dist="38100" dir="2700000" algn="tl">
                    <a:srgbClr val="C0C0C0"/>
                  </a:outerShdw>
                </a:effectLst>
              </a:rPr>
              <a:t>Performance &amp; capability for multi-streams (decodes, encodes)</a:t>
            </a:r>
          </a:p>
          <a:p>
            <a:pPr lvl="1"/>
            <a:r>
              <a:rPr lang="en-US" sz="1800" dirty="0" smtClean="0">
                <a:effectLst>
                  <a:outerShdw blurRad="38100" dist="38100" dir="2700000" algn="tl">
                    <a:srgbClr val="C0C0C0"/>
                  </a:outerShdw>
                </a:effectLst>
              </a:rPr>
              <a:t>Performance &amp; capability for </a:t>
            </a:r>
            <a:r>
              <a:rPr lang="en-US" sz="1800" dirty="0" err="1" smtClean="0">
                <a:effectLst>
                  <a:outerShdw blurRad="38100" dist="38100" dir="2700000" algn="tl">
                    <a:srgbClr val="C0C0C0"/>
                  </a:outerShdw>
                </a:effectLst>
              </a:rPr>
              <a:t>transcoding</a:t>
            </a:r>
            <a:endParaRPr lang="en-US" sz="1800" dirty="0" smtClean="0">
              <a:effectLst>
                <a:outerShdw blurRad="38100" dist="38100" dir="2700000" algn="tl">
                  <a:srgbClr val="C0C0C0"/>
                </a:outerShdw>
              </a:effectLst>
            </a:endParaRPr>
          </a:p>
          <a:p>
            <a:pPr lvl="1"/>
            <a:r>
              <a:rPr lang="en-US" sz="1800" dirty="0" smtClean="0">
                <a:effectLst>
                  <a:outerShdw blurRad="38100" dist="38100" dir="2700000" algn="tl">
                    <a:srgbClr val="C0C0C0"/>
                  </a:outerShdw>
                </a:effectLst>
              </a:rPr>
              <a:t>iMX6D/Q VPU </a:t>
            </a:r>
            <a:r>
              <a:rPr lang="en-US" sz="1800" dirty="0" err="1" smtClean="0">
                <a:effectLst>
                  <a:outerShdw blurRad="38100" dist="38100" dir="2700000" algn="tl">
                    <a:srgbClr val="C0C0C0"/>
                  </a:outerShdw>
                </a:effectLst>
              </a:rPr>
              <a:t>vs</a:t>
            </a:r>
            <a:r>
              <a:rPr lang="en-US" sz="1800" dirty="0" smtClean="0">
                <a:effectLst>
                  <a:outerShdw blurRad="38100" dist="38100" dir="2700000" algn="tl">
                    <a:srgbClr val="C0C0C0"/>
                  </a:outerShdw>
                </a:effectLst>
              </a:rPr>
              <a:t> iMX53 VPU</a:t>
            </a:r>
          </a:p>
          <a:p>
            <a:pPr>
              <a:buNone/>
            </a:pPr>
            <a:endParaRPr lang="en-US" altLang="zh-TW"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59940"/>
            <a:ext cx="7879340" cy="775854"/>
          </a:xfrm>
        </p:spPr>
        <p:txBody>
          <a:bodyPr/>
          <a:lstStyle/>
          <a:p>
            <a:pPr algn="r"/>
            <a:r>
              <a:rPr lang="en-US" sz="2800" dirty="0"/>
              <a:t>Performance Overview </a:t>
            </a:r>
            <a:r>
              <a:rPr lang="en-US" sz="2000" dirty="0"/>
              <a:t>(</a:t>
            </a:r>
            <a:r>
              <a:rPr lang="en-US" sz="2000" i="1" dirty="0" smtClean="0">
                <a:solidFill>
                  <a:srgbClr val="0070C0"/>
                </a:solidFill>
              </a:rPr>
              <a:t>Decoder</a:t>
            </a:r>
            <a:r>
              <a:rPr lang="en-US" sz="2000" dirty="0" smtClean="0"/>
              <a:t>)</a:t>
            </a:r>
            <a:endParaRPr lang="en-US" altLang="zh-TW" sz="2000" dirty="0" smtClean="0">
              <a:ea typeface="PMingLiU" pitchFamily="18" charset="-120"/>
            </a:endParaRPr>
          </a:p>
        </p:txBody>
      </p:sp>
      <p:graphicFrame>
        <p:nvGraphicFramePr>
          <p:cNvPr id="4" name="Group 106"/>
          <p:cNvGraphicFramePr>
            <a:graphicFrameLocks noGrp="1"/>
          </p:cNvGraphicFramePr>
          <p:nvPr/>
        </p:nvGraphicFramePr>
        <p:xfrm>
          <a:off x="934276" y="696181"/>
          <a:ext cx="7692888" cy="5597633"/>
        </p:xfrm>
        <a:graphic>
          <a:graphicData uri="http://schemas.openxmlformats.org/drawingml/2006/table">
            <a:tbl>
              <a:tblPr/>
              <a:tblGrid>
                <a:gridCol w="1075571"/>
                <a:gridCol w="1270197"/>
                <a:gridCol w="1444338"/>
                <a:gridCol w="533418"/>
                <a:gridCol w="2454965"/>
                <a:gridCol w="914399"/>
              </a:tblGrid>
              <a:tr h="279400">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2000" b="0" i="0" u="none" strike="noStrike" cap="none" normalizeH="0" baseline="0" dirty="0" smtClean="0">
                        <a:ln>
                          <a:noFill/>
                        </a:ln>
                        <a:solidFill>
                          <a:srgbClr val="000000"/>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Standard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Profile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2">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Performance</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100" b="0" i="0" u="none" strike="noStrike" cap="none" normalizeH="0" baseline="0" dirty="0" smtClean="0">
                          <a:ln>
                            <a:noFill/>
                          </a:ln>
                          <a:solidFill>
                            <a:srgbClr val="000000"/>
                          </a:solidFill>
                          <a:effectLst/>
                          <a:latin typeface="Arial" pitchFamily="34" charset="0"/>
                        </a:rPr>
                        <a:t>(VPU=266MHz if not specified)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err="1" smtClean="0">
                          <a:ln>
                            <a:noFill/>
                          </a:ln>
                          <a:solidFill>
                            <a:srgbClr val="000000"/>
                          </a:solidFill>
                          <a:effectLst/>
                          <a:latin typeface="Arial" pitchFamily="34" charset="0"/>
                        </a:rPr>
                        <a:t>Bitrate</a:t>
                      </a: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306388">
                <a:tc rowSpan="14">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HW Decoder</a:t>
                      </a:r>
                    </a:p>
                  </a:txBody>
                  <a:tcPr marL="0" marR="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MPEG-2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Main-High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rowSpan="1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1" i="0" u="none" strike="noStrike" cap="none" normalizeH="0" baseline="0" dirty="0" smtClean="0">
                          <a:ln>
                            <a:noFill/>
                          </a:ln>
                          <a:solidFill>
                            <a:srgbClr val="000000"/>
                          </a:solidFill>
                          <a:effectLst/>
                          <a:latin typeface="Arial" pitchFamily="34" charset="0"/>
                        </a:rPr>
                        <a:t>2D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Wingdings" pitchFamily="2" charset="2"/>
                        <a:buChar char="§"/>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l" defTabSz="914400" rtl="0" eaLnBrk="1" fontAlgn="base" latinLnBrk="0" hangingPunct="1">
                        <a:lnSpc>
                          <a:spcPct val="100000"/>
                        </a:lnSpc>
                        <a:spcBef>
                          <a:spcPct val="3000"/>
                        </a:spcBef>
                        <a:spcAft>
                          <a:spcPct val="3000"/>
                        </a:spcAft>
                        <a:buClr>
                          <a:schemeClr val="accent1"/>
                        </a:buClr>
                        <a:buSzPct val="80000"/>
                        <a:buFont typeface="Wingdings" pitchFamily="2" charset="2"/>
                        <a:buChar char="§"/>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l" defTabSz="914400" rtl="0" eaLnBrk="1" fontAlgn="base" latinLnBrk="0" hangingPunct="1">
                        <a:lnSpc>
                          <a:spcPct val="100000"/>
                        </a:lnSpc>
                        <a:spcBef>
                          <a:spcPct val="3000"/>
                        </a:spcBef>
                        <a:spcAft>
                          <a:spcPct val="3000"/>
                        </a:spcAft>
                        <a:buClr>
                          <a:schemeClr val="accent1"/>
                        </a:buClr>
                        <a:buSzPct val="80000"/>
                        <a:buFont typeface="Wingdings" pitchFamily="2" charset="2"/>
                        <a:buNone/>
                        <a:tabLst/>
                      </a:pPr>
                      <a:endParaRPr kumimoji="0" lang="en-US" sz="1200" b="0" i="0" u="none" strike="noStrike" cap="none" normalizeH="0" baseline="0" dirty="0" smtClean="0">
                        <a:ln>
                          <a:noFill/>
                        </a:ln>
                        <a:solidFill>
                          <a:srgbClr val="000000"/>
                        </a:solidFill>
                        <a:effectLst/>
                        <a:latin typeface="Arial" pitchFamily="34" charset="0"/>
                      </a:endParaRPr>
                    </a:p>
                    <a:p>
                      <a:pPr marL="0" marR="0" lvl="0" indent="0" algn="l" defTabSz="914400" rtl="0" eaLnBrk="1" fontAlgn="base" latinLnBrk="0" hangingPunct="1">
                        <a:lnSpc>
                          <a:spcPct val="100000"/>
                        </a:lnSpc>
                        <a:spcBef>
                          <a:spcPct val="3000"/>
                        </a:spcBef>
                        <a:spcAft>
                          <a:spcPct val="3000"/>
                        </a:spcAft>
                        <a:buClr>
                          <a:schemeClr val="accent1"/>
                        </a:buClr>
                        <a:buSzPct val="80000"/>
                        <a:buFont typeface="Wingdings" pitchFamily="2" charset="2"/>
                        <a:buNone/>
                        <a:tabLst/>
                      </a:pPr>
                      <a:r>
                        <a:rPr kumimoji="0" lang="en-US" sz="1200" b="0" i="0" u="none" strike="noStrike" cap="none" normalizeH="0" baseline="0" dirty="0" smtClean="0">
                          <a:ln>
                            <a:noFill/>
                          </a:ln>
                          <a:solidFill>
                            <a:srgbClr val="000000"/>
                          </a:solidFill>
                          <a:effectLst/>
                          <a:latin typeface="Arial" pitchFamily="34" charset="0"/>
                        </a:rPr>
                        <a:t>1080i/p+720p@30fps, or</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Wingdings" pitchFamily="2" charset="2"/>
                        <a:buNone/>
                        <a:tabLst/>
                      </a:pPr>
                      <a:r>
                        <a:rPr kumimoji="0" lang="en-US" sz="1200" b="0" i="0" u="none" strike="noStrike" cap="none" normalizeH="0" baseline="0" dirty="0" smtClean="0">
                          <a:ln>
                            <a:noFill/>
                          </a:ln>
                          <a:solidFill>
                            <a:srgbClr val="000000"/>
                          </a:solidFill>
                          <a:effectLst/>
                          <a:latin typeface="Arial" pitchFamily="34" charset="0"/>
                        </a:rPr>
                        <a:t>2x 1080p@24fps, or</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Wingdings" pitchFamily="2" charset="2"/>
                        <a:buNone/>
                        <a:tabLst/>
                        <a:defRPr/>
                      </a:pPr>
                      <a:r>
                        <a:rPr kumimoji="0" lang="en-US" sz="1200" b="0" i="0" u="none" strike="noStrike" cap="none" normalizeH="0" baseline="0" dirty="0" smtClean="0">
                          <a:ln>
                            <a:noFill/>
                          </a:ln>
                          <a:solidFill>
                            <a:srgbClr val="000000"/>
                          </a:solidFill>
                          <a:effectLst/>
                          <a:latin typeface="Arial" pitchFamily="34" charset="0"/>
                        </a:rPr>
                        <a:t>2x 1080p@30fps </a:t>
                      </a:r>
                      <a:r>
                        <a:rPr kumimoji="0" lang="en-US" sz="1000" b="0" i="0" u="none" strike="noStrike" cap="none" normalizeH="0" baseline="0" dirty="0" smtClean="0">
                          <a:ln>
                            <a:noFill/>
                          </a:ln>
                          <a:solidFill>
                            <a:srgbClr val="000000"/>
                          </a:solidFill>
                          <a:effectLst/>
                          <a:latin typeface="Arial" pitchFamily="34" charset="0"/>
                        </a:rPr>
                        <a:t>(VPU &gt; 300MHz)</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Wingdings" pitchFamily="2" charset="2"/>
                        <a:buChar char="§"/>
                        <a:tabLst/>
                      </a:pPr>
                      <a:r>
                        <a:rPr kumimoji="0" lang="en-US" sz="1200" b="0" i="0" u="none" strike="noStrike" cap="none" normalizeH="0" baseline="0" dirty="0" smtClean="0">
                          <a:ln>
                            <a:noFill/>
                          </a:ln>
                          <a:solidFill>
                            <a:srgbClr val="000000"/>
                          </a:solidFill>
                          <a:effectLst/>
                          <a:latin typeface="Arial" pitchFamily="34" charset="0"/>
                        </a:rPr>
                        <a:t> </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Wingdings" pitchFamily="2" charset="2"/>
                        <a:buChar char="§"/>
                        <a:tabLst/>
                        <a:defRPr/>
                      </a:pPr>
                      <a:r>
                        <a:rPr kumimoji="0" lang="en-US" sz="1200" b="0" i="0" u="none" strike="noStrike" cap="none" normalizeH="0" baseline="0" dirty="0" smtClean="0">
                          <a:ln>
                            <a:noFill/>
                          </a:ln>
                          <a:solidFill>
                            <a:srgbClr val="000000"/>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50Mbps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14325">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H.264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BP/MP/HP-L4.1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50Mbps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95263">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VC1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SP/MP/AP-L3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45Mbps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79400">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MPEG4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SP/ASP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40Mbps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79400">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DivX/XviD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3/4/5/6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40Mbps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79400">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AVS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err="1" smtClean="0">
                          <a:ln>
                            <a:noFill/>
                          </a:ln>
                          <a:solidFill>
                            <a:srgbClr val="000000"/>
                          </a:solidFill>
                          <a:effectLst/>
                          <a:latin typeface="Arial" pitchFamily="34" charset="0"/>
                        </a:rPr>
                        <a:t>Jizhun</a:t>
                      </a: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vMerge="1">
                  <a:txBody>
                    <a:bodyPr/>
                    <a:lstStyle/>
                    <a:p>
                      <a:endParaRPr lang="en-US"/>
                    </a:p>
                  </a:txBody>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200" b="0" i="0" u="none" strike="noStrike" cap="none" normalizeH="0" baseline="0" dirty="0" smtClean="0">
                          <a:ln>
                            <a:noFill/>
                          </a:ln>
                          <a:solidFill>
                            <a:schemeClr val="tx1"/>
                          </a:solidFill>
                          <a:effectLst/>
                          <a:latin typeface="Arial" pitchFamily="34" charset="0"/>
                        </a:rPr>
                        <a:t>40Mbps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79400">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H.263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P0/P3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1080p+720p@30fps, or</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200" b="0" i="0" u="none" strike="noStrike" cap="none" normalizeH="0" baseline="0" dirty="0" smtClean="0">
                          <a:ln>
                            <a:noFill/>
                          </a:ln>
                          <a:solidFill>
                            <a:srgbClr val="000000"/>
                          </a:solidFill>
                          <a:effectLst/>
                          <a:latin typeface="Arial" pitchFamily="34" charset="0"/>
                        </a:rPr>
                        <a:t>2x 1080p@24fps, or</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200" b="0" i="0" u="none" strike="noStrike" cap="none" normalizeH="0" baseline="0" dirty="0" smtClean="0">
                          <a:ln>
                            <a:noFill/>
                          </a:ln>
                          <a:solidFill>
                            <a:srgbClr val="000000"/>
                          </a:solidFill>
                          <a:effectLst/>
                          <a:latin typeface="Arial" pitchFamily="34" charset="0"/>
                        </a:rPr>
                        <a:t>2x 1080p@30fps (</a:t>
                      </a:r>
                      <a:r>
                        <a:rPr kumimoji="0" lang="en-US" sz="1000" b="0" i="0" u="none" strike="noStrike" cap="none" normalizeH="0" baseline="0" dirty="0" smtClean="0">
                          <a:ln>
                            <a:noFill/>
                          </a:ln>
                          <a:solidFill>
                            <a:srgbClr val="000000"/>
                          </a:solidFill>
                          <a:effectLst/>
                          <a:latin typeface="Arial" pitchFamily="34" charset="0"/>
                        </a:rPr>
                        <a:t>VPU &gt; 300MHz)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20Mbps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277813">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RV10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8/9/10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40Mbps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277813">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Sorenson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vMerge="1">
                  <a:txBody>
                    <a:bodyPr/>
                    <a:lstStyle/>
                    <a:p>
                      <a:endParaRPr lang="en-US"/>
                    </a:p>
                  </a:txBody>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40Mbps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312738">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MJPEG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Baseline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8k x 8k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120Mpel/s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r>
              <a:tr h="185738">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On2 VP8</a:t>
                      </a:r>
                      <a:endParaRPr kumimoji="0" lang="en-US"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1080p@30fps </a:t>
                      </a:r>
                      <a:r>
                        <a:rPr kumimoji="0" lang="en-US" sz="1000" b="0" i="0" u="none" strike="noStrike" cap="none" normalizeH="0" baseline="0" dirty="0" smtClean="0">
                          <a:ln>
                            <a:noFill/>
                          </a:ln>
                          <a:solidFill>
                            <a:schemeClr val="tx1"/>
                          </a:solidFill>
                          <a:effectLst/>
                          <a:latin typeface="Arial" pitchFamily="34" charset="0"/>
                        </a:rPr>
                        <a:t>(VPU &gt; 300MHz)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20Mbps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r>
              <a:tr h="304800">
                <a:tc vMerge="1">
                  <a:txBody>
                    <a:bodyPr/>
                    <a:lstStyle/>
                    <a:p>
                      <a:endParaRPr lang="en-US"/>
                    </a:p>
                  </a:txBody>
                  <a:tcPr/>
                </a:tc>
                <a:tc>
                  <a:txBody>
                    <a:bodyPr/>
                    <a:lstStyle/>
                    <a:p>
                      <a:pPr algn="ctr"/>
                      <a:r>
                        <a:rPr lang="en-US" sz="1200" dirty="0" smtClean="0"/>
                        <a:t>H.264-MVC for 3D (FW/HW)</a:t>
                      </a:r>
                      <a:endParaRPr lang="en-US" sz="1200"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r>
                        <a:rPr lang="en-US" sz="1200" dirty="0" smtClean="0"/>
                        <a:t>H.264-MVC</a:t>
                      </a:r>
                      <a:r>
                        <a:rPr lang="en-US" sz="1200" baseline="0" dirty="0" smtClean="0"/>
                        <a:t> S</a:t>
                      </a:r>
                      <a:r>
                        <a:rPr lang="en-US" sz="1200" dirty="0" smtClean="0"/>
                        <a:t>HP </a:t>
                      </a:r>
                      <a:endParaRPr lang="en-US" sz="1200"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cap="none" normalizeH="0" baseline="0" dirty="0" smtClean="0">
                          <a:ln>
                            <a:noFill/>
                          </a:ln>
                          <a:solidFill>
                            <a:schemeClr val="tx1"/>
                          </a:solidFill>
                          <a:effectLst/>
                          <a:latin typeface="Arial" pitchFamily="34" charset="0"/>
                        </a:rPr>
                        <a:t>3D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 720p@30fps each view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 1080i/p@24fps each view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 1080i/p@30fps </a:t>
                      </a:r>
                      <a:r>
                        <a:rPr kumimoji="0" lang="en-US" sz="1000" b="0" i="0" u="none" strike="noStrike" cap="none" normalizeH="0" baseline="0" dirty="0" smtClean="0">
                          <a:ln>
                            <a:noFill/>
                          </a:ln>
                          <a:solidFill>
                            <a:schemeClr val="tx1"/>
                          </a:solidFill>
                          <a:effectLst/>
                          <a:latin typeface="Arial" pitchFamily="34" charset="0"/>
                        </a:rPr>
                        <a:t>(VPU &gt; 300MHz)</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r>
                        <a:rPr lang="en-US" sz="1200" dirty="0" smtClean="0"/>
                        <a:t>40Mbps</a:t>
                      </a:r>
                      <a:endParaRPr lang="en-US" sz="1200" dirty="0"/>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304800">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algn="ctr"/>
                      <a:r>
                        <a:rPr lang="en-US" sz="1200" dirty="0" smtClean="0"/>
                        <a:t>Simulcast for 3D</a:t>
                      </a:r>
                      <a:endParaRPr lang="en-US" sz="1200"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r>
                        <a:rPr lang="en-US" sz="1200" dirty="0" smtClean="0"/>
                        <a:t>Two</a:t>
                      </a:r>
                      <a:r>
                        <a:rPr lang="en-US" sz="1200" baseline="0" dirty="0" smtClean="0"/>
                        <a:t> </a:t>
                      </a:r>
                      <a:r>
                        <a:rPr lang="en-US" sz="1200" dirty="0" smtClean="0"/>
                        <a:t>independent streams</a:t>
                      </a:r>
                      <a:endParaRPr lang="en-US" sz="1200"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 720p@60fps   (30fps each view)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 1080i/p@24fps each view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 1080i/p@30fps </a:t>
                      </a:r>
                      <a:r>
                        <a:rPr kumimoji="0" lang="en-US" sz="1000" b="0" i="0" u="none" strike="noStrike" cap="none" normalizeH="0" baseline="0" dirty="0" smtClean="0">
                          <a:ln>
                            <a:noFill/>
                          </a:ln>
                          <a:solidFill>
                            <a:schemeClr val="tx1"/>
                          </a:solidFill>
                          <a:effectLst/>
                          <a:latin typeface="Arial" pitchFamily="34" charset="0"/>
                        </a:rPr>
                        <a:t>(VPU &gt;300MHz)</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r>
                        <a:rPr lang="en-US" sz="1200" dirty="0" smtClean="0"/>
                        <a:t>50Mbps</a:t>
                      </a:r>
                      <a:endParaRPr lang="en-US" sz="1200" dirty="0"/>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304800">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algn="ctr"/>
                      <a:r>
                        <a:rPr lang="en-US" sz="1200" dirty="0" smtClean="0"/>
                        <a:t>Frame-packing</a:t>
                      </a:r>
                      <a:r>
                        <a:rPr lang="en-US" sz="1200" baseline="0" dirty="0" smtClean="0"/>
                        <a:t> </a:t>
                      </a:r>
                      <a:r>
                        <a:rPr lang="en-US" sz="1200" dirty="0" smtClean="0"/>
                        <a:t>for 3D</a:t>
                      </a:r>
                      <a:endParaRPr lang="en-US" sz="1200"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algn="ctr"/>
                      <a:r>
                        <a:rPr lang="en-US" sz="1200" dirty="0" smtClean="0"/>
                        <a:t>Combine two</a:t>
                      </a:r>
                      <a:r>
                        <a:rPr lang="en-US" sz="1200" baseline="0" dirty="0" smtClean="0"/>
                        <a:t> frames into one</a:t>
                      </a:r>
                      <a:endParaRPr lang="en-US" sz="1200"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1080p@30fps decode </a:t>
                      </a:r>
                      <a:r>
                        <a:rPr kumimoji="0" lang="en-US" sz="1200" b="0" i="0" u="none" strike="noStrike" cap="none" normalizeH="0" baseline="0" dirty="0" smtClean="0">
                          <a:ln>
                            <a:noFill/>
                          </a:ln>
                          <a:solidFill>
                            <a:schemeClr val="tx1"/>
                          </a:solidFill>
                          <a:effectLst/>
                          <a:latin typeface="Arial" pitchFamily="34" charset="0"/>
                          <a:sym typeface="Wingdings" pitchFamily="2" charset="2"/>
                        </a:rPr>
                        <a:t> 1080p@60fps playback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sym typeface="Wingdings" pitchFamily="2" charset="2"/>
                        </a:rPr>
                        <a:t>(30fps each view)</a:t>
                      </a:r>
                      <a:endParaRPr kumimoji="0" lang="en-US" sz="1200" b="0" i="0" u="none" strike="noStrike" cap="none" normalizeH="0" baseline="0" dirty="0" smtClean="0">
                        <a:ln>
                          <a:noFill/>
                        </a:ln>
                        <a:solidFill>
                          <a:schemeClr val="tx1"/>
                        </a:solidFill>
                        <a:effectLst/>
                        <a:latin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algn="ctr"/>
                      <a:r>
                        <a:rPr lang="en-US" sz="1200" dirty="0" smtClean="0"/>
                        <a:t>50Mbps</a:t>
                      </a:r>
                      <a:endParaRPr lang="en-US" sz="1200" dirty="0"/>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r h="312526">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HW Post-proc</a:t>
                      </a:r>
                    </a:p>
                  </a:txBody>
                  <a:tcPr marL="0" marR="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rgbClr val="000000"/>
                          </a:solidFill>
                          <a:effectLst/>
                          <a:latin typeface="Arial" charset="0"/>
                        </a:rPr>
                        <a:t>rotation, mirror, </a:t>
                      </a:r>
                      <a:r>
                        <a:rPr kumimoji="0" lang="en-US" sz="1200" b="0" i="0" u="none" strike="noStrike" cap="none" normalizeH="0" baseline="0" dirty="0" err="1" smtClean="0">
                          <a:ln>
                            <a:noFill/>
                          </a:ln>
                          <a:solidFill>
                            <a:srgbClr val="000000"/>
                          </a:solidFill>
                          <a:effectLst/>
                          <a:latin typeface="Arial" charset="0"/>
                        </a:rPr>
                        <a:t>deblocking</a:t>
                      </a:r>
                      <a:r>
                        <a:rPr kumimoji="0" lang="en-US" sz="1200" b="0" i="0" u="none" strike="noStrike" cap="none" normalizeH="0" baseline="0" dirty="0" smtClean="0">
                          <a:ln>
                            <a:noFill/>
                          </a:ln>
                          <a:solidFill>
                            <a:srgbClr val="000000"/>
                          </a:solidFill>
                          <a:effectLst/>
                          <a:latin typeface="Arial" charset="0"/>
                        </a:rPr>
                        <a:t>/</a:t>
                      </a:r>
                      <a:r>
                        <a:rPr kumimoji="0" lang="en-US" sz="1200" b="0" i="0" u="none" strike="noStrike" cap="none" normalizeH="0" baseline="0" dirty="0" err="1" smtClean="0">
                          <a:ln>
                            <a:noFill/>
                          </a:ln>
                          <a:solidFill>
                            <a:srgbClr val="000000"/>
                          </a:solidFill>
                          <a:effectLst/>
                          <a:latin typeface="Arial" charset="0"/>
                        </a:rPr>
                        <a:t>deringing</a:t>
                      </a:r>
                      <a:endParaRPr kumimoji="0" lang="en-US" sz="1200" b="0" i="0" u="none" strike="noStrike" cap="none" normalizeH="0" baseline="0" dirty="0" smtClean="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en-US" sz="1200"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en-US" sz="1200" dirty="0"/>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298476"/>
            <a:ext cx="7879340" cy="775854"/>
          </a:xfrm>
        </p:spPr>
        <p:txBody>
          <a:bodyPr/>
          <a:lstStyle/>
          <a:p>
            <a:pPr algn="r"/>
            <a:r>
              <a:rPr lang="en-US" sz="2800" dirty="0"/>
              <a:t>Performance Overview (</a:t>
            </a:r>
            <a:r>
              <a:rPr lang="en-US" sz="2000" i="1" dirty="0">
                <a:solidFill>
                  <a:srgbClr val="0070C0"/>
                </a:solidFill>
              </a:rPr>
              <a:t>Encoder &amp; </a:t>
            </a:r>
            <a:r>
              <a:rPr lang="en-US" sz="2000" i="1" dirty="0" smtClean="0">
                <a:solidFill>
                  <a:srgbClr val="0070C0"/>
                </a:solidFill>
              </a:rPr>
              <a:t>Full-duplex)</a:t>
            </a:r>
            <a:endParaRPr lang="en-US" altLang="zh-TW" sz="2000" dirty="0" smtClean="0">
              <a:ea typeface="PMingLiU" pitchFamily="18" charset="-120"/>
            </a:endParaRPr>
          </a:p>
        </p:txBody>
      </p:sp>
      <p:graphicFrame>
        <p:nvGraphicFramePr>
          <p:cNvPr id="4" name="Group 109"/>
          <p:cNvGraphicFramePr>
            <a:graphicFrameLocks noGrp="1"/>
          </p:cNvGraphicFramePr>
          <p:nvPr/>
        </p:nvGraphicFramePr>
        <p:xfrm>
          <a:off x="815009" y="1113184"/>
          <a:ext cx="7682947" cy="4806374"/>
        </p:xfrm>
        <a:graphic>
          <a:graphicData uri="http://schemas.openxmlformats.org/drawingml/2006/table">
            <a:tbl>
              <a:tblPr/>
              <a:tblGrid>
                <a:gridCol w="1005071"/>
                <a:gridCol w="1032450"/>
                <a:gridCol w="1570383"/>
                <a:gridCol w="477078"/>
                <a:gridCol w="2683341"/>
                <a:gridCol w="914624"/>
              </a:tblGrid>
              <a:tr h="429963">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2000" b="0" i="0" u="none" strike="noStrike" cap="none" normalizeH="0" baseline="0" dirty="0" smtClean="0">
                        <a:ln>
                          <a:noFill/>
                        </a:ln>
                        <a:solidFill>
                          <a:srgbClr val="000000"/>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Standard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Profile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Performance</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100" b="0" i="0" u="none" strike="noStrike" cap="none" normalizeH="0" baseline="0" dirty="0" smtClean="0">
                          <a:ln>
                            <a:noFill/>
                          </a:ln>
                          <a:solidFill>
                            <a:srgbClr val="000000"/>
                          </a:solidFill>
                          <a:effectLst/>
                          <a:latin typeface="Arial" pitchFamily="34" charset="0"/>
                        </a:rPr>
                        <a:t> (VPU=266MHz if not specified)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err="1" smtClean="0">
                          <a:ln>
                            <a:noFill/>
                          </a:ln>
                          <a:solidFill>
                            <a:srgbClr val="000000"/>
                          </a:solidFill>
                          <a:effectLst/>
                          <a:latin typeface="Arial" pitchFamily="34" charset="0"/>
                        </a:rPr>
                        <a:t>Bitrate</a:t>
                      </a: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r>
              <a:tr h="507963">
                <a:tc rowSpan="7">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HW</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Encoder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H.264 </a:t>
                      </a:r>
                      <a:endParaRPr kumimoji="0" lang="en-US"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BP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rowSpan="4">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1" i="0" u="none" strike="noStrike" cap="none" normalizeH="0" baseline="0" dirty="0" smtClean="0">
                          <a:ln>
                            <a:noFill/>
                          </a:ln>
                          <a:solidFill>
                            <a:schemeClr val="tx1"/>
                          </a:solidFill>
                          <a:effectLst/>
                          <a:latin typeface="Arial" pitchFamily="34" charset="0"/>
                        </a:rPr>
                        <a:t>2D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1080p@30fps</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720p@60fps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chemeClr val="tx1"/>
                          </a:solidFill>
                          <a:effectLst/>
                          <a:latin typeface="Arial" pitchFamily="34" charset="0"/>
                        </a:rPr>
                        <a:t>20Mbps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297667">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chemeClr val="tx1"/>
                          </a:solidFill>
                          <a:effectLst/>
                          <a:latin typeface="Arial" pitchFamily="34" charset="0"/>
                        </a:rPr>
                        <a:t>MJPEG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Baseline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8k x 8k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160Mpel/s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297667">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chemeClr val="tx1"/>
                          </a:solidFill>
                          <a:effectLst/>
                          <a:latin typeface="Arial" pitchFamily="34" charset="0"/>
                        </a:rPr>
                        <a:t>MPEG4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Simple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720p@30fps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15Mbps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291752">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H.263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P0/P3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720p@30fps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15Mbps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496111">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H.264-MVC for 3D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Stereo HP (no interview prediction)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rowSpan="3">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1" i="0" u="none" strike="noStrike" cap="none" normalizeH="0" baseline="0" dirty="0" smtClean="0">
                          <a:ln>
                            <a:noFill/>
                          </a:ln>
                          <a:solidFill>
                            <a:schemeClr val="tx1"/>
                          </a:solidFill>
                          <a:effectLst/>
                          <a:latin typeface="Arial" pitchFamily="34" charset="0"/>
                        </a:rPr>
                        <a:t>3D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720p@60fps</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1080p@48fps </a:t>
                      </a:r>
                      <a:r>
                        <a:rPr kumimoji="0" lang="en-US" sz="900" b="0" i="0" u="none" strike="noStrike" cap="none" normalizeH="0" baseline="0" dirty="0" smtClean="0">
                          <a:ln>
                            <a:noFill/>
                          </a:ln>
                          <a:solidFill>
                            <a:schemeClr val="bg1">
                              <a:lumMod val="50000"/>
                            </a:schemeClr>
                          </a:solidFill>
                          <a:effectLst/>
                          <a:latin typeface="Arial" pitchFamily="34" charset="0"/>
                        </a:rPr>
                        <a:t>(24fps/view, VPU=350MHz)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20Mbps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r h="450031">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Simulcast for 3D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Any VPU encoder supported profiles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720p@60fps</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200" b="0" i="0" u="none" strike="noStrike" cap="none" normalizeH="0" baseline="0" dirty="0" smtClean="0">
                          <a:ln>
                            <a:noFill/>
                          </a:ln>
                          <a:solidFill>
                            <a:schemeClr val="tx1"/>
                          </a:solidFill>
                          <a:effectLst/>
                          <a:latin typeface="Arial" pitchFamily="34" charset="0"/>
                        </a:rPr>
                        <a:t>1080p@48fps </a:t>
                      </a:r>
                      <a:r>
                        <a:rPr kumimoji="0" lang="en-US" sz="900" b="0" i="0" u="none" strike="noStrike" cap="none" normalizeH="0" baseline="0" dirty="0" smtClean="0">
                          <a:ln>
                            <a:noFill/>
                          </a:ln>
                          <a:solidFill>
                            <a:schemeClr val="bg1">
                              <a:lumMod val="50000"/>
                            </a:schemeClr>
                          </a:solidFill>
                          <a:effectLst/>
                          <a:latin typeface="Arial" pitchFamily="34" charset="0"/>
                        </a:rPr>
                        <a:t>(24fps/view, VPU=350MHz)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20Mbps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r h="636343">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Frame-packing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200" b="0" i="0" u="none" strike="noStrike" cap="none" normalizeH="0" baseline="0" dirty="0" smtClean="0">
                          <a:ln>
                            <a:noFill/>
                          </a:ln>
                          <a:solidFill>
                            <a:schemeClr val="tx1"/>
                          </a:solidFill>
                          <a:effectLst/>
                          <a:latin typeface="Arial" pitchFamily="34" charset="0"/>
                        </a:rPr>
                        <a:t>Any VPU encoder supported profiles</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1080p@30fps encoding </a:t>
                      </a:r>
                      <a:r>
                        <a:rPr kumimoji="0" lang="en-US" sz="1200" b="0" i="0" u="none" strike="noStrike" cap="none" normalizeH="0" baseline="0" dirty="0" smtClean="0">
                          <a:ln>
                            <a:noFill/>
                          </a:ln>
                          <a:solidFill>
                            <a:schemeClr val="tx1"/>
                          </a:solidFill>
                          <a:effectLst/>
                          <a:latin typeface="Arial" pitchFamily="34" charset="0"/>
                          <a:sym typeface="Wingdings" pitchFamily="2" charset="2"/>
                        </a:rPr>
                        <a:t></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sym typeface="Wingdings" pitchFamily="2" charset="2"/>
                        </a:rPr>
                        <a:t>1080p@60fps capture</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sym typeface="Wingdings" pitchFamily="2" charset="2"/>
                        </a:rPr>
                        <a:t>(30fps for each view)</a:t>
                      </a: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20Mbps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7963">
                <a:tc rowSpan="3">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Full-duplex HW</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Codec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H.264 </a:t>
                      </a:r>
                      <a:endParaRPr kumimoji="0" lang="en-US"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BP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1" i="0" u="none" strike="noStrike" cap="none" normalizeH="0" baseline="0" dirty="0" smtClean="0">
                          <a:ln>
                            <a:noFill/>
                          </a:ln>
                          <a:solidFill>
                            <a:schemeClr val="tx1"/>
                          </a:solidFill>
                          <a:effectLst/>
                          <a:latin typeface="Arial" pitchFamily="34" charset="0"/>
                        </a:rPr>
                        <a:t>2D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720p@30fps</a:t>
                      </a:r>
                    </a:p>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1080p@24fps </a:t>
                      </a:r>
                      <a:endParaRPr kumimoji="0" lang="en-US" sz="1000" b="0" i="0" u="none" strike="noStrike" cap="none" normalizeH="0" baseline="0" dirty="0" smtClean="0">
                        <a:ln>
                          <a:noFill/>
                        </a:ln>
                        <a:solidFill>
                          <a:schemeClr val="bg1">
                            <a:lumMod val="50000"/>
                          </a:schemeClr>
                        </a:solidFill>
                        <a:effectLst/>
                        <a:latin typeface="Arial" pitchFamily="34" charset="0"/>
                      </a:endParaRPr>
                    </a:p>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1080p@30fps </a:t>
                      </a:r>
                      <a:r>
                        <a:rPr kumimoji="0" lang="en-US" sz="1000" b="0" i="0" u="none" strike="noStrike" cap="none" normalizeH="0" baseline="0" dirty="0" smtClean="0">
                          <a:ln>
                            <a:noFill/>
                          </a:ln>
                          <a:solidFill>
                            <a:schemeClr val="bg1">
                              <a:lumMod val="50000"/>
                            </a:schemeClr>
                          </a:solidFill>
                          <a:effectLst/>
                          <a:latin typeface="Arial" pitchFamily="34" charset="0"/>
                        </a:rPr>
                        <a:t>(VPU = 350MHz</a:t>
                      </a:r>
                      <a:r>
                        <a:rPr kumimoji="0" lang="en-US" sz="1000" b="0" i="0" u="none" strike="noStrike" cap="none" normalizeH="0" baseline="0" dirty="0" smtClean="0">
                          <a:ln>
                            <a:noFill/>
                          </a:ln>
                          <a:solidFill>
                            <a:schemeClr val="tx1"/>
                          </a:solidFill>
                          <a:effectLst/>
                          <a:latin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20Mbps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7667">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chemeClr val="tx1"/>
                          </a:solidFill>
                          <a:effectLst/>
                          <a:latin typeface="Arial" pitchFamily="34" charset="0"/>
                        </a:rPr>
                        <a:t>MPEG4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Simple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720p@30fps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15Mbps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707">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H.263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P0/P3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720p@30fps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15Mbps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800" dirty="0"/>
              <a:t>Performance Overview </a:t>
            </a:r>
            <a:r>
              <a:rPr lang="en-US" sz="2000" dirty="0"/>
              <a:t>(</a:t>
            </a:r>
            <a:r>
              <a:rPr lang="en-US" sz="2000" i="1" dirty="0" smtClean="0">
                <a:solidFill>
                  <a:srgbClr val="0070C0"/>
                </a:solidFill>
              </a:rPr>
              <a:t>Multi-streams)</a:t>
            </a:r>
            <a:endParaRPr lang="en-US" altLang="zh-TW" sz="2000" dirty="0" smtClean="0">
              <a:ea typeface="PMingLiU" pitchFamily="18" charset="-120"/>
            </a:endParaRPr>
          </a:p>
        </p:txBody>
      </p:sp>
      <p:graphicFrame>
        <p:nvGraphicFramePr>
          <p:cNvPr id="4" name="Group 106"/>
          <p:cNvGraphicFramePr>
            <a:graphicFrameLocks noGrp="1"/>
          </p:cNvGraphicFramePr>
          <p:nvPr/>
        </p:nvGraphicFramePr>
        <p:xfrm>
          <a:off x="1063488" y="1676400"/>
          <a:ext cx="7434468" cy="4028694"/>
        </p:xfrm>
        <a:graphic>
          <a:graphicData uri="http://schemas.openxmlformats.org/drawingml/2006/table">
            <a:tbl>
              <a:tblPr/>
              <a:tblGrid>
                <a:gridCol w="938749"/>
                <a:gridCol w="1076680"/>
                <a:gridCol w="1173759"/>
                <a:gridCol w="920159"/>
                <a:gridCol w="1024724"/>
                <a:gridCol w="982898"/>
                <a:gridCol w="1317499"/>
              </a:tblGrid>
              <a:tr h="279400">
                <a:tc rowSpan="7">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HW Decoder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Standard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rowSpan="2">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Profile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gridSpan="4">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400" b="0" i="0" u="none" strike="noStrike" cap="none" normalizeH="0" baseline="0" dirty="0" smtClean="0">
                          <a:ln>
                            <a:noFill/>
                          </a:ln>
                          <a:solidFill>
                            <a:srgbClr val="000000"/>
                          </a:solidFill>
                          <a:effectLst/>
                          <a:latin typeface="Arial" pitchFamily="34" charset="0"/>
                        </a:rPr>
                        <a:t>Max # Streams @ 30fps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endParaRPr kumimoji="0" lang="en-US" sz="1400" b="0" i="0" u="none" strike="noStrike" cap="none" normalizeH="0" baseline="0" dirty="0" smtClean="0">
                        <a:ln>
                          <a:noFill/>
                        </a:ln>
                        <a:solidFill>
                          <a:srgbClr val="000000"/>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79400">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2000" b="0" i="0" u="none" strike="noStrike" cap="none" normalizeH="0" baseline="0" dirty="0" smtClean="0">
                        <a:ln>
                          <a:noFill/>
                        </a:ln>
                        <a:solidFill>
                          <a:srgbClr val="000000"/>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D1@</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30fps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720p@</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30fps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1080p@</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24fps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1080p@</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30fps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14325">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H.264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BP/MP/HP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8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000" b="0" i="0" u="none" strike="noStrike" cap="none" normalizeH="0" baseline="0" dirty="0" smtClean="0">
                          <a:ln>
                            <a:noFill/>
                          </a:ln>
                          <a:solidFill>
                            <a:srgbClr val="000000"/>
                          </a:solidFill>
                          <a:effectLst/>
                          <a:latin typeface="Arial" pitchFamily="34" charset="0"/>
                        </a:rPr>
                        <a:t>2 (VPU &gt;300MHz)</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4325">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On2 VP8</a:t>
                      </a:r>
                      <a:endParaRPr kumimoji="0" lang="en-US" sz="1000" b="0" i="0" u="none" strike="noStrike" cap="none" normalizeH="0" baseline="0" dirty="0" smtClean="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4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1 </a:t>
                      </a:r>
                      <a:endParaRPr kumimoji="0" lang="en-US" sz="1000" b="0" i="0" u="none" strike="noStrike" cap="none" normalizeH="0" baseline="0" dirty="0" smtClean="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VC1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2060"/>
                          </a:solidFill>
                          <a:effectLst/>
                          <a:latin typeface="Arial" pitchFamily="34" charset="0"/>
                        </a:rPr>
                        <a:t>SP/MP/AP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8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2 </a:t>
                      </a:r>
                      <a:r>
                        <a:rPr kumimoji="0" lang="en-US" sz="1000" b="0" i="0" u="none" strike="noStrike" cap="none" normalizeH="0" baseline="0" dirty="0" smtClean="0">
                          <a:ln>
                            <a:noFill/>
                          </a:ln>
                          <a:solidFill>
                            <a:srgbClr val="000000"/>
                          </a:solidFill>
                          <a:effectLst/>
                          <a:latin typeface="Arial" pitchFamily="34" charset="0"/>
                        </a:rPr>
                        <a:t>(VPU &gt; 300MHz)</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MPEG4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smtClean="0">
                          <a:ln>
                            <a:noFill/>
                          </a:ln>
                          <a:solidFill>
                            <a:srgbClr val="000000"/>
                          </a:solidFill>
                          <a:effectLst/>
                          <a:latin typeface="Arial" pitchFamily="34" charset="0"/>
                        </a:rPr>
                        <a:t>SP/ASP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8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2 </a:t>
                      </a:r>
                      <a:r>
                        <a:rPr kumimoji="0" lang="en-US" sz="1000" b="0" i="0" u="none" strike="noStrike" cap="none" normalizeH="0" baseline="0" dirty="0" smtClean="0">
                          <a:ln>
                            <a:noFill/>
                          </a:ln>
                          <a:solidFill>
                            <a:srgbClr val="000000"/>
                          </a:solidFill>
                          <a:effectLst/>
                          <a:latin typeface="Arial" pitchFamily="34" charset="0"/>
                        </a:rPr>
                        <a:t>(VPU &gt; 300MHz)</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H.263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P0/P3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8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2 </a:t>
                      </a:r>
                      <a:r>
                        <a:rPr kumimoji="0" lang="en-US" sz="1000" b="0" i="0" u="none" strike="noStrike" cap="none" normalizeH="0" baseline="0" dirty="0" smtClean="0">
                          <a:ln>
                            <a:noFill/>
                          </a:ln>
                          <a:solidFill>
                            <a:srgbClr val="000000"/>
                          </a:solidFill>
                          <a:effectLst/>
                          <a:latin typeface="Arial" pitchFamily="34" charset="0"/>
                        </a:rPr>
                        <a:t>(VPU &gt; 300MHz)</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880">
                <a:tc rowSpan="4">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HW Encoder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rowSpan="2">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Standard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Profile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Arial" pitchFamily="34" charset="0"/>
                        </a:rPr>
                        <a:t>Max # Streams @ 30fps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endParaRPr kumimoji="0" lang="en-US" sz="1400" b="0" i="0" u="none" strike="noStrike" cap="none" normalizeH="0" baseline="0" dirty="0" smtClean="0">
                        <a:ln>
                          <a:noFill/>
                        </a:ln>
                        <a:solidFill>
                          <a:srgbClr val="000000"/>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8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D1@</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30fps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720p@</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30fps</a:t>
                      </a:r>
                    </a:p>
                  </a:txBody>
                  <a:tcPr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1080p@</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30fps</a:t>
                      </a:r>
                    </a:p>
                  </a:txBody>
                  <a:tcPr anchor="ctr" horzOverflow="overflow"/>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1080p@</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24fps </a:t>
                      </a:r>
                    </a:p>
                  </a:txBody>
                  <a:tcPr anchor="ctr" horzOverflow="overflow"/>
                </a:tc>
              </a:tr>
              <a:tr h="304800">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H.264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BP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200" dirty="0" smtClean="0"/>
                        <a:t>6</a:t>
                      </a:r>
                      <a:endParaRPr lang="en-US" sz="1200"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200" dirty="0" smtClean="0"/>
                        <a:t>2</a:t>
                      </a:r>
                      <a:endParaRPr lang="en-US" sz="1200"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200" dirty="0" smtClean="0"/>
                        <a:t>1</a:t>
                      </a:r>
                      <a:endParaRPr lang="en-US" sz="1200"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200" dirty="0" smtClean="0"/>
                        <a:t>2 </a:t>
                      </a:r>
                      <a:r>
                        <a:rPr lang="en-US" sz="1000" dirty="0" smtClean="0"/>
                        <a:t>(VPU=350MHz)</a:t>
                      </a:r>
                      <a:endParaRPr lang="en-US" sz="1000" dirty="0"/>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tr>
              <a:tr h="304800">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MPEG4-SP/H.263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MPEG4-SP</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H.263-P0/P3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200" dirty="0" smtClean="0"/>
                        <a:t>6</a:t>
                      </a:r>
                      <a:endParaRPr lang="en-US" sz="1200"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200" dirty="0" smtClean="0"/>
                        <a:t>2</a:t>
                      </a:r>
                      <a:endParaRPr lang="en-US" sz="1200"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200" dirty="0" smtClean="0"/>
                        <a:t>1</a:t>
                      </a:r>
                      <a:endParaRPr lang="en-US" sz="1200"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200" dirty="0" smtClean="0"/>
                        <a:t>2 </a:t>
                      </a:r>
                      <a:r>
                        <a:rPr lang="en-US" sz="1000" dirty="0" smtClean="0"/>
                        <a:t>(VPU=350MHz)</a:t>
                      </a:r>
                      <a:endParaRPr lang="en-US" sz="1000" dirty="0"/>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800" dirty="0"/>
              <a:t>Performance Overview </a:t>
            </a:r>
            <a:r>
              <a:rPr lang="en-US" sz="2000" dirty="0" smtClean="0"/>
              <a:t>(</a:t>
            </a:r>
            <a:r>
              <a:rPr lang="en-US" sz="2000" i="1" dirty="0" err="1" smtClean="0">
                <a:solidFill>
                  <a:srgbClr val="0070C0"/>
                </a:solidFill>
              </a:rPr>
              <a:t>Transcoding</a:t>
            </a:r>
            <a:r>
              <a:rPr lang="en-US" sz="2000" i="1" dirty="0" smtClean="0">
                <a:solidFill>
                  <a:srgbClr val="0070C0"/>
                </a:solidFill>
              </a:rPr>
              <a:t>)</a:t>
            </a:r>
            <a:endParaRPr lang="en-US" altLang="zh-TW" sz="2000" dirty="0" smtClean="0">
              <a:ea typeface="PMingLiU" pitchFamily="18" charset="-120"/>
            </a:endParaRPr>
          </a:p>
        </p:txBody>
      </p:sp>
      <p:graphicFrame>
        <p:nvGraphicFramePr>
          <p:cNvPr id="4" name="Group 106"/>
          <p:cNvGraphicFramePr>
            <a:graphicFrameLocks noGrp="1"/>
          </p:cNvGraphicFramePr>
          <p:nvPr/>
        </p:nvGraphicFramePr>
        <p:xfrm>
          <a:off x="964098" y="2335510"/>
          <a:ext cx="7593495" cy="2417890"/>
        </p:xfrm>
        <a:graphic>
          <a:graphicData uri="http://schemas.openxmlformats.org/drawingml/2006/table">
            <a:tbl>
              <a:tblPr/>
              <a:tblGrid>
                <a:gridCol w="1641598"/>
                <a:gridCol w="935026"/>
                <a:gridCol w="1753173"/>
                <a:gridCol w="1636294"/>
                <a:gridCol w="1627404"/>
              </a:tblGrid>
              <a:tr h="163778">
                <a:tc rowSpan="2">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Source Resolution </a:t>
                      </a:r>
                      <a:r>
                        <a:rPr kumimoji="0" lang="en-US" sz="1200" b="0" i="0" u="none" strike="noStrike" cap="none" normalizeH="0" baseline="0" dirty="0" smtClean="0">
                          <a:ln>
                            <a:noFill/>
                          </a:ln>
                          <a:solidFill>
                            <a:srgbClr val="000000"/>
                          </a:solidFill>
                          <a:effectLst/>
                          <a:latin typeface="Arial" pitchFamily="34" charset="0"/>
                        </a:rPr>
                        <a:t>(decoded streaming)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gridSpan="4">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400" b="0" i="0" u="none" strike="noStrike" cap="none" normalizeH="0" baseline="0" dirty="0" smtClean="0">
                          <a:ln>
                            <a:noFill/>
                          </a:ln>
                          <a:solidFill>
                            <a:srgbClr val="000000"/>
                          </a:solidFill>
                          <a:effectLst/>
                          <a:latin typeface="Arial" pitchFamily="34" charset="0"/>
                        </a:rPr>
                        <a:t>Max # Streams @ 30fps </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400" b="0" i="0" u="none" strike="noStrike" cap="none" normalizeH="0" baseline="0" dirty="0" smtClean="0">
                          <a:ln>
                            <a:noFill/>
                          </a:ln>
                          <a:solidFill>
                            <a:srgbClr val="000000"/>
                          </a:solidFill>
                          <a:effectLst/>
                          <a:latin typeface="Arial" pitchFamily="34" charset="0"/>
                        </a:rPr>
                        <a:t> Target Resolution (encoded streaming)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endParaRPr kumimoji="0" lang="en-US" sz="1400" b="0" i="0" u="none" strike="noStrike" cap="none" normalizeH="0" baseline="0" dirty="0" smtClean="0">
                        <a:ln>
                          <a:noFill/>
                        </a:ln>
                        <a:solidFill>
                          <a:srgbClr val="000000"/>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78422">
                <a:tc vMerge="1">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400" b="0" i="0" u="none" strike="noStrike" cap="none" normalizeH="0" baseline="0" dirty="0" smtClean="0">
                        <a:ln>
                          <a:noFill/>
                        </a:ln>
                        <a:solidFill>
                          <a:srgbClr val="00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SD</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(720x480)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HD720p</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(1280x720)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HD1080p@24fps</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(1920x1080)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HD1080p@30fps</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100" b="0" i="0" u="none" strike="noStrike" cap="none" normalizeH="0" baseline="0" dirty="0" smtClean="0">
                          <a:ln>
                            <a:noFill/>
                          </a:ln>
                          <a:solidFill>
                            <a:srgbClr val="000000"/>
                          </a:solidFill>
                          <a:effectLst/>
                          <a:latin typeface="Arial" pitchFamily="34" charset="0"/>
                        </a:rPr>
                        <a:t>(1920x1080)</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endParaRPr kumimoji="0" lang="en-US" sz="1200" b="0" i="0" u="none" strike="noStrike" cap="none" normalizeH="0" baseline="0" dirty="0" smtClean="0">
                        <a:ln>
                          <a:noFill/>
                        </a:ln>
                        <a:solidFill>
                          <a:srgbClr val="000000"/>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51535">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SD</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7400">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chemeClr val="tx1"/>
                          </a:solidFill>
                          <a:effectLst/>
                          <a:latin typeface="Arial" pitchFamily="34" charset="0"/>
                        </a:rPr>
                        <a:t>HD720p</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2060"/>
                          </a:solidFill>
                          <a:effectLst/>
                          <a:latin typeface="Arial" pitchFamily="34"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2 </a:t>
                      </a:r>
                      <a:r>
                        <a:rPr kumimoji="0" lang="en-US" sz="1000" b="0" i="0" u="none" strike="noStrike" cap="none" normalizeH="0" baseline="0" dirty="0" smtClean="0">
                          <a:ln>
                            <a:noFill/>
                          </a:ln>
                          <a:solidFill>
                            <a:schemeClr val="tx1"/>
                          </a:solidFill>
                          <a:effectLst/>
                          <a:latin typeface="Arial" pitchFamily="34" charset="0"/>
                        </a:rPr>
                        <a:t>(24fps, VPU=266MHz)</a:t>
                      </a: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2 </a:t>
                      </a:r>
                      <a:r>
                        <a:rPr kumimoji="0" lang="en-US" sz="1000" b="0" i="0" u="none" strike="noStrike" cap="none" normalizeH="0" baseline="0" dirty="0" smtClean="0">
                          <a:ln>
                            <a:noFill/>
                          </a:ln>
                          <a:solidFill>
                            <a:schemeClr val="tx1"/>
                          </a:solidFill>
                          <a:effectLst/>
                          <a:latin typeface="Arial" pitchFamily="34" charset="0"/>
                        </a:rPr>
                        <a:t>(30fps, VPU=350MHz)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7400">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400" b="0" i="0" u="none" strike="noStrike" cap="none" normalizeH="0" baseline="0" dirty="0" smtClean="0">
                          <a:ln>
                            <a:noFill/>
                          </a:ln>
                          <a:solidFill>
                            <a:srgbClr val="000000"/>
                          </a:solidFill>
                          <a:effectLst/>
                          <a:latin typeface="Arial" pitchFamily="34" charset="0"/>
                        </a:rPr>
                        <a:t>HD1080p</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200" b="0" i="0" u="none" strike="noStrike" cap="none" normalizeH="0" baseline="0" dirty="0" smtClean="0">
                          <a:ln>
                            <a:noFill/>
                          </a:ln>
                          <a:solidFill>
                            <a:srgbClr val="002060"/>
                          </a:solidFill>
                          <a:effectLst/>
                          <a:latin typeface="Arial" pitchFamily="34"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200" b="0" i="0" u="none" strike="noStrike" cap="none" normalizeH="0" baseline="0" dirty="0" smtClean="0">
                          <a:ln>
                            <a:noFill/>
                          </a:ln>
                          <a:solidFill>
                            <a:srgbClr val="000000"/>
                          </a:solidFill>
                          <a:effectLst/>
                          <a:latin typeface="Arial" pitchFamily="34" charset="0"/>
                        </a:rPr>
                        <a:t>1 </a:t>
                      </a:r>
                      <a:endParaRPr kumimoji="0" lang="en-US" sz="1000" b="0" i="0" u="none" strike="noStrike" cap="none" normalizeH="0" baseline="0" dirty="0" smtClean="0">
                        <a:ln>
                          <a:noFill/>
                        </a:ln>
                        <a:solidFill>
                          <a:schemeClr val="bg1">
                            <a:lumMod val="50000"/>
                          </a:schemeClr>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defRPr/>
                      </a:pPr>
                      <a:r>
                        <a:rPr kumimoji="0" lang="en-US" sz="1200" b="0" i="0" u="none" strike="noStrike" cap="none" normalizeH="0" baseline="0" dirty="0" smtClean="0">
                          <a:ln>
                            <a:noFill/>
                          </a:ln>
                          <a:solidFill>
                            <a:srgbClr val="000000"/>
                          </a:solidFill>
                          <a:effectLst/>
                          <a:latin typeface="Arial" pitchFamily="34" charset="0"/>
                        </a:rPr>
                        <a:t>1</a:t>
                      </a:r>
                      <a:r>
                        <a:rPr kumimoji="0" lang="en-US" sz="1000" b="0" i="0" u="none" strike="noStrike" cap="none" normalizeH="0" baseline="0" dirty="0" smtClean="0">
                          <a:ln>
                            <a:noFill/>
                          </a:ln>
                          <a:solidFill>
                            <a:srgbClr val="000000"/>
                          </a:solidFill>
                          <a:effectLst/>
                          <a:latin typeface="Arial" pitchFamily="34" charset="0"/>
                        </a:rPr>
                        <a:t> </a:t>
                      </a:r>
                      <a:endParaRPr kumimoji="0" lang="en-US" sz="800" b="0" i="0" u="none" strike="noStrike" cap="none" normalizeH="0" baseline="0" dirty="0" smtClean="0">
                        <a:ln>
                          <a:noFill/>
                        </a:ln>
                        <a:solidFill>
                          <a:schemeClr val="bg1">
                            <a:lumMod val="50000"/>
                          </a:schemeClr>
                        </a:solidFill>
                        <a:effectLst/>
                        <a:latin typeface="Arial" pitchFamily="34" charset="0"/>
                      </a:endParaRPr>
                    </a:p>
                    <a:p>
                      <a:pPr marL="0" marR="0" lvl="0" indent="0" algn="ctr" defTabSz="914400" rtl="0" eaLnBrk="1" fontAlgn="base" latinLnBrk="0" hangingPunct="1">
                        <a:lnSpc>
                          <a:spcPct val="100000"/>
                        </a:lnSpc>
                        <a:spcBef>
                          <a:spcPct val="3000"/>
                        </a:spcBef>
                        <a:spcAft>
                          <a:spcPct val="3000"/>
                        </a:spcAft>
                        <a:buClr>
                          <a:schemeClr val="accent1"/>
                        </a:buClr>
                        <a:buSzPct val="80000"/>
                        <a:buFont typeface="Arial" pitchFamily="34" charset="0"/>
                        <a:buNone/>
                        <a:tabLst/>
                      </a:pPr>
                      <a:r>
                        <a:rPr kumimoji="0" lang="en-US" sz="1000" b="0" i="0" u="none" strike="noStrike" cap="none" normalizeH="0" baseline="0" dirty="0" smtClean="0">
                          <a:ln>
                            <a:noFill/>
                          </a:ln>
                          <a:solidFill>
                            <a:schemeClr val="bg1">
                              <a:lumMod val="50000"/>
                            </a:schemeClr>
                          </a:solidFill>
                          <a:effectLst/>
                          <a:latin typeface="Arial" pitchFamily="34" charset="0"/>
                        </a:rPr>
                        <a:t> ( VPU = 350MHz)</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218964"/>
            <a:ext cx="7879340" cy="775854"/>
          </a:xfrm>
        </p:spPr>
        <p:txBody>
          <a:bodyPr/>
          <a:lstStyle/>
          <a:p>
            <a:pPr algn="r"/>
            <a:r>
              <a:rPr lang="en-US" sz="2800" dirty="0"/>
              <a:t>iMX6x VPU </a:t>
            </a:r>
            <a:r>
              <a:rPr lang="en-US" sz="2800" dirty="0" err="1"/>
              <a:t>vs</a:t>
            </a:r>
            <a:r>
              <a:rPr lang="en-US" sz="2800" dirty="0"/>
              <a:t> iMX53 VPU</a:t>
            </a:r>
            <a:endParaRPr lang="en-US" altLang="zh-TW" dirty="0" smtClean="0">
              <a:ea typeface="PMingLiU" pitchFamily="18" charset="-120"/>
            </a:endParaRPr>
          </a:p>
        </p:txBody>
      </p:sp>
      <p:graphicFrame>
        <p:nvGraphicFramePr>
          <p:cNvPr id="4" name="Table 3"/>
          <p:cNvGraphicFramePr>
            <a:graphicFrameLocks noGrp="1"/>
          </p:cNvGraphicFramePr>
          <p:nvPr/>
        </p:nvGraphicFramePr>
        <p:xfrm>
          <a:off x="713231" y="963464"/>
          <a:ext cx="8063021" cy="5240481"/>
        </p:xfrm>
        <a:graphic>
          <a:graphicData uri="http://schemas.openxmlformats.org/drawingml/2006/table">
            <a:tbl>
              <a:tblPr firstRow="1" bandRow="1">
                <a:tableStyleId>{5C22544A-7EE6-4342-B048-85BDC9FD1C3A}</a:tableStyleId>
              </a:tblPr>
              <a:tblGrid>
                <a:gridCol w="2202582"/>
                <a:gridCol w="2386426"/>
                <a:gridCol w="3474013"/>
              </a:tblGrid>
              <a:tr h="338375">
                <a:tc>
                  <a:txBody>
                    <a:bodyPr/>
                    <a:lstStyle/>
                    <a:p>
                      <a:r>
                        <a:rPr lang="en-US" dirty="0" smtClean="0"/>
                        <a:t>Enhancements</a:t>
                      </a:r>
                      <a:endParaRPr lang="en-US" dirty="0"/>
                    </a:p>
                  </a:txBody>
                  <a:tcPr/>
                </a:tc>
                <a:tc>
                  <a:txBody>
                    <a:bodyPr/>
                    <a:lstStyle/>
                    <a:p>
                      <a:r>
                        <a:rPr lang="en-US" sz="1600" dirty="0" smtClean="0"/>
                        <a:t>iMX53</a:t>
                      </a:r>
                      <a:endParaRPr lang="en-US" sz="1600" dirty="0"/>
                    </a:p>
                  </a:txBody>
                  <a:tcPr/>
                </a:tc>
                <a:tc>
                  <a:txBody>
                    <a:bodyPr/>
                    <a:lstStyle/>
                    <a:p>
                      <a:r>
                        <a:rPr lang="en-US" dirty="0" smtClean="0"/>
                        <a:t>iMX6x</a:t>
                      </a:r>
                      <a:endParaRPr lang="en-US" dirty="0"/>
                    </a:p>
                  </a:txBody>
                  <a:tcPr/>
                </a:tc>
              </a:tr>
              <a:tr h="367189">
                <a:tc>
                  <a:txBody>
                    <a:bodyPr/>
                    <a:lstStyle/>
                    <a:p>
                      <a:r>
                        <a:rPr lang="en-US" sz="1200" dirty="0" smtClean="0"/>
                        <a:t>Clock rate</a:t>
                      </a:r>
                      <a:endParaRPr lang="en-US" sz="1200" dirty="0"/>
                    </a:p>
                  </a:txBody>
                  <a:tcPr/>
                </a:tc>
                <a:tc>
                  <a:txBody>
                    <a:bodyPr/>
                    <a:lstStyle/>
                    <a:p>
                      <a:r>
                        <a:rPr lang="en-US" sz="1200" dirty="0" smtClean="0"/>
                        <a:t>200MHz</a:t>
                      </a:r>
                      <a:endParaRPr lang="en-US" sz="1200" dirty="0"/>
                    </a:p>
                  </a:txBody>
                  <a:tcPr/>
                </a:tc>
                <a:tc>
                  <a:txBody>
                    <a:bodyPr/>
                    <a:lstStyle/>
                    <a:p>
                      <a:r>
                        <a:rPr lang="en-US" sz="1200" dirty="0" smtClean="0"/>
                        <a:t>266MHz (Will</a:t>
                      </a:r>
                      <a:r>
                        <a:rPr lang="en-US" sz="1200" baseline="0" dirty="0" smtClean="0"/>
                        <a:t> change the VPU spec to 350MHz)</a:t>
                      </a:r>
                      <a:endParaRPr lang="en-US" sz="1200" dirty="0"/>
                    </a:p>
                  </a:txBody>
                  <a:tcPr/>
                </a:tc>
              </a:tr>
              <a:tr h="367189">
                <a:tc>
                  <a:txBody>
                    <a:bodyPr/>
                    <a:lstStyle/>
                    <a:p>
                      <a:r>
                        <a:rPr lang="en-US" sz="1200" dirty="0" smtClean="0"/>
                        <a:t>Video Decoder</a:t>
                      </a:r>
                      <a:r>
                        <a:rPr lang="en-US" sz="1200" baseline="0" dirty="0" smtClean="0"/>
                        <a:t> </a:t>
                      </a:r>
                      <a:r>
                        <a:rPr lang="en-US" sz="1200" baseline="0" dirty="0" err="1" smtClean="0"/>
                        <a:t>Perf</a:t>
                      </a:r>
                      <a:r>
                        <a:rPr lang="en-US" sz="1200" baseline="0" dirty="0" smtClean="0"/>
                        <a:t>.</a:t>
                      </a:r>
                      <a:endParaRPr lang="en-US" sz="1200" dirty="0"/>
                    </a:p>
                  </a:txBody>
                  <a:tcPr/>
                </a:tc>
                <a:tc>
                  <a:txBody>
                    <a:bodyPr/>
                    <a:lstStyle/>
                    <a:p>
                      <a:r>
                        <a:rPr lang="en-US" sz="1200" dirty="0" smtClean="0"/>
                        <a:t>1080i/p@30fps,</a:t>
                      </a:r>
                      <a:r>
                        <a:rPr lang="en-US" sz="1200" baseline="0" dirty="0" smtClean="0"/>
                        <a:t> </a:t>
                      </a:r>
                      <a:r>
                        <a:rPr lang="en-US" sz="1200" dirty="0" smtClean="0"/>
                        <a:t>No 3D support</a:t>
                      </a:r>
                      <a:endParaRPr lang="en-US" sz="1200" dirty="0"/>
                    </a:p>
                  </a:txBody>
                  <a:tcPr/>
                </a:tc>
                <a:tc>
                  <a:txBody>
                    <a:bodyPr/>
                    <a:lstStyle/>
                    <a:p>
                      <a:r>
                        <a:rPr lang="en-US" sz="1200" dirty="0" smtClean="0"/>
                        <a:t>1080i/p@60fps,</a:t>
                      </a:r>
                      <a:r>
                        <a:rPr lang="en-US" sz="1200" baseline="0" dirty="0" smtClean="0"/>
                        <a:t> </a:t>
                      </a:r>
                      <a:r>
                        <a:rPr lang="en-US" sz="1200" dirty="0" smtClean="0"/>
                        <a:t>3D</a:t>
                      </a:r>
                      <a:r>
                        <a:rPr lang="en-US" sz="1200" baseline="0" dirty="0" smtClean="0"/>
                        <a:t> support at 30fps per view</a:t>
                      </a:r>
                      <a:endParaRPr lang="en-US" sz="1200" dirty="0"/>
                    </a:p>
                  </a:txBody>
                  <a:tcPr/>
                </a:tc>
              </a:tr>
              <a:tr h="366193">
                <a:tc>
                  <a:txBody>
                    <a:bodyPr/>
                    <a:lstStyle/>
                    <a:p>
                      <a:r>
                        <a:rPr lang="en-US" sz="1200" dirty="0" smtClean="0"/>
                        <a:t>Video Encoder </a:t>
                      </a:r>
                      <a:r>
                        <a:rPr lang="en-US" sz="1200" dirty="0" err="1" smtClean="0"/>
                        <a:t>Perf</a:t>
                      </a:r>
                      <a:r>
                        <a:rPr lang="en-US" sz="1200" dirty="0" smtClean="0"/>
                        <a:t>.</a:t>
                      </a:r>
                      <a:endParaRPr lang="en-US" sz="1200" dirty="0"/>
                    </a:p>
                  </a:txBody>
                  <a:tcPr/>
                </a:tc>
                <a:tc>
                  <a:txBody>
                    <a:bodyPr/>
                    <a:lstStyle/>
                    <a:p>
                      <a:r>
                        <a:rPr lang="en-US" sz="1200" dirty="0" smtClean="0"/>
                        <a:t>720p@30fps</a:t>
                      </a:r>
                      <a:endParaRPr lang="en-US" sz="1200" dirty="0"/>
                    </a:p>
                  </a:txBody>
                  <a:tcPr/>
                </a:tc>
                <a:tc>
                  <a:txBody>
                    <a:bodyPr/>
                    <a:lstStyle/>
                    <a:p>
                      <a:r>
                        <a:rPr lang="en-US" sz="1200" dirty="0" smtClean="0"/>
                        <a:t>1080p@30fps</a:t>
                      </a:r>
                      <a:endParaRPr lang="en-US" sz="1200" dirty="0"/>
                    </a:p>
                  </a:txBody>
                  <a:tcPr/>
                </a:tc>
              </a:tr>
              <a:tr h="281979">
                <a:tc>
                  <a:txBody>
                    <a:bodyPr/>
                    <a:lstStyle/>
                    <a:p>
                      <a:r>
                        <a:rPr lang="en-US" sz="1200" dirty="0" smtClean="0"/>
                        <a:t>VP8 decoder </a:t>
                      </a:r>
                      <a:endParaRPr lang="en-US" sz="1200" dirty="0"/>
                    </a:p>
                  </a:txBody>
                  <a:tcPr/>
                </a:tc>
                <a:tc>
                  <a:txBody>
                    <a:bodyPr/>
                    <a:lstStyle/>
                    <a:p>
                      <a:r>
                        <a:rPr lang="en-US" sz="1200" dirty="0" smtClean="0"/>
                        <a:t>No</a:t>
                      </a:r>
                      <a:endParaRPr lang="en-US" sz="1200" dirty="0"/>
                    </a:p>
                  </a:txBody>
                  <a:tcPr/>
                </a:tc>
                <a:tc>
                  <a:txBody>
                    <a:bodyPr/>
                    <a:lstStyle/>
                    <a:p>
                      <a:r>
                        <a:rPr lang="en-US" sz="1200" dirty="0" smtClean="0"/>
                        <a:t>Supported </a:t>
                      </a:r>
                      <a:endParaRPr lang="en-US" sz="1200" dirty="0"/>
                    </a:p>
                  </a:txBody>
                  <a:tcPr/>
                </a:tc>
              </a:tr>
              <a:tr h="281979">
                <a:tc>
                  <a:txBody>
                    <a:bodyPr/>
                    <a:lstStyle/>
                    <a:p>
                      <a:r>
                        <a:rPr lang="en-US" sz="1200" dirty="0" smtClean="0"/>
                        <a:t>AVS</a:t>
                      </a:r>
                      <a:r>
                        <a:rPr lang="en-US" sz="1200" baseline="0" dirty="0" smtClean="0"/>
                        <a:t> decoder</a:t>
                      </a:r>
                      <a:endParaRPr lang="en-US" sz="1200" dirty="0"/>
                    </a:p>
                  </a:txBody>
                  <a:tcPr/>
                </a:tc>
                <a:tc>
                  <a:txBody>
                    <a:bodyPr/>
                    <a:lstStyle/>
                    <a:p>
                      <a:r>
                        <a:rPr lang="en-US" sz="1200" dirty="0" smtClean="0"/>
                        <a:t>No</a:t>
                      </a:r>
                      <a:endParaRPr lang="en-US" sz="1200" dirty="0"/>
                    </a:p>
                  </a:txBody>
                  <a:tcPr/>
                </a:tc>
                <a:tc>
                  <a:txBody>
                    <a:bodyPr/>
                    <a:lstStyle/>
                    <a:p>
                      <a:r>
                        <a:rPr lang="en-US" sz="1200" dirty="0" smtClean="0"/>
                        <a:t>Supported  </a:t>
                      </a:r>
                      <a:endParaRPr lang="en-US" sz="1200" dirty="0"/>
                    </a:p>
                  </a:txBody>
                  <a:tcPr/>
                </a:tc>
              </a:tr>
              <a:tr h="331721">
                <a:tc>
                  <a:txBody>
                    <a:bodyPr/>
                    <a:lstStyle/>
                    <a:p>
                      <a:r>
                        <a:rPr lang="en-US" sz="1200" dirty="0" err="1" smtClean="0"/>
                        <a:t>Theora</a:t>
                      </a:r>
                      <a:r>
                        <a:rPr lang="en-US" sz="1200" dirty="0" smtClean="0"/>
                        <a:t> decoder</a:t>
                      </a:r>
                      <a:endParaRPr lang="en-US" sz="1200" dirty="0"/>
                    </a:p>
                  </a:txBody>
                  <a:tcPr/>
                </a:tc>
                <a:tc>
                  <a:txBody>
                    <a:bodyPr/>
                    <a:lstStyle/>
                    <a:p>
                      <a:r>
                        <a:rPr lang="en-US" sz="1200" dirty="0" smtClean="0"/>
                        <a:t>No</a:t>
                      </a:r>
                      <a:endParaRPr lang="en-US" sz="1200" dirty="0"/>
                    </a:p>
                  </a:txBody>
                  <a:tcPr/>
                </a:tc>
                <a:tc>
                  <a:txBody>
                    <a:bodyPr/>
                    <a:lstStyle/>
                    <a:p>
                      <a:r>
                        <a:rPr lang="en-US" sz="1200" dirty="0" smtClean="0"/>
                        <a:t>Partial</a:t>
                      </a:r>
                      <a:r>
                        <a:rPr lang="en-US" sz="1200" baseline="0" dirty="0" smtClean="0"/>
                        <a:t> HW support (no plan to enable it yet)</a:t>
                      </a:r>
                      <a:endParaRPr lang="en-US" sz="1200" dirty="0"/>
                    </a:p>
                  </a:txBody>
                  <a:tcPr/>
                </a:tc>
              </a:tr>
              <a:tr h="479364">
                <a:tc>
                  <a:txBody>
                    <a:bodyPr/>
                    <a:lstStyle/>
                    <a:p>
                      <a:r>
                        <a:rPr lang="en-US" sz="1200" dirty="0" smtClean="0"/>
                        <a:t>JPEG Decoder Performance</a:t>
                      </a:r>
                      <a:endParaRPr lang="en-US" sz="1200" dirty="0"/>
                    </a:p>
                  </a:txBody>
                  <a:tcPr/>
                </a:tc>
                <a:tc>
                  <a:txBody>
                    <a:bodyPr/>
                    <a:lstStyle/>
                    <a:p>
                      <a:r>
                        <a:rPr lang="en-US" sz="1200" dirty="0" smtClean="0"/>
                        <a:t>40Mbps</a:t>
                      </a:r>
                      <a:r>
                        <a:rPr lang="en-US" sz="1200" baseline="0" dirty="0" smtClean="0"/>
                        <a:t>/sec at YUV444 format (400, 420, 422, 444)</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120Mbps/sec</a:t>
                      </a:r>
                      <a:r>
                        <a:rPr lang="en-US" sz="1200" baseline="0" dirty="0" smtClean="0"/>
                        <a:t> at YUV444 format (400, 420, 422, 444)</a:t>
                      </a:r>
                      <a:endParaRPr lang="en-US" sz="1200" dirty="0" smtClean="0"/>
                    </a:p>
                  </a:txBody>
                  <a:tcPr/>
                </a:tc>
              </a:tr>
              <a:tr h="479364">
                <a:tc>
                  <a:txBody>
                    <a:bodyPr/>
                    <a:lstStyle/>
                    <a:p>
                      <a:r>
                        <a:rPr lang="en-US" sz="1200" dirty="0" smtClean="0"/>
                        <a:t>JPEG Encoder Performance</a:t>
                      </a:r>
                      <a:endParaRPr lang="en-US" sz="1200" dirty="0"/>
                    </a:p>
                  </a:txBody>
                  <a:tcPr/>
                </a:tc>
                <a:tc>
                  <a:txBody>
                    <a:bodyPr/>
                    <a:lstStyle/>
                    <a:p>
                      <a:r>
                        <a:rPr lang="en-US" sz="1200" dirty="0" smtClean="0"/>
                        <a:t>80Mbps/sec</a:t>
                      </a:r>
                      <a:r>
                        <a:rPr lang="en-US" sz="1200" baseline="0" dirty="0" smtClean="0"/>
                        <a:t> at YUV422 format (400, 420, 422)</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160Mbps/sec at YUV444 format </a:t>
                      </a:r>
                      <a:r>
                        <a:rPr lang="en-US" sz="1200" baseline="0" dirty="0" smtClean="0"/>
                        <a:t>(400, 420, 422, 444)</a:t>
                      </a:r>
                      <a:endParaRPr lang="en-US" sz="1200" dirty="0" smtClean="0"/>
                    </a:p>
                  </a:txBody>
                  <a:tcPr/>
                </a:tc>
              </a:tr>
              <a:tr h="354222">
                <a:tc>
                  <a:txBody>
                    <a:bodyPr/>
                    <a:lstStyle/>
                    <a:p>
                      <a:r>
                        <a:rPr lang="en-US" sz="1200" dirty="0" smtClean="0"/>
                        <a:t>Decoding of H.264-MVC S3D</a:t>
                      </a:r>
                      <a:r>
                        <a:rPr lang="en-US" sz="1200" baseline="0" dirty="0" smtClean="0"/>
                        <a:t> and other S</a:t>
                      </a:r>
                      <a:r>
                        <a:rPr lang="en-US" sz="1200" dirty="0" smtClean="0"/>
                        <a:t>3D streams </a:t>
                      </a:r>
                      <a:endParaRPr lang="en-US" sz="1200" dirty="0"/>
                    </a:p>
                  </a:txBody>
                  <a:tcPr/>
                </a:tc>
                <a:tc>
                  <a:txBody>
                    <a:bodyPr/>
                    <a:lstStyle/>
                    <a:p>
                      <a:r>
                        <a:rPr lang="en-US" sz="1200" dirty="0" smtClean="0"/>
                        <a:t>No</a:t>
                      </a:r>
                      <a:endParaRPr lang="en-US" sz="1200" dirty="0"/>
                    </a:p>
                  </a:txBody>
                  <a:tcPr/>
                </a:tc>
                <a:tc>
                  <a:txBody>
                    <a:bodyPr/>
                    <a:lstStyle/>
                    <a:p>
                      <a:r>
                        <a:rPr lang="en-US" sz="1200" dirty="0" smtClean="0"/>
                        <a:t>Supported at 1080i/p@30fps for each view</a:t>
                      </a:r>
                      <a:endParaRPr lang="en-US" sz="1200" dirty="0"/>
                    </a:p>
                  </a:txBody>
                  <a:tcPr/>
                </a:tc>
              </a:tr>
              <a:tr h="503815">
                <a:tc>
                  <a:txBody>
                    <a:bodyPr/>
                    <a:lstStyle/>
                    <a:p>
                      <a:r>
                        <a:rPr lang="en-US" sz="1200" dirty="0" smtClean="0"/>
                        <a:t>Encoding of</a:t>
                      </a:r>
                      <a:r>
                        <a:rPr lang="en-US" sz="1200" baseline="0" dirty="0" smtClean="0"/>
                        <a:t> H.264 MVC S3D video</a:t>
                      </a:r>
                      <a:endParaRPr lang="en-US" sz="1200" dirty="0"/>
                    </a:p>
                  </a:txBody>
                  <a:tcPr/>
                </a:tc>
                <a:tc>
                  <a:txBody>
                    <a:bodyPr/>
                    <a:lstStyle/>
                    <a:p>
                      <a:r>
                        <a:rPr lang="en-US" sz="1200" dirty="0" smtClean="0"/>
                        <a:t>No</a:t>
                      </a:r>
                      <a:endParaRPr lang="en-US" sz="1200" dirty="0"/>
                    </a:p>
                  </a:txBody>
                  <a:tcPr/>
                </a:tc>
                <a:tc>
                  <a:txBody>
                    <a:bodyPr/>
                    <a:lstStyle/>
                    <a:p>
                      <a:r>
                        <a:rPr lang="en-US" sz="1200" dirty="0" smtClean="0"/>
                        <a:t>Support</a:t>
                      </a:r>
                      <a:r>
                        <a:rPr lang="en-US" sz="1200" baseline="0" dirty="0" smtClean="0"/>
                        <a:t> </a:t>
                      </a:r>
                      <a:r>
                        <a:rPr lang="en-US" sz="1200" baseline="0" dirty="0" err="1" smtClean="0"/>
                        <a:t>ed</a:t>
                      </a:r>
                      <a:r>
                        <a:rPr lang="en-US" sz="1200" baseline="0" dirty="0" smtClean="0"/>
                        <a:t> at 720p@30fps for each view (no interview prediction)</a:t>
                      </a:r>
                      <a:endParaRPr lang="en-US" sz="1200" dirty="0"/>
                    </a:p>
                  </a:txBody>
                  <a:tcPr/>
                </a:tc>
              </a:tr>
              <a:tr h="281979">
                <a:tc>
                  <a:txBody>
                    <a:bodyPr/>
                    <a:lstStyle/>
                    <a:p>
                      <a:r>
                        <a:rPr lang="en-US" sz="1200" dirty="0" smtClean="0"/>
                        <a:t>Tiled format</a:t>
                      </a:r>
                      <a:endParaRPr lang="en-US" sz="1200" dirty="0"/>
                    </a:p>
                  </a:txBody>
                  <a:tcPr/>
                </a:tc>
                <a:tc>
                  <a:txBody>
                    <a:bodyPr/>
                    <a:lstStyle/>
                    <a:p>
                      <a:r>
                        <a:rPr lang="en-US" sz="1200" dirty="0" smtClean="0"/>
                        <a:t>No </a:t>
                      </a:r>
                      <a:endParaRPr lang="en-US" sz="1200" dirty="0"/>
                    </a:p>
                  </a:txBody>
                  <a:tcPr/>
                </a:tc>
                <a:tc>
                  <a:txBody>
                    <a:bodyPr/>
                    <a:lstStyle/>
                    <a:p>
                      <a:r>
                        <a:rPr lang="en-US" sz="1200" dirty="0" smtClean="0"/>
                        <a:t>Supported (for bandwidth reduction)</a:t>
                      </a:r>
                      <a:endParaRPr lang="en-US" sz="1200" dirty="0"/>
                    </a:p>
                  </a:txBody>
                  <a:tcPr/>
                </a:tc>
              </a:tr>
              <a:tr h="676749">
                <a:tc>
                  <a:txBody>
                    <a:bodyPr/>
                    <a:lstStyle/>
                    <a:p>
                      <a:r>
                        <a:rPr lang="en-US" sz="1200" dirty="0" smtClean="0"/>
                        <a:t>2D</a:t>
                      </a:r>
                      <a:r>
                        <a:rPr lang="en-US" sz="1200" baseline="0" dirty="0" smtClean="0"/>
                        <a:t> cache</a:t>
                      </a:r>
                      <a:endParaRPr lang="en-US" sz="1200" dirty="0"/>
                    </a:p>
                  </a:txBody>
                  <a:tcPr/>
                </a:tc>
                <a:tc>
                  <a:txBody>
                    <a:bodyPr/>
                    <a:lstStyle/>
                    <a:p>
                      <a:r>
                        <a:rPr lang="en-US" sz="1200" dirty="0" smtClean="0"/>
                        <a:t>No</a:t>
                      </a:r>
                      <a:endParaRPr lang="en-US" sz="1200" dirty="0"/>
                    </a:p>
                  </a:txBody>
                  <a:tcPr/>
                </a:tc>
                <a:tc>
                  <a:txBody>
                    <a:bodyPr/>
                    <a:lstStyle/>
                    <a:p>
                      <a:r>
                        <a:rPr lang="en-US" sz="1200" dirty="0" smtClean="0"/>
                        <a:t>Cache</a:t>
                      </a:r>
                      <a:r>
                        <a:rPr lang="en-US" sz="1200" baseline="0" dirty="0" smtClean="0"/>
                        <a:t> used for bandwidth reduction for encoder (motion estimation) and decoder (motion compensation)</a:t>
                      </a:r>
                      <a:endParaRPr lang="en-US" sz="1200" dirty="0"/>
                    </a:p>
                  </a:txBody>
                  <a:tcPr/>
                </a:tc>
              </a:tr>
            </a:tbl>
          </a:graphicData>
        </a:graphic>
      </p:graphicFrame>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Measured Performance in ER5+</a:t>
            </a: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Measured performance for video playback</a:t>
            </a:r>
          </a:p>
          <a:p>
            <a:pPr lvl="1"/>
            <a:r>
              <a:rPr lang="en-US" sz="1800" dirty="0" smtClean="0">
                <a:effectLst>
                  <a:outerShdw blurRad="38100" dist="38100" dir="2700000" algn="tl">
                    <a:srgbClr val="C0C0C0"/>
                  </a:outerShdw>
                </a:effectLst>
              </a:rPr>
              <a:t>Measured performance for video encoder</a:t>
            </a:r>
          </a:p>
          <a:p>
            <a:pPr lvl="1"/>
            <a:r>
              <a:rPr lang="en-US" sz="1800" dirty="0" smtClean="0">
                <a:effectLst>
                  <a:outerShdw blurRad="38100" dist="38100" dir="2700000" algn="tl">
                    <a:srgbClr val="C0C0C0"/>
                  </a:outerShdw>
                </a:effectLst>
              </a:rPr>
              <a:t>Measured performance for </a:t>
            </a:r>
            <a:r>
              <a:rPr lang="en-US" sz="1800" dirty="0" err="1" smtClean="0">
                <a:effectLst>
                  <a:outerShdw blurRad="38100" dist="38100" dir="2700000" algn="tl">
                    <a:srgbClr val="C0C0C0"/>
                  </a:outerShdw>
                </a:effectLst>
              </a:rPr>
              <a:t>transcoding</a:t>
            </a:r>
            <a:endParaRPr lang="en-US" sz="1800" dirty="0" smtClean="0">
              <a:effectLst>
                <a:outerShdw blurRad="38100" dist="38100" dir="2700000" algn="tl">
                  <a:srgbClr val="C0C0C0"/>
                </a:outerShdw>
              </a:effectLst>
            </a:endParaRPr>
          </a:p>
          <a:p>
            <a:endParaRPr lang="en-US" altLang="zh-TW"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800" dirty="0" smtClean="0"/>
              <a:t>Measured Performance (Decoder)</a:t>
            </a:r>
            <a:endParaRPr lang="en-US" altLang="zh-TW" dirty="0" smtClean="0">
              <a:ea typeface="PMingLiU" pitchFamily="18" charset="-120"/>
            </a:endParaRPr>
          </a:p>
        </p:txBody>
      </p:sp>
      <p:graphicFrame>
        <p:nvGraphicFramePr>
          <p:cNvPr id="5" name="Table 4"/>
          <p:cNvGraphicFramePr>
            <a:graphicFrameLocks noGrp="1"/>
          </p:cNvGraphicFramePr>
          <p:nvPr/>
        </p:nvGraphicFramePr>
        <p:xfrm>
          <a:off x="909047" y="1516254"/>
          <a:ext cx="7686312" cy="3225183"/>
        </p:xfrm>
        <a:graphic>
          <a:graphicData uri="http://schemas.openxmlformats.org/drawingml/2006/table">
            <a:tbl>
              <a:tblPr firstRow="1" bandRow="1">
                <a:tableStyleId>{5C22544A-7EE6-4342-B048-85BDC9FD1C3A}</a:tableStyleId>
              </a:tblPr>
              <a:tblGrid>
                <a:gridCol w="1402881"/>
                <a:gridCol w="2212687"/>
                <a:gridCol w="2035372"/>
                <a:gridCol w="2035372"/>
              </a:tblGrid>
              <a:tr h="565709">
                <a:tc>
                  <a:txBody>
                    <a:bodyPr/>
                    <a:lstStyle/>
                    <a:p>
                      <a:r>
                        <a:rPr lang="en-US" dirty="0" smtClean="0"/>
                        <a:t>Video clips</a:t>
                      </a:r>
                      <a:endParaRPr lang="en-US" dirty="0"/>
                    </a:p>
                  </a:txBody>
                  <a:tcPr/>
                </a:tc>
                <a:tc>
                  <a:txBody>
                    <a:bodyPr/>
                    <a:lstStyle/>
                    <a:p>
                      <a:pPr algn="ctr"/>
                      <a:r>
                        <a:rPr lang="en-US" dirty="0" smtClean="0"/>
                        <a:t>Video content</a:t>
                      </a:r>
                      <a:r>
                        <a:rPr lang="en-US" baseline="0" dirty="0" smtClean="0"/>
                        <a:t> complexity</a:t>
                      </a:r>
                      <a:endParaRPr lang="en-US" dirty="0"/>
                    </a:p>
                  </a:txBody>
                  <a:tcPr/>
                </a:tc>
                <a:tc>
                  <a:txBody>
                    <a:bodyPr/>
                    <a:lstStyle/>
                    <a:p>
                      <a:r>
                        <a:rPr lang="en-US" dirty="0" smtClean="0"/>
                        <a:t>Maximum measured </a:t>
                      </a:r>
                      <a:r>
                        <a:rPr lang="en-US" dirty="0" err="1" smtClean="0"/>
                        <a:t>perf</a:t>
                      </a:r>
                      <a:r>
                        <a:rPr lang="en-US" dirty="0" smtClean="0"/>
                        <a:t>.</a:t>
                      </a:r>
                      <a:r>
                        <a:rPr lang="en-US" baseline="0" dirty="0" smtClean="0"/>
                        <a:t>  at 270MHz</a:t>
                      </a:r>
                      <a:endParaRPr lang="en-US" dirty="0"/>
                    </a:p>
                  </a:txBody>
                  <a:tcPr/>
                </a:tc>
                <a:tc>
                  <a:txBody>
                    <a:bodyPr/>
                    <a:lstStyle/>
                    <a:p>
                      <a:r>
                        <a:rPr lang="en-US" dirty="0" smtClean="0"/>
                        <a:t>Maximum measured </a:t>
                      </a:r>
                      <a:r>
                        <a:rPr lang="en-US" dirty="0" err="1" smtClean="0"/>
                        <a:t>perf</a:t>
                      </a:r>
                      <a:r>
                        <a:rPr lang="en-US" dirty="0" smtClean="0"/>
                        <a:t>.</a:t>
                      </a:r>
                      <a:r>
                        <a:rPr lang="en-US" baseline="0" dirty="0" smtClean="0"/>
                        <a:t>  at 352MHz</a:t>
                      </a:r>
                      <a:endParaRPr lang="en-US" dirty="0"/>
                    </a:p>
                  </a:txBody>
                  <a:tcPr/>
                </a:tc>
              </a:tr>
              <a:tr h="424282">
                <a:tc>
                  <a:txBody>
                    <a:bodyPr/>
                    <a:lstStyle/>
                    <a:p>
                      <a:r>
                        <a:rPr lang="en-US" sz="1200" dirty="0" smtClean="0"/>
                        <a:t>Sunflower (self-generated)</a:t>
                      </a:r>
                      <a:endParaRPr lang="en-US" sz="1200" dirty="0"/>
                    </a:p>
                  </a:txBody>
                  <a:tcPr/>
                </a:tc>
                <a:tc>
                  <a:txBody>
                    <a:bodyPr/>
                    <a:lstStyle/>
                    <a:p>
                      <a:r>
                        <a:rPr lang="en-US" sz="1200" dirty="0" smtClean="0"/>
                        <a:t>H264-HP, 40Mbps, 1080p</a:t>
                      </a:r>
                      <a:endParaRPr lang="en-US" sz="1200" dirty="0"/>
                    </a:p>
                  </a:txBody>
                  <a:tcPr/>
                </a:tc>
                <a:tc>
                  <a:txBody>
                    <a:bodyPr/>
                    <a:lstStyle/>
                    <a:p>
                      <a:r>
                        <a:rPr lang="en-US" sz="1200" dirty="0" smtClean="0"/>
                        <a:t>Effective Dec :  57fps</a:t>
                      </a:r>
                    </a:p>
                    <a:p>
                      <a:r>
                        <a:rPr lang="en-US" sz="1200" dirty="0" smtClean="0"/>
                        <a:t>Actual</a:t>
                      </a:r>
                      <a:r>
                        <a:rPr lang="en-US" sz="1200" baseline="0" dirty="0" smtClean="0"/>
                        <a:t> </a:t>
                      </a:r>
                      <a:r>
                        <a:rPr lang="en-US" sz="1200" dirty="0" smtClean="0"/>
                        <a:t>Display: 56fps </a:t>
                      </a:r>
                      <a:endParaRPr lang="en-US" sz="1200" dirty="0"/>
                    </a:p>
                  </a:txBody>
                  <a:tcPr/>
                </a:tc>
                <a:tc>
                  <a:txBody>
                    <a:bodyPr/>
                    <a:lstStyle/>
                    <a:p>
                      <a:r>
                        <a:rPr lang="en-US" sz="1200" dirty="0" smtClean="0"/>
                        <a:t>Effective Dec :  68fps</a:t>
                      </a:r>
                    </a:p>
                    <a:p>
                      <a:r>
                        <a:rPr lang="en-US" sz="1200" dirty="0" smtClean="0"/>
                        <a:t>Actual</a:t>
                      </a:r>
                      <a:r>
                        <a:rPr lang="en-US" sz="1200" baseline="0" dirty="0" smtClean="0"/>
                        <a:t> </a:t>
                      </a:r>
                      <a:r>
                        <a:rPr lang="en-US" sz="1200" dirty="0" smtClean="0"/>
                        <a:t>Display: 60fps </a:t>
                      </a:r>
                      <a:endParaRPr lang="en-US" sz="1200" dirty="0"/>
                    </a:p>
                  </a:txBody>
                  <a:tcPr/>
                </a:tc>
              </a:tr>
              <a:tr h="436263">
                <a:tc>
                  <a:txBody>
                    <a:bodyPr/>
                    <a:lstStyle/>
                    <a:p>
                      <a:r>
                        <a:rPr lang="en-US" sz="1200" dirty="0" smtClean="0"/>
                        <a:t>Fantastic</a:t>
                      </a:r>
                      <a:r>
                        <a:rPr lang="en-US" sz="1200" baseline="0" dirty="0" smtClean="0"/>
                        <a:t> #4</a:t>
                      </a:r>
                      <a:r>
                        <a:rPr lang="en-US" sz="1200" dirty="0" smtClean="0"/>
                        <a:t> (A </a:t>
                      </a:r>
                      <a:r>
                        <a:rPr lang="en-US" sz="1200" dirty="0" err="1" smtClean="0"/>
                        <a:t>Blu</a:t>
                      </a:r>
                      <a:r>
                        <a:rPr lang="en-US" sz="1200" dirty="0" smtClean="0"/>
                        <a:t>-ray</a:t>
                      </a:r>
                      <a:r>
                        <a:rPr lang="en-US" sz="1200" baseline="0" dirty="0" smtClean="0"/>
                        <a:t> clip)</a:t>
                      </a:r>
                      <a:endParaRPr lang="en-US" sz="1200" dirty="0"/>
                    </a:p>
                  </a:txBody>
                  <a:tcPr/>
                </a:tc>
                <a:tc>
                  <a:txBody>
                    <a:bodyPr/>
                    <a:lstStyle/>
                    <a:p>
                      <a:r>
                        <a:rPr lang="en-US" sz="1200" dirty="0" smtClean="0"/>
                        <a:t>H264-HP, 37Mbps, 1080p</a:t>
                      </a:r>
                      <a:endParaRPr lang="en-US" sz="1200" dirty="0"/>
                    </a:p>
                  </a:txBody>
                  <a:tcPr/>
                </a:tc>
                <a:tc>
                  <a:txBody>
                    <a:bodyPr/>
                    <a:lstStyle/>
                    <a:p>
                      <a:r>
                        <a:rPr lang="en-US" sz="1200" dirty="0" smtClean="0"/>
                        <a:t>Effective Dec :  59fps</a:t>
                      </a:r>
                    </a:p>
                    <a:p>
                      <a:r>
                        <a:rPr lang="en-US" sz="1200" dirty="0" smtClean="0"/>
                        <a:t>Actual</a:t>
                      </a:r>
                      <a:r>
                        <a:rPr lang="en-US" sz="1200" baseline="0" dirty="0" smtClean="0"/>
                        <a:t> </a:t>
                      </a:r>
                      <a:r>
                        <a:rPr lang="en-US" sz="1200" dirty="0" smtClean="0"/>
                        <a:t>Display : 59fps </a:t>
                      </a:r>
                    </a:p>
                  </a:txBody>
                  <a:tcPr/>
                </a:tc>
                <a:tc>
                  <a:txBody>
                    <a:bodyPr/>
                    <a:lstStyle/>
                    <a:p>
                      <a:r>
                        <a:rPr lang="en-US" sz="1200" dirty="0" smtClean="0"/>
                        <a:t>Effective Dec :  74ps</a:t>
                      </a:r>
                    </a:p>
                    <a:p>
                      <a:r>
                        <a:rPr lang="en-US" sz="1200" dirty="0" smtClean="0"/>
                        <a:t>Actual</a:t>
                      </a:r>
                      <a:r>
                        <a:rPr lang="en-US" sz="1200" baseline="0" dirty="0" smtClean="0"/>
                        <a:t> </a:t>
                      </a:r>
                      <a:r>
                        <a:rPr lang="en-US" sz="1200" dirty="0" smtClean="0"/>
                        <a:t>Display : 60fps </a:t>
                      </a:r>
                    </a:p>
                  </a:txBody>
                  <a:tcPr/>
                </a:tc>
              </a:tr>
              <a:tr h="481983">
                <a:tc>
                  <a:txBody>
                    <a:bodyPr/>
                    <a:lstStyle/>
                    <a:p>
                      <a:r>
                        <a:rPr lang="en-US" sz="1200" dirty="0" smtClean="0"/>
                        <a:t> Avatar (</a:t>
                      </a:r>
                      <a:r>
                        <a:rPr lang="en-US" sz="1200" dirty="0" err="1" smtClean="0"/>
                        <a:t>Youtube</a:t>
                      </a:r>
                      <a:r>
                        <a:rPr lang="en-US" sz="1200" dirty="0" smtClean="0"/>
                        <a:t>)</a:t>
                      </a:r>
                      <a:endParaRPr lang="en-US" sz="1200" dirty="0"/>
                    </a:p>
                  </a:txBody>
                  <a:tcPr/>
                </a:tc>
                <a:tc>
                  <a:txBody>
                    <a:bodyPr/>
                    <a:lstStyle/>
                    <a:p>
                      <a:r>
                        <a:rPr lang="en-US" sz="1200" dirty="0" smtClean="0"/>
                        <a:t>H264-HP, 3.5Mbps, 1080p</a:t>
                      </a:r>
                      <a:endParaRPr lang="en-US" sz="1200" dirty="0"/>
                    </a:p>
                  </a:txBody>
                  <a:tcPr/>
                </a:tc>
                <a:tc>
                  <a:txBody>
                    <a:bodyPr/>
                    <a:lstStyle/>
                    <a:p>
                      <a:r>
                        <a:rPr lang="en-US" sz="1200" dirty="0" smtClean="0"/>
                        <a:t>Effective Dec:  80fps</a:t>
                      </a:r>
                    </a:p>
                    <a:p>
                      <a:r>
                        <a:rPr lang="en-US" sz="1200" dirty="0" smtClean="0"/>
                        <a:t>Actual</a:t>
                      </a:r>
                      <a:r>
                        <a:rPr lang="en-US" sz="1200" baseline="0" dirty="0" smtClean="0"/>
                        <a:t> </a:t>
                      </a:r>
                      <a:r>
                        <a:rPr lang="en-US" sz="1200" dirty="0" smtClean="0"/>
                        <a:t>Display: 60fps </a:t>
                      </a:r>
                    </a:p>
                  </a:txBody>
                  <a:tcPr/>
                </a:tc>
                <a:tc>
                  <a:txBody>
                    <a:bodyPr/>
                    <a:lstStyle/>
                    <a:p>
                      <a:r>
                        <a:rPr lang="en-US" sz="1200" dirty="0" smtClean="0"/>
                        <a:t>Effective Dec:  100fps</a:t>
                      </a:r>
                    </a:p>
                    <a:p>
                      <a:r>
                        <a:rPr lang="en-US" sz="1200" dirty="0" smtClean="0"/>
                        <a:t>Actual</a:t>
                      </a:r>
                      <a:r>
                        <a:rPr lang="en-US" sz="1200" baseline="0" dirty="0" smtClean="0"/>
                        <a:t> </a:t>
                      </a:r>
                      <a:r>
                        <a:rPr lang="en-US" sz="1200" dirty="0" smtClean="0"/>
                        <a:t>Display: 60fps </a:t>
                      </a:r>
                    </a:p>
                  </a:txBody>
                  <a:tcPr/>
                </a:tc>
              </a:tr>
              <a:tr h="424282">
                <a:tc>
                  <a:txBody>
                    <a:bodyPr/>
                    <a:lstStyle/>
                    <a:p>
                      <a:r>
                        <a:rPr lang="en-US" sz="1200" dirty="0" smtClean="0"/>
                        <a:t>Sherlock</a:t>
                      </a:r>
                      <a:r>
                        <a:rPr lang="en-US" sz="1200" baseline="0" dirty="0" smtClean="0"/>
                        <a:t> (A movie Trailer) </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H264-HP, 11Mbps, 1080p</a:t>
                      </a:r>
                    </a:p>
                    <a:p>
                      <a:endParaRPr lang="en-US" sz="1200" dirty="0"/>
                    </a:p>
                  </a:txBody>
                  <a:tcPr/>
                </a:tc>
                <a:tc>
                  <a:txBody>
                    <a:bodyPr/>
                    <a:lstStyle/>
                    <a:p>
                      <a:r>
                        <a:rPr lang="en-US" sz="1200" dirty="0" smtClean="0"/>
                        <a:t>Effective Dec:  70fps</a:t>
                      </a:r>
                    </a:p>
                    <a:p>
                      <a:r>
                        <a:rPr lang="en-US" sz="1200" dirty="0" smtClean="0"/>
                        <a:t>Actual</a:t>
                      </a:r>
                      <a:r>
                        <a:rPr lang="en-US" sz="1200" baseline="0" dirty="0" smtClean="0"/>
                        <a:t> </a:t>
                      </a:r>
                      <a:r>
                        <a:rPr lang="en-US" sz="1200" dirty="0" smtClean="0"/>
                        <a:t>Display: 60fps </a:t>
                      </a:r>
                    </a:p>
                  </a:txBody>
                  <a:tcPr/>
                </a:tc>
                <a:tc>
                  <a:txBody>
                    <a:bodyPr/>
                    <a:lstStyle/>
                    <a:p>
                      <a:r>
                        <a:rPr lang="en-US" sz="1200" dirty="0" smtClean="0"/>
                        <a:t>Effective Dec:  86fps</a:t>
                      </a:r>
                    </a:p>
                    <a:p>
                      <a:r>
                        <a:rPr lang="en-US" sz="1200" dirty="0" smtClean="0"/>
                        <a:t>Actual</a:t>
                      </a:r>
                      <a:r>
                        <a:rPr lang="en-US" sz="1200" baseline="0" dirty="0" smtClean="0"/>
                        <a:t> </a:t>
                      </a:r>
                      <a:r>
                        <a:rPr lang="en-US" sz="1200" dirty="0" smtClean="0"/>
                        <a:t>Display: 60fps </a:t>
                      </a:r>
                    </a:p>
                  </a:txBody>
                  <a:tcPr/>
                </a:tc>
              </a:tr>
              <a:tr h="424282">
                <a:tc>
                  <a:txBody>
                    <a:bodyPr/>
                    <a:lstStyle/>
                    <a:p>
                      <a:r>
                        <a:rPr lang="en-US" sz="1200" dirty="0" smtClean="0"/>
                        <a:t>A FSL demo clip</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H264-HP, 10Mbps, 1080p</a:t>
                      </a:r>
                    </a:p>
                  </a:txBody>
                  <a:tcPr/>
                </a:tc>
                <a:tc>
                  <a:txBody>
                    <a:bodyPr/>
                    <a:lstStyle/>
                    <a:p>
                      <a:r>
                        <a:rPr lang="en-US" sz="1200" dirty="0" smtClean="0"/>
                        <a:t>Effective Dec:  73fps</a:t>
                      </a:r>
                    </a:p>
                    <a:p>
                      <a:r>
                        <a:rPr lang="en-US" sz="1200" dirty="0" smtClean="0"/>
                        <a:t>Actual</a:t>
                      </a:r>
                      <a:r>
                        <a:rPr lang="en-US" sz="1200" baseline="0" dirty="0" smtClean="0"/>
                        <a:t> </a:t>
                      </a:r>
                      <a:r>
                        <a:rPr lang="en-US" sz="1200" dirty="0" smtClean="0"/>
                        <a:t>Display: 60fps </a:t>
                      </a:r>
                    </a:p>
                  </a:txBody>
                  <a:tcPr/>
                </a:tc>
                <a:tc>
                  <a:txBody>
                    <a:bodyPr/>
                    <a:lstStyle/>
                    <a:p>
                      <a:r>
                        <a:rPr lang="en-US" sz="1200" dirty="0" smtClean="0"/>
                        <a:t>Effective Dec:  89fps</a:t>
                      </a:r>
                    </a:p>
                    <a:p>
                      <a:r>
                        <a:rPr lang="en-US" sz="1200" dirty="0" smtClean="0"/>
                        <a:t>Actual</a:t>
                      </a:r>
                      <a:r>
                        <a:rPr lang="en-US" sz="1200" baseline="0" dirty="0" smtClean="0"/>
                        <a:t> </a:t>
                      </a:r>
                      <a:r>
                        <a:rPr lang="en-US" sz="1200" dirty="0" smtClean="0"/>
                        <a:t>Display: 60fps </a:t>
                      </a:r>
                    </a:p>
                  </a:txBody>
                  <a:tcPr/>
                </a:tc>
              </a:tr>
            </a:tbl>
          </a:graphicData>
        </a:graphic>
      </p:graphicFrame>
      <p:sp>
        <p:nvSpPr>
          <p:cNvPr id="4" name="Rectangle 54"/>
          <p:cNvSpPr>
            <a:spLocks noChangeArrowheads="1"/>
          </p:cNvSpPr>
          <p:nvPr/>
        </p:nvSpPr>
        <p:spPr bwMode="auto">
          <a:xfrm>
            <a:off x="1780696" y="4756134"/>
            <a:ext cx="5839998" cy="1202635"/>
          </a:xfrm>
          <a:prstGeom prst="rect">
            <a:avLst/>
          </a:prstGeom>
          <a:noFill/>
          <a:ln w="9525">
            <a:noFill/>
            <a:miter lim="800000"/>
            <a:headEnd/>
            <a:tailEnd/>
          </a:ln>
        </p:spPr>
        <p:txBody>
          <a:bodyPr/>
          <a:lstStyle/>
          <a:p>
            <a:pPr>
              <a:lnSpc>
                <a:spcPct val="80000"/>
              </a:lnSpc>
              <a:spcBef>
                <a:spcPct val="3000"/>
              </a:spcBef>
              <a:spcAft>
                <a:spcPct val="3000"/>
              </a:spcAft>
              <a:buClr>
                <a:schemeClr val="tx1"/>
              </a:buClr>
              <a:buSzPct val="80000"/>
            </a:pPr>
            <a:r>
              <a:rPr lang="en-US" sz="1000" b="0" u="none" dirty="0" smtClean="0">
                <a:solidFill>
                  <a:srgbClr val="000000"/>
                </a:solidFill>
              </a:rPr>
              <a:t>Note: </a:t>
            </a:r>
          </a:p>
          <a:p>
            <a:pPr marL="228600" indent="-228600">
              <a:lnSpc>
                <a:spcPct val="80000"/>
              </a:lnSpc>
              <a:spcBef>
                <a:spcPct val="3000"/>
              </a:spcBef>
              <a:spcAft>
                <a:spcPct val="3000"/>
              </a:spcAft>
              <a:buClr>
                <a:schemeClr val="tx1"/>
              </a:buClr>
              <a:buSzPct val="80000"/>
              <a:buFont typeface="Wingdings" pitchFamily="2" charset="2"/>
              <a:buChar char="§"/>
            </a:pPr>
            <a:r>
              <a:rPr lang="en-US" sz="1000" b="0" u="none" dirty="0" smtClean="0">
                <a:solidFill>
                  <a:srgbClr val="000000"/>
                </a:solidFill>
              </a:rPr>
              <a:t>Performance measured in VPU unit test (without multimedia framework).</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err="1" smtClean="0">
                <a:solidFill>
                  <a:srgbClr val="000000"/>
                </a:solidFill>
              </a:rPr>
              <a:t>SabreSD</a:t>
            </a:r>
            <a:r>
              <a:rPr lang="en-US" sz="1000" dirty="0" smtClean="0">
                <a:solidFill>
                  <a:srgbClr val="000000"/>
                </a:solidFill>
              </a:rPr>
              <a:t> board</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Tile format used</a:t>
            </a:r>
            <a:endParaRPr lang="en-US" sz="1000" b="0" u="none" dirty="0" smtClean="0">
              <a:solidFill>
                <a:srgbClr val="000000"/>
              </a:solidFill>
            </a:endParaRP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VPU = 270 MHz, 352MHz</a:t>
            </a:r>
          </a:p>
          <a:p>
            <a:pPr marL="228600" indent="-228600">
              <a:lnSpc>
                <a:spcPct val="80000"/>
              </a:lnSpc>
              <a:spcBef>
                <a:spcPct val="3000"/>
              </a:spcBef>
              <a:spcAft>
                <a:spcPct val="3000"/>
              </a:spcAft>
              <a:buClr>
                <a:schemeClr val="tx1"/>
              </a:buClr>
              <a:buSzPct val="80000"/>
              <a:buFont typeface="Wingdings" pitchFamily="2" charset="2"/>
              <a:buChar char="§"/>
            </a:pPr>
            <a:r>
              <a:rPr lang="en-US" sz="1000" b="0" u="none" dirty="0" smtClean="0">
                <a:solidFill>
                  <a:srgbClr val="000000"/>
                </a:solidFill>
              </a:rPr>
              <a:t>DDR = 532 MHz</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ER5 </a:t>
            </a:r>
          </a:p>
          <a:p>
            <a:pPr marL="228600" indent="-228600">
              <a:lnSpc>
                <a:spcPct val="80000"/>
              </a:lnSpc>
              <a:spcBef>
                <a:spcPct val="3000"/>
              </a:spcBef>
              <a:spcAft>
                <a:spcPct val="3000"/>
              </a:spcAft>
              <a:buClr>
                <a:schemeClr val="tx1"/>
              </a:buClr>
              <a:buSzPct val="80000"/>
              <a:buFont typeface="Wingdings" pitchFamily="2" charset="2"/>
              <a:buChar char="§"/>
            </a:pPr>
            <a:r>
              <a:rPr lang="en-US" sz="1000" b="0" u="none" dirty="0" smtClean="0">
                <a:solidFill>
                  <a:srgbClr val="000000"/>
                </a:solidFill>
              </a:rPr>
              <a:t>Performance for Interlaced video not measured yet due to issues for </a:t>
            </a:r>
            <a:r>
              <a:rPr lang="en-US" sz="1000" b="0" u="none" dirty="0" err="1" smtClean="0">
                <a:solidFill>
                  <a:srgbClr val="000000"/>
                </a:solidFill>
              </a:rPr>
              <a:t>deinterlacing</a:t>
            </a:r>
            <a:r>
              <a:rPr lang="en-US" sz="1000" b="0" u="none" dirty="0" smtClean="0">
                <a:solidFill>
                  <a:srgbClr val="000000"/>
                </a:solidFill>
              </a:rPr>
              <a:t> with VDOA </a:t>
            </a:r>
          </a:p>
          <a:p>
            <a:pPr>
              <a:lnSpc>
                <a:spcPct val="80000"/>
              </a:lnSpc>
              <a:spcBef>
                <a:spcPct val="3000"/>
              </a:spcBef>
              <a:spcAft>
                <a:spcPct val="3000"/>
              </a:spcAft>
              <a:buClr>
                <a:schemeClr val="tx1"/>
              </a:buClr>
              <a:buSzPct val="80000"/>
            </a:pPr>
            <a:r>
              <a:rPr lang="en-US" sz="1000" b="0" u="none" dirty="0" smtClean="0">
                <a:solidFill>
                  <a:srgbClr val="000000"/>
                </a:solidFill>
              </a:rPr>
              <a:t> </a:t>
            </a:r>
            <a:endParaRPr lang="en-US" sz="1000" b="0" u="none" dirty="0">
              <a:solidFill>
                <a:srgbClr val="000000"/>
              </a:solidFill>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800" dirty="0" smtClean="0"/>
              <a:t>Measured Performance (Encoder)</a:t>
            </a:r>
            <a:endParaRPr lang="en-US" altLang="zh-TW" dirty="0" smtClean="0">
              <a:ea typeface="PMingLiU" pitchFamily="18" charset="-120"/>
            </a:endParaRPr>
          </a:p>
        </p:txBody>
      </p:sp>
      <p:graphicFrame>
        <p:nvGraphicFramePr>
          <p:cNvPr id="5" name="Table 4"/>
          <p:cNvGraphicFramePr>
            <a:graphicFrameLocks noGrp="1"/>
          </p:cNvGraphicFramePr>
          <p:nvPr/>
        </p:nvGraphicFramePr>
        <p:xfrm>
          <a:off x="1326911" y="1781269"/>
          <a:ext cx="6208294" cy="2194560"/>
        </p:xfrm>
        <a:graphic>
          <a:graphicData uri="http://schemas.openxmlformats.org/drawingml/2006/table">
            <a:tbl>
              <a:tblPr firstRow="1" bandRow="1">
                <a:tableStyleId>{5C22544A-7EE6-4342-B048-85BDC9FD1C3A}</a:tableStyleId>
              </a:tblPr>
              <a:tblGrid>
                <a:gridCol w="1541248"/>
                <a:gridCol w="2288404"/>
                <a:gridCol w="2378642"/>
              </a:tblGrid>
              <a:tr h="565709">
                <a:tc>
                  <a:txBody>
                    <a:bodyPr/>
                    <a:lstStyle/>
                    <a:p>
                      <a:r>
                        <a:rPr lang="en-US" dirty="0" smtClean="0"/>
                        <a:t>Video clips (250</a:t>
                      </a:r>
                      <a:r>
                        <a:rPr lang="en-US" baseline="0" dirty="0" smtClean="0"/>
                        <a:t> frames)</a:t>
                      </a:r>
                      <a:endParaRPr lang="en-US" dirty="0"/>
                    </a:p>
                  </a:txBody>
                  <a:tcPr/>
                </a:tc>
                <a:tc>
                  <a:txBody>
                    <a:bodyPr/>
                    <a:lstStyle/>
                    <a:p>
                      <a:pPr algn="ctr"/>
                      <a:r>
                        <a:rPr lang="en-US" dirty="0" smtClean="0"/>
                        <a:t>Video content</a:t>
                      </a:r>
                      <a:r>
                        <a:rPr lang="en-US" baseline="0" dirty="0" smtClean="0"/>
                        <a:t> complexity</a:t>
                      </a:r>
                      <a:endParaRPr lang="en-US" dirty="0"/>
                    </a:p>
                  </a:txBody>
                  <a:tcPr/>
                </a:tc>
                <a:tc>
                  <a:txBody>
                    <a:bodyPr/>
                    <a:lstStyle/>
                    <a:p>
                      <a:r>
                        <a:rPr lang="en-US" dirty="0" smtClean="0"/>
                        <a:t>Maximum measured </a:t>
                      </a:r>
                      <a:r>
                        <a:rPr lang="en-US" dirty="0" err="1" smtClean="0"/>
                        <a:t>perf</a:t>
                      </a:r>
                      <a:r>
                        <a:rPr lang="en-US" dirty="0" smtClean="0"/>
                        <a:t>.</a:t>
                      </a:r>
                      <a:r>
                        <a:rPr lang="en-US" baseline="0" dirty="0" smtClean="0"/>
                        <a:t> </a:t>
                      </a:r>
                      <a:endParaRPr lang="en-US" dirty="0"/>
                    </a:p>
                  </a:txBody>
                  <a:tcPr/>
                </a:tc>
              </a:tr>
              <a:tr h="424282">
                <a:tc>
                  <a:txBody>
                    <a:bodyPr/>
                    <a:lstStyle/>
                    <a:p>
                      <a:r>
                        <a:rPr lang="en-US" sz="1200" dirty="0" smtClean="0"/>
                        <a:t>Riverbed </a:t>
                      </a:r>
                      <a:endParaRPr lang="en-US" sz="1200" dirty="0"/>
                    </a:p>
                  </a:txBody>
                  <a:tcPr/>
                </a:tc>
                <a:tc>
                  <a:txBody>
                    <a:bodyPr/>
                    <a:lstStyle/>
                    <a:p>
                      <a:r>
                        <a:rPr lang="en-US" sz="1200" dirty="0" smtClean="0"/>
                        <a:t>H264-BP, 32Mbps, 1080p@30fps</a:t>
                      </a:r>
                      <a:endParaRPr lang="en-US" sz="1200" dirty="0"/>
                    </a:p>
                  </a:txBody>
                  <a:tcPr/>
                </a:tc>
                <a:tc>
                  <a:txBody>
                    <a:bodyPr/>
                    <a:lstStyle/>
                    <a:p>
                      <a:r>
                        <a:rPr lang="en-US" sz="1200" dirty="0" smtClean="0"/>
                        <a:t>40fps</a:t>
                      </a:r>
                      <a:r>
                        <a:rPr lang="en-US" sz="1200" baseline="0" dirty="0" smtClean="0"/>
                        <a:t> </a:t>
                      </a:r>
                      <a:r>
                        <a:rPr lang="en-US" sz="1000" baseline="0" dirty="0" smtClean="0"/>
                        <a:t>(VPU=270MHz)</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50fps</a:t>
                      </a:r>
                      <a:r>
                        <a:rPr lang="en-US" sz="1200" baseline="0" dirty="0" smtClean="0"/>
                        <a:t> </a:t>
                      </a:r>
                      <a:r>
                        <a:rPr lang="en-US" sz="1000" baseline="0" dirty="0" smtClean="0"/>
                        <a:t>(VPU=352MHz)</a:t>
                      </a:r>
                    </a:p>
                  </a:txBody>
                  <a:tcPr/>
                </a:tc>
              </a:tr>
              <a:tr h="436263">
                <a:tc>
                  <a:txBody>
                    <a:bodyPr/>
                    <a:lstStyle/>
                    <a:p>
                      <a:r>
                        <a:rPr lang="en-US" sz="1200" dirty="0" smtClean="0"/>
                        <a:t>Riverbed</a:t>
                      </a:r>
                      <a:endParaRPr lang="en-US" sz="1200" dirty="0"/>
                    </a:p>
                  </a:txBody>
                  <a:tcPr/>
                </a:tc>
                <a:tc>
                  <a:txBody>
                    <a:bodyPr/>
                    <a:lstStyle/>
                    <a:p>
                      <a:r>
                        <a:rPr lang="en-US" sz="1200" dirty="0" smtClean="0"/>
                        <a:t>H264-BP, 20Mbps, 1080p@30fps</a:t>
                      </a:r>
                      <a:endParaRPr lang="en-US" sz="1200" dirty="0"/>
                    </a:p>
                  </a:txBody>
                  <a:tcPr/>
                </a:tc>
                <a:tc>
                  <a:txBody>
                    <a:bodyPr/>
                    <a:lstStyle/>
                    <a:p>
                      <a:r>
                        <a:rPr lang="en-US" sz="1200" dirty="0" smtClean="0"/>
                        <a:t>41fps </a:t>
                      </a:r>
                      <a:r>
                        <a:rPr lang="en-US" sz="1000" dirty="0" smtClean="0"/>
                        <a:t>(VPU=270MHz)</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51fps </a:t>
                      </a:r>
                      <a:r>
                        <a:rPr lang="en-US" sz="1000" dirty="0" smtClean="0"/>
                        <a:t>(VPU=352MHz)</a:t>
                      </a:r>
                    </a:p>
                  </a:txBody>
                  <a:tcPr/>
                </a:tc>
              </a:tr>
              <a:tr h="481983">
                <a:tc>
                  <a:txBody>
                    <a:bodyPr/>
                    <a:lstStyle/>
                    <a:p>
                      <a:r>
                        <a:rPr lang="en-US" sz="1200" dirty="0" smtClean="0"/>
                        <a:t>Riverbed</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H264-BP, 10Mbps, 1080p@30fps</a:t>
                      </a:r>
                    </a:p>
                    <a:p>
                      <a:endParaRPr lang="en-US" sz="1200" dirty="0"/>
                    </a:p>
                  </a:txBody>
                  <a:tcPr/>
                </a:tc>
                <a:tc>
                  <a:txBody>
                    <a:bodyPr/>
                    <a:lstStyle/>
                    <a:p>
                      <a:r>
                        <a:rPr lang="en-US" sz="1200" dirty="0" smtClean="0"/>
                        <a:t>42fps </a:t>
                      </a:r>
                      <a:r>
                        <a:rPr lang="en-US" sz="1000" dirty="0" smtClean="0"/>
                        <a:t>(VPU=270MHz)</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52fps </a:t>
                      </a:r>
                      <a:r>
                        <a:rPr lang="en-US" sz="1000" dirty="0" smtClean="0"/>
                        <a:t>(VPU=352MHz)</a:t>
                      </a:r>
                    </a:p>
                    <a:p>
                      <a:endParaRPr lang="en-US" sz="1000" dirty="0" smtClean="0"/>
                    </a:p>
                  </a:txBody>
                  <a:tcPr/>
                </a:tc>
              </a:tr>
            </a:tbl>
          </a:graphicData>
        </a:graphic>
      </p:graphicFrame>
      <p:sp>
        <p:nvSpPr>
          <p:cNvPr id="4" name="Rectangle 54"/>
          <p:cNvSpPr>
            <a:spLocks noChangeArrowheads="1"/>
          </p:cNvSpPr>
          <p:nvPr/>
        </p:nvSpPr>
        <p:spPr bwMode="auto">
          <a:xfrm>
            <a:off x="1316175" y="4810541"/>
            <a:ext cx="5839998" cy="1172818"/>
          </a:xfrm>
          <a:prstGeom prst="rect">
            <a:avLst/>
          </a:prstGeom>
          <a:noFill/>
          <a:ln w="9525">
            <a:noFill/>
            <a:miter lim="800000"/>
            <a:headEnd/>
            <a:tailEnd/>
          </a:ln>
        </p:spPr>
        <p:txBody>
          <a:bodyPr/>
          <a:lstStyle/>
          <a:p>
            <a:pPr>
              <a:lnSpc>
                <a:spcPct val="80000"/>
              </a:lnSpc>
              <a:spcBef>
                <a:spcPct val="3000"/>
              </a:spcBef>
              <a:spcAft>
                <a:spcPct val="3000"/>
              </a:spcAft>
              <a:buClr>
                <a:schemeClr val="tx1"/>
              </a:buClr>
              <a:buSzPct val="80000"/>
            </a:pPr>
            <a:r>
              <a:rPr lang="en-US" sz="1000" b="0" u="none" dirty="0" smtClean="0">
                <a:solidFill>
                  <a:srgbClr val="000000"/>
                </a:solidFill>
              </a:rPr>
              <a:t>Note: </a:t>
            </a:r>
          </a:p>
          <a:p>
            <a:pPr marL="228600" indent="-228600">
              <a:lnSpc>
                <a:spcPct val="80000"/>
              </a:lnSpc>
              <a:spcBef>
                <a:spcPct val="3000"/>
              </a:spcBef>
              <a:spcAft>
                <a:spcPct val="3000"/>
              </a:spcAft>
              <a:buClr>
                <a:schemeClr val="tx1"/>
              </a:buClr>
              <a:buSzPct val="80000"/>
              <a:buFont typeface="Wingdings" pitchFamily="2" charset="2"/>
              <a:buChar char="§"/>
            </a:pPr>
            <a:r>
              <a:rPr lang="en-US" sz="1000" b="0" u="none" dirty="0" smtClean="0">
                <a:solidFill>
                  <a:srgbClr val="000000"/>
                </a:solidFill>
              </a:rPr>
              <a:t>Performance measured in VPU unit test (without multimedia framework).</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err="1" smtClean="0">
                <a:solidFill>
                  <a:srgbClr val="000000"/>
                </a:solidFill>
              </a:rPr>
              <a:t>SabreSD</a:t>
            </a:r>
            <a:r>
              <a:rPr lang="en-US" sz="1000" dirty="0" smtClean="0">
                <a:solidFill>
                  <a:srgbClr val="000000"/>
                </a:solidFill>
              </a:rPr>
              <a:t> board</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Tile format used</a:t>
            </a:r>
            <a:endParaRPr lang="en-US" sz="1000" b="0" u="none" dirty="0" smtClean="0">
              <a:solidFill>
                <a:srgbClr val="000000"/>
              </a:solidFill>
            </a:endParaRP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VPU = 270 MHz, 352MHz</a:t>
            </a:r>
          </a:p>
          <a:p>
            <a:pPr marL="228600" indent="-228600">
              <a:lnSpc>
                <a:spcPct val="80000"/>
              </a:lnSpc>
              <a:spcBef>
                <a:spcPct val="3000"/>
              </a:spcBef>
              <a:spcAft>
                <a:spcPct val="3000"/>
              </a:spcAft>
              <a:buClr>
                <a:schemeClr val="tx1"/>
              </a:buClr>
              <a:buSzPct val="80000"/>
              <a:buFont typeface="Wingdings" pitchFamily="2" charset="2"/>
              <a:buChar char="§"/>
            </a:pPr>
            <a:r>
              <a:rPr lang="en-US" sz="1000" b="0" u="none" dirty="0" smtClean="0">
                <a:solidFill>
                  <a:srgbClr val="000000"/>
                </a:solidFill>
              </a:rPr>
              <a:t>DDR = 532 MHz</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ER5 </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YUV source data in file in SD card (file reading time not count in performance)</a:t>
            </a:r>
            <a:r>
              <a:rPr lang="en-US" sz="1000" b="0" u="none" dirty="0" smtClean="0">
                <a:solidFill>
                  <a:srgbClr val="000000"/>
                </a:solidFill>
              </a:rPr>
              <a:t> </a:t>
            </a:r>
          </a:p>
          <a:p>
            <a:pPr>
              <a:lnSpc>
                <a:spcPct val="80000"/>
              </a:lnSpc>
              <a:spcBef>
                <a:spcPct val="3000"/>
              </a:spcBef>
              <a:spcAft>
                <a:spcPct val="3000"/>
              </a:spcAft>
              <a:buClr>
                <a:schemeClr val="tx1"/>
              </a:buClr>
              <a:buSzPct val="80000"/>
            </a:pPr>
            <a:r>
              <a:rPr lang="en-US" sz="1000" b="0" u="none" dirty="0" smtClean="0">
                <a:solidFill>
                  <a:srgbClr val="000000"/>
                </a:solidFill>
              </a:rPr>
              <a:t> </a:t>
            </a:r>
            <a:endParaRPr lang="en-US" sz="1000" b="0" u="none" dirty="0">
              <a:solidFill>
                <a:srgbClr val="000000"/>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101384" y="236673"/>
            <a:ext cx="7879340" cy="622726"/>
          </a:xfrm>
        </p:spPr>
        <p:txBody>
          <a:bodyPr/>
          <a:lstStyle/>
          <a:p>
            <a:pPr algn="r"/>
            <a:r>
              <a:rPr lang="en-US" sz="2400" dirty="0" smtClean="0"/>
              <a:t>Measured Performance and Busload (</a:t>
            </a:r>
            <a:r>
              <a:rPr lang="en-US" sz="2400" dirty="0" err="1" smtClean="0"/>
              <a:t>Transcoding</a:t>
            </a:r>
            <a:r>
              <a:rPr lang="en-US" sz="2400" dirty="0" smtClean="0"/>
              <a:t>)</a:t>
            </a:r>
            <a:endParaRPr lang="en-US" altLang="zh-TW" sz="2400" dirty="0" smtClean="0">
              <a:ea typeface="PMingLiU" pitchFamily="18" charset="-120"/>
            </a:endParaRPr>
          </a:p>
        </p:txBody>
      </p:sp>
      <p:graphicFrame>
        <p:nvGraphicFramePr>
          <p:cNvPr id="5" name="Table 4"/>
          <p:cNvGraphicFramePr>
            <a:graphicFrameLocks noGrp="1"/>
          </p:cNvGraphicFramePr>
          <p:nvPr/>
        </p:nvGraphicFramePr>
        <p:xfrm>
          <a:off x="749097" y="918130"/>
          <a:ext cx="8189843" cy="3581400"/>
        </p:xfrm>
        <a:graphic>
          <a:graphicData uri="http://schemas.openxmlformats.org/drawingml/2006/table">
            <a:tbl>
              <a:tblPr firstRow="1" bandRow="1">
                <a:tableStyleId>{5C22544A-7EE6-4342-B048-85BDC9FD1C3A}</a:tableStyleId>
              </a:tblPr>
              <a:tblGrid>
                <a:gridCol w="1457839"/>
                <a:gridCol w="2626322"/>
                <a:gridCol w="1663795"/>
                <a:gridCol w="2441887"/>
              </a:tblGrid>
              <a:tr h="565709">
                <a:tc>
                  <a:txBody>
                    <a:bodyPr/>
                    <a:lstStyle/>
                    <a:p>
                      <a:r>
                        <a:rPr lang="en-US" sz="1600" dirty="0" err="1" smtClean="0"/>
                        <a:t>Transcoding</a:t>
                      </a:r>
                      <a:endParaRPr lang="en-US" sz="1600" dirty="0"/>
                    </a:p>
                  </a:txBody>
                  <a:tcPr/>
                </a:tc>
                <a:tc>
                  <a:txBody>
                    <a:bodyPr/>
                    <a:lstStyle/>
                    <a:p>
                      <a:pPr algn="ctr"/>
                      <a:r>
                        <a:rPr lang="en-US" sz="1600" dirty="0" err="1" smtClean="0"/>
                        <a:t>Transcoding</a:t>
                      </a:r>
                      <a:r>
                        <a:rPr lang="en-US" sz="1600" dirty="0" smtClean="0"/>
                        <a:t> description</a:t>
                      </a:r>
                      <a:endParaRPr lang="en-US" sz="1600" dirty="0"/>
                    </a:p>
                  </a:txBody>
                  <a:tcPr/>
                </a:tc>
                <a:tc>
                  <a:txBody>
                    <a:bodyPr/>
                    <a:lstStyle/>
                    <a:p>
                      <a:r>
                        <a:rPr lang="en-US" sz="1600" dirty="0" smtClean="0"/>
                        <a:t>Maximum measured performance</a:t>
                      </a:r>
                      <a:endParaRPr lang="en-US" sz="1600" dirty="0"/>
                    </a:p>
                  </a:txBody>
                  <a:tcPr/>
                </a:tc>
                <a:tc>
                  <a:txBody>
                    <a:bodyPr/>
                    <a:lstStyle/>
                    <a:p>
                      <a:pPr algn="ctr"/>
                      <a:r>
                        <a:rPr lang="en-US" sz="1600" dirty="0" smtClean="0"/>
                        <a:t>Observed bus-load</a:t>
                      </a:r>
                      <a:endParaRPr lang="en-US" sz="1600" dirty="0"/>
                    </a:p>
                  </a:txBody>
                  <a:tcPr/>
                </a:tc>
              </a:tr>
              <a:tr h="424282">
                <a:tc>
                  <a:txBody>
                    <a:bodyPr/>
                    <a:lstStyle/>
                    <a:p>
                      <a:r>
                        <a:rPr lang="en-US" sz="1200" dirty="0" smtClean="0"/>
                        <a:t>MPEG2</a:t>
                      </a:r>
                      <a:r>
                        <a:rPr lang="en-US" sz="1200" dirty="0" smtClean="0">
                          <a:sym typeface="Wingdings" pitchFamily="2" charset="2"/>
                        </a:rPr>
                        <a:t>H264</a:t>
                      </a:r>
                      <a:endParaRPr lang="en-US" sz="1200" dirty="0"/>
                    </a:p>
                  </a:txBody>
                  <a:tcPr/>
                </a:tc>
                <a:tc>
                  <a:txBody>
                    <a:bodyPr/>
                    <a:lstStyle/>
                    <a:p>
                      <a:r>
                        <a:rPr lang="en-US" sz="1100" baseline="0" dirty="0" smtClean="0"/>
                        <a:t>Tiled format;</a:t>
                      </a:r>
                    </a:p>
                    <a:p>
                      <a:r>
                        <a:rPr lang="en-US" sz="1100" baseline="0" dirty="0" smtClean="0"/>
                        <a:t>Decode 1080p MPEG2 video, and display it via HDMI without resizing, and meanwhile re-encode to H264-BP, 1080p.</a:t>
                      </a:r>
                      <a:endParaRPr lang="en-US" sz="1100" dirty="0"/>
                    </a:p>
                  </a:txBody>
                  <a:tcPr/>
                </a:tc>
                <a:tc>
                  <a:txBody>
                    <a:bodyPr/>
                    <a:lstStyle/>
                    <a:p>
                      <a:r>
                        <a:rPr lang="en-US" sz="1200" baseline="0" dirty="0" smtClean="0"/>
                        <a:t>27</a:t>
                      </a:r>
                      <a:r>
                        <a:rPr lang="en-US" sz="1200" dirty="0" smtClean="0"/>
                        <a:t>fps </a:t>
                      </a:r>
                      <a:r>
                        <a:rPr lang="en-US" sz="1000" dirty="0" smtClean="0"/>
                        <a:t>(VPU=266MHz)</a:t>
                      </a:r>
                    </a:p>
                    <a:p>
                      <a:r>
                        <a:rPr lang="en-US" sz="1200" dirty="0" smtClean="0"/>
                        <a:t>35fps </a:t>
                      </a:r>
                      <a:r>
                        <a:rPr lang="en-US" sz="1000" dirty="0" smtClean="0"/>
                        <a:t>(VPU=352MHz)</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aseline="0" dirty="0" smtClean="0"/>
                        <a:t>Tiled format;</a:t>
                      </a:r>
                    </a:p>
                    <a:p>
                      <a:endParaRPr 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~72% </a:t>
                      </a:r>
                      <a:r>
                        <a:rPr lang="en-US" sz="1000" dirty="0" smtClean="0"/>
                        <a:t>(with ~20% for GUI and others)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~78% </a:t>
                      </a:r>
                      <a:r>
                        <a:rPr lang="en-US" sz="1000" dirty="0" smtClean="0"/>
                        <a:t>(with ~20% for GUI and others)</a:t>
                      </a:r>
                    </a:p>
                    <a:p>
                      <a:r>
                        <a:rPr lang="en-US" sz="1200" dirty="0" smtClean="0"/>
                        <a:t> </a:t>
                      </a:r>
                      <a:endParaRPr lang="en-US" sz="1200" dirty="0"/>
                    </a:p>
                  </a:txBody>
                  <a:tcPr/>
                </a:tc>
              </a:tr>
              <a:tr h="424282">
                <a:tc>
                  <a:txBody>
                    <a:bodyPr/>
                    <a:lstStyle/>
                    <a:p>
                      <a:r>
                        <a:rPr lang="en-US" sz="1200" dirty="0" smtClean="0"/>
                        <a:t>MPEG2</a:t>
                      </a:r>
                      <a:r>
                        <a:rPr lang="en-US" sz="1200" dirty="0" smtClean="0">
                          <a:sym typeface="Wingdings" pitchFamily="2" charset="2"/>
                        </a:rPr>
                        <a:t>H264</a:t>
                      </a:r>
                      <a:endParaRPr lang="en-US" sz="1200" dirty="0"/>
                    </a:p>
                  </a:txBody>
                  <a:tcPr/>
                </a:tc>
                <a:tc>
                  <a:txBody>
                    <a:bodyPr/>
                    <a:lstStyle/>
                    <a:p>
                      <a:r>
                        <a:rPr lang="en-US" sz="1100" baseline="0" dirty="0" smtClean="0"/>
                        <a:t>Linear format;</a:t>
                      </a:r>
                    </a:p>
                    <a:p>
                      <a:r>
                        <a:rPr lang="en-US" sz="1100" baseline="0" dirty="0" smtClean="0"/>
                        <a:t>Decode 1080p MPEG2 video, and display it via HDMI with resizing to 720p, and meanwhile re-encode to H264-BP, 720p.</a:t>
                      </a:r>
                      <a:endParaRPr lang="en-US" sz="1100" dirty="0"/>
                    </a:p>
                  </a:txBody>
                  <a:tcPr/>
                </a:tc>
                <a:tc>
                  <a:txBody>
                    <a:bodyPr/>
                    <a:lstStyle/>
                    <a:p>
                      <a:r>
                        <a:rPr lang="en-US" sz="1200" baseline="0" dirty="0" smtClean="0"/>
                        <a:t>22</a:t>
                      </a:r>
                      <a:r>
                        <a:rPr lang="en-US" sz="1200" dirty="0" smtClean="0"/>
                        <a:t>fps </a:t>
                      </a:r>
                      <a:r>
                        <a:rPr lang="en-US" sz="1000" dirty="0" smtClean="0"/>
                        <a:t>(VPU=266MHz)</a:t>
                      </a:r>
                    </a:p>
                    <a:p>
                      <a:r>
                        <a:rPr lang="en-US" sz="1200" dirty="0" smtClean="0"/>
                        <a:t>24fps </a:t>
                      </a:r>
                      <a:r>
                        <a:rPr lang="en-US" sz="1000" dirty="0" smtClean="0"/>
                        <a:t>(VPU=352MHz)</a:t>
                      </a:r>
                    </a:p>
                    <a:p>
                      <a:r>
                        <a:rPr lang="en-US" sz="1000" dirty="0" smtClean="0"/>
                        <a:t>Linear format</a:t>
                      </a:r>
                      <a:endParaRPr 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~82% </a:t>
                      </a:r>
                      <a:r>
                        <a:rPr lang="en-US" sz="1000" dirty="0" smtClean="0"/>
                        <a:t>(with ~20% for GUI and others)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~84% </a:t>
                      </a:r>
                      <a:r>
                        <a:rPr lang="en-US" sz="1000" dirty="0" smtClean="0"/>
                        <a:t>(with ~20% for GUI and others)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-Not</a:t>
                      </a:r>
                      <a:r>
                        <a:rPr lang="en-US" sz="1000" baseline="0" dirty="0" smtClean="0"/>
                        <a:t> too much improvement for VPU=352MHz due to bandwidth limitation.</a:t>
                      </a:r>
                      <a:endParaRPr lang="en-US" sz="1000" dirty="0" smtClean="0"/>
                    </a:p>
                  </a:txBody>
                  <a:tcPr/>
                </a:tc>
              </a:tr>
              <a:tr h="436263">
                <a:tc>
                  <a:txBody>
                    <a:bodyPr/>
                    <a:lstStyle/>
                    <a:p>
                      <a:r>
                        <a:rPr lang="en-US" sz="1200" dirty="0" smtClean="0"/>
                        <a:t>MPEG4</a:t>
                      </a:r>
                      <a:r>
                        <a:rPr lang="en-US" sz="1200" dirty="0" smtClean="0">
                          <a:sym typeface="Wingdings" pitchFamily="2" charset="2"/>
                        </a:rPr>
                        <a:t>H264</a:t>
                      </a:r>
                    </a:p>
                    <a:p>
                      <a:r>
                        <a:rPr lang="en-US" sz="1200" dirty="0" smtClean="0">
                          <a:sym typeface="Wingdings" pitchFamily="2" charset="2"/>
                        </a:rPr>
                        <a:t>VC1H264</a:t>
                      </a:r>
                      <a:endParaRPr lang="en-US" sz="1200" dirty="0"/>
                    </a:p>
                  </a:txBody>
                  <a:tcPr/>
                </a:tc>
                <a:tc>
                  <a:txBody>
                    <a:bodyPr/>
                    <a:lstStyle/>
                    <a:p>
                      <a:r>
                        <a:rPr lang="en-US" sz="1100" dirty="0" smtClean="0"/>
                        <a:t>Decode 720p </a:t>
                      </a:r>
                      <a:r>
                        <a:rPr lang="en-US" sz="1100" baseline="0" dirty="0" smtClean="0"/>
                        <a:t>MPEG4/VC1, etc, and display it via HDMI without resizing, and meanwhile re-encode to H264-BP, 720p, in &lt;20Mbps</a:t>
                      </a:r>
                      <a:endParaRPr lang="en-US" sz="1100" dirty="0"/>
                    </a:p>
                  </a:txBody>
                  <a:tcPr/>
                </a:tc>
                <a:tc>
                  <a:txBody>
                    <a:bodyPr/>
                    <a:lstStyle/>
                    <a:p>
                      <a:r>
                        <a:rPr lang="en-US" sz="1200" dirty="0" smtClean="0"/>
                        <a:t>&gt;=50fps</a:t>
                      </a:r>
                      <a:r>
                        <a:rPr lang="en-US" sz="1000" dirty="0" smtClean="0"/>
                        <a:t>(VPU=266MHz)</a:t>
                      </a:r>
                    </a:p>
                    <a:p>
                      <a:r>
                        <a:rPr lang="en-US" sz="1000" dirty="0" smtClean="0"/>
                        <a:t>&gt;= </a:t>
                      </a:r>
                      <a:r>
                        <a:rPr lang="en-US" sz="1200" dirty="0" smtClean="0"/>
                        <a:t>60fps</a:t>
                      </a:r>
                      <a:r>
                        <a:rPr lang="en-US" sz="1000" dirty="0" smtClean="0"/>
                        <a:t>(VPU=352MHz)</a:t>
                      </a:r>
                      <a:endParaRPr lang="en-US" sz="1000" dirty="0"/>
                    </a:p>
                  </a:txBody>
                  <a:tcPr/>
                </a:tc>
                <a:tc>
                  <a:txBody>
                    <a:bodyPr/>
                    <a:lstStyle/>
                    <a:p>
                      <a:r>
                        <a:rPr lang="en-US" sz="1200" dirty="0" smtClean="0"/>
                        <a:t>  </a:t>
                      </a:r>
                      <a:endParaRPr lang="en-US" sz="1000" dirty="0"/>
                    </a:p>
                  </a:txBody>
                  <a:tcPr/>
                </a:tc>
              </a:tr>
            </a:tbl>
          </a:graphicData>
        </a:graphic>
      </p:graphicFrame>
      <p:sp>
        <p:nvSpPr>
          <p:cNvPr id="4" name="Rectangle 54"/>
          <p:cNvSpPr>
            <a:spLocks noChangeArrowheads="1"/>
          </p:cNvSpPr>
          <p:nvPr/>
        </p:nvSpPr>
        <p:spPr bwMode="auto">
          <a:xfrm>
            <a:off x="1298017" y="4789382"/>
            <a:ext cx="4532142" cy="1073425"/>
          </a:xfrm>
          <a:prstGeom prst="rect">
            <a:avLst/>
          </a:prstGeom>
          <a:noFill/>
          <a:ln w="9525">
            <a:noFill/>
            <a:miter lim="800000"/>
            <a:headEnd/>
            <a:tailEnd/>
          </a:ln>
        </p:spPr>
        <p:txBody>
          <a:bodyPr/>
          <a:lstStyle/>
          <a:p>
            <a:pPr>
              <a:lnSpc>
                <a:spcPct val="80000"/>
              </a:lnSpc>
              <a:spcBef>
                <a:spcPct val="3000"/>
              </a:spcBef>
              <a:spcAft>
                <a:spcPct val="3000"/>
              </a:spcAft>
              <a:buClr>
                <a:schemeClr val="tx1"/>
              </a:buClr>
              <a:buSzPct val="80000"/>
            </a:pPr>
            <a:r>
              <a:rPr lang="en-US" sz="1000" b="0" u="none" dirty="0" smtClean="0">
                <a:solidFill>
                  <a:srgbClr val="000000"/>
                </a:solidFill>
              </a:rPr>
              <a:t>Note: </a:t>
            </a:r>
          </a:p>
          <a:p>
            <a:pPr marL="228600" indent="-228600">
              <a:lnSpc>
                <a:spcPct val="80000"/>
              </a:lnSpc>
              <a:spcBef>
                <a:spcPct val="3000"/>
              </a:spcBef>
              <a:spcAft>
                <a:spcPct val="3000"/>
              </a:spcAft>
              <a:buClr>
                <a:schemeClr val="tx1"/>
              </a:buClr>
              <a:buSzPct val="80000"/>
              <a:buFont typeface="Wingdings" pitchFamily="2" charset="2"/>
              <a:buChar char="§"/>
            </a:pPr>
            <a:r>
              <a:rPr lang="en-US" sz="1000" b="0" u="none" dirty="0" smtClean="0">
                <a:solidFill>
                  <a:srgbClr val="000000"/>
                </a:solidFill>
              </a:rPr>
              <a:t>Performance measured in VPU unit test (without multimedia framework).</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err="1" smtClean="0">
                <a:solidFill>
                  <a:srgbClr val="000000"/>
                </a:solidFill>
              </a:rPr>
              <a:t>SabreSD</a:t>
            </a:r>
            <a:r>
              <a:rPr lang="en-US" sz="1000" dirty="0" smtClean="0">
                <a:solidFill>
                  <a:srgbClr val="000000"/>
                </a:solidFill>
              </a:rPr>
              <a:t> board</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Linear format used (tile format not ready for </a:t>
            </a:r>
            <a:r>
              <a:rPr lang="en-US" sz="1000" dirty="0" err="1" smtClean="0">
                <a:solidFill>
                  <a:srgbClr val="000000"/>
                </a:solidFill>
              </a:rPr>
              <a:t>transcoding</a:t>
            </a:r>
            <a:r>
              <a:rPr lang="en-US" sz="1000" dirty="0" smtClean="0">
                <a:solidFill>
                  <a:srgbClr val="000000"/>
                </a:solidFill>
              </a:rPr>
              <a:t>)</a:t>
            </a:r>
            <a:endParaRPr lang="en-US" sz="1000" b="0" u="none" dirty="0" smtClean="0">
              <a:solidFill>
                <a:srgbClr val="000000"/>
              </a:solidFill>
            </a:endParaRP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VPU = 270 MHz, 352MHz</a:t>
            </a:r>
          </a:p>
          <a:p>
            <a:pPr marL="228600" indent="-228600">
              <a:lnSpc>
                <a:spcPct val="80000"/>
              </a:lnSpc>
              <a:spcBef>
                <a:spcPct val="3000"/>
              </a:spcBef>
              <a:spcAft>
                <a:spcPct val="3000"/>
              </a:spcAft>
              <a:buClr>
                <a:schemeClr val="tx1"/>
              </a:buClr>
              <a:buSzPct val="80000"/>
              <a:buFont typeface="Wingdings" pitchFamily="2" charset="2"/>
              <a:buChar char="§"/>
            </a:pPr>
            <a:r>
              <a:rPr lang="en-US" sz="1000" b="0" u="none" dirty="0" smtClean="0">
                <a:solidFill>
                  <a:srgbClr val="000000"/>
                </a:solidFill>
              </a:rPr>
              <a:t>DDR = 532 MHz</a:t>
            </a:r>
          </a:p>
          <a:p>
            <a:pPr marL="228600" indent="-228600">
              <a:lnSpc>
                <a:spcPct val="80000"/>
              </a:lnSpc>
              <a:spcBef>
                <a:spcPct val="3000"/>
              </a:spcBef>
              <a:spcAft>
                <a:spcPct val="3000"/>
              </a:spcAft>
              <a:buClr>
                <a:schemeClr val="tx1"/>
              </a:buClr>
              <a:buSzPct val="80000"/>
              <a:buFont typeface="Wingdings" pitchFamily="2" charset="2"/>
              <a:buChar char="§"/>
            </a:pPr>
            <a:r>
              <a:rPr lang="en-US" sz="1000" dirty="0" smtClean="0">
                <a:solidFill>
                  <a:srgbClr val="000000"/>
                </a:solidFill>
              </a:rPr>
              <a:t>ER5</a:t>
            </a:r>
            <a:r>
              <a:rPr lang="en-US" sz="1000" b="0" u="none" dirty="0" smtClean="0">
                <a:solidFill>
                  <a:srgbClr val="000000"/>
                </a:solidFill>
              </a:rPr>
              <a:t> </a:t>
            </a:r>
            <a:r>
              <a:rPr lang="en-US" sz="1000" dirty="0" smtClean="0">
                <a:solidFill>
                  <a:srgbClr val="000000"/>
                </a:solidFill>
              </a:rPr>
              <a:t>with some </a:t>
            </a:r>
            <a:r>
              <a:rPr lang="en-US" sz="1000" dirty="0" err="1" smtClean="0">
                <a:solidFill>
                  <a:srgbClr val="000000"/>
                </a:solidFill>
              </a:rPr>
              <a:t>Gstreamer</a:t>
            </a:r>
            <a:r>
              <a:rPr lang="en-US" sz="1000" dirty="0" smtClean="0">
                <a:solidFill>
                  <a:srgbClr val="000000"/>
                </a:solidFill>
              </a:rPr>
              <a:t> patches for tiled format</a:t>
            </a:r>
            <a:endParaRPr lang="en-US" sz="1000" b="0" u="none" dirty="0" smtClean="0">
              <a:solidFill>
                <a:srgbClr val="000000"/>
              </a:solidFill>
            </a:endParaRPr>
          </a:p>
          <a:p>
            <a:pPr>
              <a:lnSpc>
                <a:spcPct val="80000"/>
              </a:lnSpc>
              <a:spcBef>
                <a:spcPct val="3000"/>
              </a:spcBef>
              <a:spcAft>
                <a:spcPct val="3000"/>
              </a:spcAft>
              <a:buClr>
                <a:schemeClr val="tx1"/>
              </a:buClr>
              <a:buSzPct val="80000"/>
            </a:pPr>
            <a:r>
              <a:rPr lang="en-US" sz="1000" b="0" u="none" dirty="0" smtClean="0">
                <a:solidFill>
                  <a:srgbClr val="000000"/>
                </a:solidFill>
              </a:rPr>
              <a:t> </a:t>
            </a:r>
            <a:endParaRPr lang="en-US" sz="1000" b="0" u="none" dirty="0">
              <a:solidFill>
                <a:srgbClr val="000000"/>
              </a:solidFill>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VPU Architecture Overview</a:t>
            </a: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Video coding standard algorithm and process</a:t>
            </a:r>
          </a:p>
          <a:p>
            <a:pPr lvl="1"/>
            <a:r>
              <a:rPr lang="en-US" sz="1800" dirty="0" smtClean="0">
                <a:effectLst>
                  <a:outerShdw blurRad="38100" dist="38100" dir="2700000" algn="tl">
                    <a:srgbClr val="C0C0C0"/>
                  </a:outerShdw>
                </a:effectLst>
              </a:rPr>
              <a:t>Architecture in top-level view</a:t>
            </a:r>
          </a:p>
          <a:p>
            <a:pPr lvl="1"/>
            <a:r>
              <a:rPr lang="en-US" sz="1800" dirty="0" smtClean="0">
                <a:effectLst>
                  <a:outerShdw blurRad="38100" dist="38100" dir="2700000" algn="tl">
                    <a:srgbClr val="C0C0C0"/>
                  </a:outerShdw>
                </a:effectLst>
              </a:rPr>
              <a:t>Architecture in HW view</a:t>
            </a:r>
          </a:p>
          <a:p>
            <a:pPr lvl="1"/>
            <a:r>
              <a:rPr lang="en-US" sz="1800" dirty="0" smtClean="0">
                <a:effectLst>
                  <a:outerShdw blurRad="38100" dist="38100" dir="2700000" algn="tl">
                    <a:srgbClr val="C0C0C0"/>
                  </a:outerShdw>
                </a:effectLst>
              </a:rPr>
              <a:t>Architecture in SW view</a:t>
            </a:r>
          </a:p>
          <a:p>
            <a:pPr lvl="1"/>
            <a:r>
              <a:rPr lang="en-US" sz="1800" dirty="0" smtClean="0">
                <a:effectLst>
                  <a:outerShdw blurRad="38100" dist="38100" dir="2700000" algn="tl">
                    <a:srgbClr val="C0C0C0"/>
                  </a:outerShdw>
                </a:effectLst>
              </a:rPr>
              <a:t>VPU-IPU interface</a:t>
            </a:r>
          </a:p>
          <a:p>
            <a:pPr>
              <a:buNone/>
            </a:pPr>
            <a:endParaRPr lang="en-US" altLang="zh-TW"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113607"/>
            <a:ext cx="7879340" cy="775854"/>
          </a:xfrm>
        </p:spPr>
        <p:txBody>
          <a:bodyPr/>
          <a:lstStyle/>
          <a:p>
            <a:r>
              <a:rPr lang="en-US" sz="2000" dirty="0"/>
              <a:t>Top-view of video encoding/decoding algorithm (</a:t>
            </a:r>
            <a:r>
              <a:rPr lang="en-US" sz="1400" dirty="0"/>
              <a:t>H.264 example</a:t>
            </a:r>
            <a:r>
              <a:rPr lang="en-US" sz="1400" dirty="0" smtClean="0"/>
              <a:t>)</a:t>
            </a:r>
            <a:endParaRPr lang="en-US" altLang="zh-TW" sz="1400" dirty="0" smtClean="0">
              <a:ea typeface="PMingLiU" pitchFamily="18" charset="-120"/>
            </a:endParaRPr>
          </a:p>
        </p:txBody>
      </p:sp>
      <p:grpSp>
        <p:nvGrpSpPr>
          <p:cNvPr id="4" name="Group 3"/>
          <p:cNvGrpSpPr/>
          <p:nvPr/>
        </p:nvGrpSpPr>
        <p:grpSpPr>
          <a:xfrm>
            <a:off x="1676400" y="816864"/>
            <a:ext cx="6096000" cy="5562600"/>
            <a:chOff x="1676400" y="762000"/>
            <a:chExt cx="6096000" cy="5562600"/>
          </a:xfrm>
        </p:grpSpPr>
        <p:sp>
          <p:nvSpPr>
            <p:cNvPr id="5" name="Rectangle 4"/>
            <p:cNvSpPr/>
            <p:nvPr/>
          </p:nvSpPr>
          <p:spPr>
            <a:xfrm>
              <a:off x="1676400" y="4114800"/>
              <a:ext cx="6096000" cy="22098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676400" y="762000"/>
              <a:ext cx="6096000" cy="3048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4"/>
            <p:cNvSpPr txBox="1">
              <a:spLocks noChangeArrowheads="1"/>
            </p:cNvSpPr>
            <p:nvPr/>
          </p:nvSpPr>
          <p:spPr bwMode="auto">
            <a:xfrm>
              <a:off x="4466396" y="6082230"/>
              <a:ext cx="761642" cy="24237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chemeClr val="accent6">
                      <a:lumMod val="50000"/>
                    </a:schemeClr>
                  </a:solidFill>
                  <a:effectLst/>
                  <a:latin typeface="Batang" pitchFamily="18" charset="-127"/>
                  <a:ea typeface="Gulim" pitchFamily="34" charset="-127"/>
                  <a:cs typeface="Times New Roman" pitchFamily="18" charset="0"/>
                </a:rPr>
                <a:t>(b) decoder</a:t>
              </a:r>
              <a:endParaRPr kumimoji="0" lang="en-US" altLang="ko-KR" sz="1800" b="1" i="0" u="none" strike="noStrike" cap="none" normalizeH="0" baseline="0" dirty="0" smtClean="0">
                <a:ln>
                  <a:noFill/>
                </a:ln>
                <a:solidFill>
                  <a:schemeClr val="accent6">
                    <a:lumMod val="50000"/>
                  </a:schemeClr>
                </a:solidFill>
                <a:effectLst/>
                <a:latin typeface="Arial" pitchFamily="34" charset="0"/>
              </a:endParaRPr>
            </a:p>
          </p:txBody>
        </p:sp>
        <p:sp>
          <p:nvSpPr>
            <p:cNvPr id="8" name="Rectangle 68"/>
            <p:cNvSpPr>
              <a:spLocks noChangeArrowheads="1"/>
            </p:cNvSpPr>
            <p:nvPr/>
          </p:nvSpPr>
          <p:spPr bwMode="auto">
            <a:xfrm>
              <a:off x="4591154" y="1084369"/>
              <a:ext cx="774734" cy="347980"/>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Transform &amp;</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Quantization</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9" name="Rectangle 67"/>
            <p:cNvSpPr>
              <a:spLocks noChangeArrowheads="1"/>
            </p:cNvSpPr>
            <p:nvPr/>
          </p:nvSpPr>
          <p:spPr bwMode="auto">
            <a:xfrm>
              <a:off x="2743653" y="3312046"/>
              <a:ext cx="809389" cy="351779"/>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Arial" pitchFamily="34" charset="0"/>
                  <a:ea typeface="Gulim" pitchFamily="34" charset="-127"/>
                  <a:cs typeface="Arial" pitchFamily="34" charset="0"/>
                </a:rPr>
                <a:t>Motion</a:t>
              </a:r>
              <a:endParaRPr kumimoji="0" lang="en-US" altLang="ko-KR" sz="9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Arial" pitchFamily="34" charset="0"/>
                  <a:ea typeface="Gulim" pitchFamily="34" charset="-127"/>
                  <a:cs typeface="Arial" pitchFamily="34" charset="0"/>
                </a:rPr>
                <a:t>Estimation</a:t>
              </a:r>
              <a:endParaRPr kumimoji="0" lang="en-US" altLang="ko-KR" sz="1800" b="0" i="0" u="none" strike="noStrike" cap="none" normalizeH="0" baseline="0" dirty="0" smtClean="0">
                <a:ln>
                  <a:noFill/>
                </a:ln>
                <a:solidFill>
                  <a:schemeClr val="tx1"/>
                </a:solidFill>
                <a:effectLst/>
                <a:latin typeface="Arial" pitchFamily="34" charset="0"/>
              </a:endParaRPr>
            </a:p>
          </p:txBody>
        </p:sp>
        <p:sp>
          <p:nvSpPr>
            <p:cNvPr id="10" name="Rectangle 65"/>
            <p:cNvSpPr>
              <a:spLocks noChangeArrowheads="1"/>
            </p:cNvSpPr>
            <p:nvPr/>
          </p:nvSpPr>
          <p:spPr bwMode="auto">
            <a:xfrm>
              <a:off x="4289270" y="2991419"/>
              <a:ext cx="796297" cy="343421"/>
            </a:xfrm>
            <a:prstGeom prst="rect">
              <a:avLst/>
            </a:prstGeom>
            <a:solidFill>
              <a:srgbClr val="FFFFFF"/>
            </a:solidFill>
            <a:ln w="9525">
              <a:solidFill>
                <a:srgbClr val="000000"/>
              </a:solidFill>
              <a:miter lim="800000"/>
              <a:headEnd/>
              <a:tailEnd/>
            </a:ln>
            <a:effectLst>
              <a:prstShdw prst="shdw13" dist="53882" dir="13500000">
                <a:srgbClr val="808080"/>
              </a:prstShdw>
            </a:effectLst>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Arial" pitchFamily="34" charset="0"/>
                  <a:ea typeface="Gulim" pitchFamily="34" charset="-127"/>
                  <a:cs typeface="Arial" pitchFamily="34" charset="0"/>
                </a:rPr>
                <a:t>Picture</a:t>
              </a:r>
              <a:endParaRPr kumimoji="0" lang="en-US" altLang="ko-KR" sz="9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Arial" pitchFamily="34" charset="0"/>
                  <a:ea typeface="Gulim" pitchFamily="34" charset="-127"/>
                  <a:cs typeface="Arial" pitchFamily="34" charset="0"/>
                </a:rPr>
                <a:t>Buffering</a:t>
              </a:r>
              <a:endParaRPr kumimoji="0" lang="en-US" altLang="ko-KR" sz="1800" b="0" i="0" u="none" strike="noStrike" cap="none" normalizeH="0" baseline="0" dirty="0" smtClean="0">
                <a:ln>
                  <a:noFill/>
                </a:ln>
                <a:solidFill>
                  <a:schemeClr val="tx1"/>
                </a:solidFill>
                <a:effectLst/>
                <a:latin typeface="Arial" pitchFamily="34" charset="0"/>
              </a:endParaRPr>
            </a:p>
          </p:txBody>
        </p:sp>
        <p:sp>
          <p:nvSpPr>
            <p:cNvPr id="11" name="Rectangle 66"/>
            <p:cNvSpPr>
              <a:spLocks noChangeArrowheads="1"/>
            </p:cNvSpPr>
            <p:nvPr/>
          </p:nvSpPr>
          <p:spPr bwMode="auto">
            <a:xfrm>
              <a:off x="2749814" y="2519595"/>
              <a:ext cx="835573" cy="351779"/>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Arial" pitchFamily="34" charset="0"/>
                  <a:ea typeface="Gulim" pitchFamily="34" charset="-127"/>
                  <a:cs typeface="Arial" pitchFamily="34" charset="0"/>
                </a:rPr>
                <a:t>Motion</a:t>
              </a:r>
              <a:endParaRPr kumimoji="0" lang="en-US" altLang="ko-KR" sz="9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Arial" pitchFamily="34" charset="0"/>
                  <a:ea typeface="Gulim" pitchFamily="34" charset="-127"/>
                  <a:cs typeface="Arial" pitchFamily="34" charset="0"/>
                </a:rPr>
                <a:t>Compensation</a:t>
              </a:r>
              <a:endParaRPr kumimoji="0" lang="en-US" altLang="ko-KR" sz="1800" b="0" i="0" u="none" strike="noStrike" cap="none" normalizeH="0" baseline="0" dirty="0" smtClean="0">
                <a:ln>
                  <a:noFill/>
                </a:ln>
                <a:solidFill>
                  <a:schemeClr val="tx1"/>
                </a:solidFill>
                <a:effectLst/>
                <a:latin typeface="Arial" pitchFamily="34" charset="0"/>
              </a:endParaRPr>
            </a:p>
          </p:txBody>
        </p:sp>
        <p:sp>
          <p:nvSpPr>
            <p:cNvPr id="12" name="Rectangle 64"/>
            <p:cNvSpPr>
              <a:spLocks noChangeArrowheads="1"/>
            </p:cNvSpPr>
            <p:nvPr/>
          </p:nvSpPr>
          <p:spPr bwMode="auto">
            <a:xfrm>
              <a:off x="6201460" y="1080570"/>
              <a:ext cx="629182" cy="334304"/>
            </a:xfrm>
            <a:prstGeom prst="rect">
              <a:avLst/>
            </a:prstGeom>
            <a:no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Entropy</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Coding</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13" name="Rectangle 63"/>
            <p:cNvSpPr>
              <a:spLocks noChangeArrowheads="1"/>
            </p:cNvSpPr>
            <p:nvPr/>
          </p:nvSpPr>
          <p:spPr bwMode="auto">
            <a:xfrm>
              <a:off x="4299281" y="2513517"/>
              <a:ext cx="774734" cy="352538"/>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Arial" pitchFamily="34" charset="0"/>
                  <a:ea typeface="Gulim" pitchFamily="34" charset="-127"/>
                  <a:cs typeface="Arial" pitchFamily="34" charset="0"/>
                </a:rPr>
                <a:t>Intra</a:t>
              </a:r>
              <a:endParaRPr kumimoji="0" lang="en-US" altLang="ko-KR" sz="9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Arial" pitchFamily="34" charset="0"/>
                  <a:ea typeface="Gulim" pitchFamily="34" charset="-127"/>
                  <a:cs typeface="Arial" pitchFamily="34" charset="0"/>
                </a:rPr>
                <a:t>Prediction</a:t>
              </a:r>
              <a:endParaRPr kumimoji="0" lang="en-US" altLang="ko-KR" sz="1800" b="0" i="0" u="none" strike="noStrike" cap="none" normalizeH="0" baseline="0" dirty="0" smtClean="0">
                <a:ln>
                  <a:noFill/>
                </a:ln>
                <a:solidFill>
                  <a:schemeClr val="tx1"/>
                </a:solidFill>
                <a:effectLst/>
                <a:latin typeface="Arial" pitchFamily="34" charset="0"/>
              </a:endParaRPr>
            </a:p>
          </p:txBody>
        </p:sp>
        <p:sp>
          <p:nvSpPr>
            <p:cNvPr id="14" name="Rectangle 62"/>
            <p:cNvSpPr>
              <a:spLocks noChangeArrowheads="1"/>
            </p:cNvSpPr>
            <p:nvPr/>
          </p:nvSpPr>
          <p:spPr bwMode="auto">
            <a:xfrm>
              <a:off x="3606179" y="1999905"/>
              <a:ext cx="914894" cy="352538"/>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Intra/Inter Mode</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Decision</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15" name="Rectangle 61"/>
            <p:cNvSpPr>
              <a:spLocks noChangeArrowheads="1"/>
            </p:cNvSpPr>
            <p:nvPr/>
          </p:nvSpPr>
          <p:spPr bwMode="auto">
            <a:xfrm>
              <a:off x="5150256" y="1507567"/>
              <a:ext cx="1279928" cy="404203"/>
            </a:xfrm>
            <a:prstGeom prst="rect">
              <a:avLst/>
            </a:prstGeom>
            <a:no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Inverse Quantization</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&amp; Inverse Transform</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16" name="Rectangle 60"/>
            <p:cNvSpPr>
              <a:spLocks noChangeArrowheads="1"/>
            </p:cNvSpPr>
            <p:nvPr/>
          </p:nvSpPr>
          <p:spPr bwMode="auto">
            <a:xfrm>
              <a:off x="5365888" y="2976983"/>
              <a:ext cx="844814" cy="352538"/>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dirty="0" err="1" smtClean="0">
                  <a:ln>
                    <a:noFill/>
                  </a:ln>
                  <a:solidFill>
                    <a:srgbClr val="000000"/>
                  </a:solidFill>
                  <a:effectLst/>
                  <a:latin typeface="Arial" pitchFamily="34" charset="0"/>
                  <a:ea typeface="Gulim" pitchFamily="34" charset="-127"/>
                  <a:cs typeface="Arial" pitchFamily="34" charset="0"/>
                </a:rPr>
                <a:t>Deblocking</a:t>
              </a:r>
              <a:endParaRPr kumimoji="0" lang="en-US" altLang="ko-KR" sz="9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Arial" pitchFamily="34" charset="0"/>
                  <a:ea typeface="Gulim" pitchFamily="34" charset="-127"/>
                  <a:cs typeface="Arial" pitchFamily="34" charset="0"/>
                </a:rPr>
                <a:t>Filtering</a:t>
              </a:r>
              <a:endParaRPr kumimoji="0" lang="en-US" altLang="ko-KR" sz="1800" b="0" i="0" u="none" strike="noStrike" cap="none" normalizeH="0" baseline="0" dirty="0" smtClean="0">
                <a:ln>
                  <a:noFill/>
                </a:ln>
                <a:solidFill>
                  <a:schemeClr val="tx1"/>
                </a:solidFill>
                <a:effectLst/>
                <a:latin typeface="Arial" pitchFamily="34" charset="0"/>
              </a:endParaRPr>
            </a:p>
          </p:txBody>
        </p:sp>
        <p:sp>
          <p:nvSpPr>
            <p:cNvPr id="17" name="Oval 59"/>
            <p:cNvSpPr>
              <a:spLocks noChangeArrowheads="1"/>
            </p:cNvSpPr>
            <p:nvPr/>
          </p:nvSpPr>
          <p:spPr bwMode="auto">
            <a:xfrm>
              <a:off x="4024351" y="1146671"/>
              <a:ext cx="140931" cy="140559"/>
            </a:xfrm>
            <a:prstGeom prst="ellipse">
              <a:avLst/>
            </a:prstGeom>
            <a:no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18" name="Oval 58"/>
            <p:cNvSpPr>
              <a:spLocks noChangeArrowheads="1"/>
            </p:cNvSpPr>
            <p:nvPr/>
          </p:nvSpPr>
          <p:spPr bwMode="auto">
            <a:xfrm>
              <a:off x="5717829" y="2105514"/>
              <a:ext cx="140931" cy="141319"/>
            </a:xfrm>
            <a:prstGeom prst="ellipse">
              <a:avLst/>
            </a:prstGeom>
            <a:no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19" name="Line 57"/>
            <p:cNvSpPr>
              <a:spLocks noChangeShapeType="1"/>
            </p:cNvSpPr>
            <p:nvPr/>
          </p:nvSpPr>
          <p:spPr bwMode="auto">
            <a:xfrm>
              <a:off x="2338574" y="1221130"/>
              <a:ext cx="1689628" cy="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20" name="Line 56"/>
            <p:cNvSpPr>
              <a:spLocks noChangeShapeType="1"/>
            </p:cNvSpPr>
            <p:nvPr/>
          </p:nvSpPr>
          <p:spPr bwMode="auto">
            <a:xfrm>
              <a:off x="2541113" y="1216571"/>
              <a:ext cx="0" cy="228466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Line 55"/>
            <p:cNvSpPr>
              <a:spLocks noChangeShapeType="1"/>
            </p:cNvSpPr>
            <p:nvPr/>
          </p:nvSpPr>
          <p:spPr bwMode="auto">
            <a:xfrm>
              <a:off x="2548814" y="2688266"/>
              <a:ext cx="211011" cy="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22" name="Line 54"/>
            <p:cNvSpPr>
              <a:spLocks noChangeShapeType="1"/>
            </p:cNvSpPr>
            <p:nvPr/>
          </p:nvSpPr>
          <p:spPr bwMode="auto">
            <a:xfrm>
              <a:off x="2536493" y="3505791"/>
              <a:ext cx="211781" cy="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23" name="Line 53"/>
            <p:cNvSpPr>
              <a:spLocks noChangeShapeType="1"/>
            </p:cNvSpPr>
            <p:nvPr/>
          </p:nvSpPr>
          <p:spPr bwMode="auto">
            <a:xfrm>
              <a:off x="4678177" y="3337119"/>
              <a:ext cx="0" cy="1656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Line 52"/>
            <p:cNvSpPr>
              <a:spLocks noChangeShapeType="1"/>
            </p:cNvSpPr>
            <p:nvPr/>
          </p:nvSpPr>
          <p:spPr bwMode="auto">
            <a:xfrm flipH="1">
              <a:off x="3544570" y="3501232"/>
              <a:ext cx="1137457" cy="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25" name="Line 51"/>
            <p:cNvSpPr>
              <a:spLocks noChangeShapeType="1"/>
            </p:cNvSpPr>
            <p:nvPr/>
          </p:nvSpPr>
          <p:spPr bwMode="auto">
            <a:xfrm flipV="1">
              <a:off x="3179537" y="2867575"/>
              <a:ext cx="0" cy="448271"/>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26" name="Line 50"/>
            <p:cNvSpPr>
              <a:spLocks noChangeShapeType="1"/>
            </p:cNvSpPr>
            <p:nvPr/>
          </p:nvSpPr>
          <p:spPr bwMode="auto">
            <a:xfrm flipH="1">
              <a:off x="5084026" y="3173766"/>
              <a:ext cx="281861" cy="152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27" name="Line 49"/>
            <p:cNvSpPr>
              <a:spLocks noChangeShapeType="1"/>
            </p:cNvSpPr>
            <p:nvPr/>
          </p:nvSpPr>
          <p:spPr bwMode="auto">
            <a:xfrm flipV="1">
              <a:off x="4122155" y="2352443"/>
              <a:ext cx="1540" cy="325186"/>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28" name="Line 48"/>
            <p:cNvSpPr>
              <a:spLocks noChangeShapeType="1"/>
            </p:cNvSpPr>
            <p:nvPr/>
          </p:nvSpPr>
          <p:spPr bwMode="auto">
            <a:xfrm flipV="1">
              <a:off x="4099052" y="1291789"/>
              <a:ext cx="0" cy="708116"/>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29" name="Line 47"/>
            <p:cNvSpPr>
              <a:spLocks noChangeShapeType="1"/>
            </p:cNvSpPr>
            <p:nvPr/>
          </p:nvSpPr>
          <p:spPr bwMode="auto">
            <a:xfrm flipV="1">
              <a:off x="4169132" y="1219610"/>
              <a:ext cx="422022" cy="152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30" name="Line 46"/>
            <p:cNvSpPr>
              <a:spLocks noChangeShapeType="1"/>
            </p:cNvSpPr>
            <p:nvPr/>
          </p:nvSpPr>
          <p:spPr bwMode="auto">
            <a:xfrm>
              <a:off x="5365888" y="1225688"/>
              <a:ext cx="831722" cy="3039"/>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31" name="Line 45"/>
            <p:cNvSpPr>
              <a:spLocks noChangeShapeType="1"/>
            </p:cNvSpPr>
            <p:nvPr/>
          </p:nvSpPr>
          <p:spPr bwMode="auto">
            <a:xfrm>
              <a:off x="5783289" y="1225688"/>
              <a:ext cx="0" cy="268203"/>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32" name="Line 44"/>
            <p:cNvSpPr>
              <a:spLocks noChangeShapeType="1"/>
            </p:cNvSpPr>
            <p:nvPr/>
          </p:nvSpPr>
          <p:spPr bwMode="auto">
            <a:xfrm>
              <a:off x="5792530" y="1911770"/>
              <a:ext cx="0" cy="202861"/>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33" name="Line 43"/>
            <p:cNvSpPr>
              <a:spLocks noChangeShapeType="1"/>
            </p:cNvSpPr>
            <p:nvPr/>
          </p:nvSpPr>
          <p:spPr bwMode="auto">
            <a:xfrm>
              <a:off x="5792530" y="2246834"/>
              <a:ext cx="0" cy="704317"/>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34" name="Line 42"/>
            <p:cNvSpPr>
              <a:spLocks noChangeShapeType="1"/>
            </p:cNvSpPr>
            <p:nvPr/>
          </p:nvSpPr>
          <p:spPr bwMode="auto">
            <a:xfrm flipV="1">
              <a:off x="4529545" y="2174654"/>
              <a:ext cx="1188284" cy="152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35" name="Line 41"/>
            <p:cNvSpPr>
              <a:spLocks noChangeShapeType="1"/>
            </p:cNvSpPr>
            <p:nvPr/>
          </p:nvSpPr>
          <p:spPr bwMode="auto">
            <a:xfrm>
              <a:off x="6834493" y="1225688"/>
              <a:ext cx="281861" cy="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36" name="Text Box 40"/>
            <p:cNvSpPr txBox="1">
              <a:spLocks noChangeArrowheads="1"/>
            </p:cNvSpPr>
            <p:nvPr/>
          </p:nvSpPr>
          <p:spPr bwMode="auto">
            <a:xfrm>
              <a:off x="3760202" y="1027385"/>
              <a:ext cx="251827" cy="2256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Batang" pitchFamily="18" charset="-127"/>
                  <a:ea typeface="Batang" pitchFamily="18" charset="-127"/>
                  <a:cs typeface="Gulim" pitchFamily="34" charset="-127"/>
                </a:rPr>
                <a:t>+</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37" name="Text Box 39"/>
            <p:cNvSpPr txBox="1">
              <a:spLocks noChangeArrowheads="1"/>
            </p:cNvSpPr>
            <p:nvPr/>
          </p:nvSpPr>
          <p:spPr bwMode="auto">
            <a:xfrm>
              <a:off x="3888041" y="1310784"/>
              <a:ext cx="253367" cy="2271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Batang" pitchFamily="18" charset="-127"/>
                  <a:ea typeface="Batang" pitchFamily="18" charset="-127"/>
                  <a:cs typeface="Gulim" pitchFamily="34" charset="-127"/>
                </a:rPr>
                <a:t>-</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38" name="Text Box 38"/>
            <p:cNvSpPr txBox="1">
              <a:spLocks noChangeArrowheads="1"/>
            </p:cNvSpPr>
            <p:nvPr/>
          </p:nvSpPr>
          <p:spPr bwMode="auto">
            <a:xfrm>
              <a:off x="5833346" y="1901893"/>
              <a:ext cx="254137" cy="2271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Batang" pitchFamily="18" charset="-127"/>
                  <a:ea typeface="Batang" pitchFamily="18" charset="-127"/>
                  <a:cs typeface="Gulim" pitchFamily="34" charset="-127"/>
                </a:rPr>
                <a:t>+</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39" name="Text Box 37"/>
            <p:cNvSpPr txBox="1">
              <a:spLocks noChangeArrowheads="1"/>
            </p:cNvSpPr>
            <p:nvPr/>
          </p:nvSpPr>
          <p:spPr bwMode="auto">
            <a:xfrm>
              <a:off x="5459071" y="1970273"/>
              <a:ext cx="254137" cy="2279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dirty="0" smtClean="0">
                  <a:ln>
                    <a:noFill/>
                  </a:ln>
                  <a:solidFill>
                    <a:srgbClr val="000000"/>
                  </a:solidFill>
                  <a:effectLst/>
                  <a:latin typeface="Batang" pitchFamily="18" charset="-127"/>
                  <a:ea typeface="Batang" pitchFamily="18" charset="-127"/>
                  <a:cs typeface="Gulim" pitchFamily="34" charset="-127"/>
                </a:rPr>
                <a:t>+</a:t>
              </a:r>
              <a:endParaRPr kumimoji="0" lang="en-US" altLang="ko-KR" sz="1800" b="0" i="0" u="none" strike="noStrike" cap="none" normalizeH="0" baseline="0" dirty="0" smtClean="0">
                <a:ln>
                  <a:noFill/>
                </a:ln>
                <a:solidFill>
                  <a:schemeClr val="tx1"/>
                </a:solidFill>
                <a:effectLst/>
                <a:latin typeface="Arial" pitchFamily="34" charset="0"/>
              </a:endParaRPr>
            </a:p>
          </p:txBody>
        </p:sp>
        <p:sp>
          <p:nvSpPr>
            <p:cNvPr id="40" name="Text Box 36"/>
            <p:cNvSpPr txBox="1">
              <a:spLocks noChangeArrowheads="1"/>
            </p:cNvSpPr>
            <p:nvPr/>
          </p:nvSpPr>
          <p:spPr bwMode="auto">
            <a:xfrm>
              <a:off x="2198413" y="1024346"/>
              <a:ext cx="755481" cy="227934"/>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Video Input</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41" name="Text Box 35"/>
            <p:cNvSpPr txBox="1">
              <a:spLocks noChangeArrowheads="1"/>
            </p:cNvSpPr>
            <p:nvPr/>
          </p:nvSpPr>
          <p:spPr bwMode="auto">
            <a:xfrm>
              <a:off x="6852206" y="838200"/>
              <a:ext cx="664607" cy="360896"/>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Bitstream</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Output</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42" name="Line 34"/>
            <p:cNvSpPr>
              <a:spLocks noChangeShapeType="1"/>
            </p:cNvSpPr>
            <p:nvPr/>
          </p:nvSpPr>
          <p:spPr bwMode="auto">
            <a:xfrm flipV="1">
              <a:off x="4002018" y="2352443"/>
              <a:ext cx="0" cy="322147"/>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43" name="Line 33"/>
            <p:cNvSpPr>
              <a:spLocks noChangeShapeType="1"/>
            </p:cNvSpPr>
            <p:nvPr/>
          </p:nvSpPr>
          <p:spPr bwMode="auto">
            <a:xfrm flipH="1">
              <a:off x="3579996" y="2677629"/>
              <a:ext cx="426643" cy="152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Line 32"/>
            <p:cNvSpPr>
              <a:spLocks noChangeShapeType="1"/>
            </p:cNvSpPr>
            <p:nvPr/>
          </p:nvSpPr>
          <p:spPr bwMode="auto">
            <a:xfrm flipH="1" flipV="1">
              <a:off x="4117534" y="2677629"/>
              <a:ext cx="184057" cy="0"/>
            </a:xfrm>
            <a:prstGeom prst="line">
              <a:avLst/>
            </a:prstGeom>
            <a:noFill/>
            <a:ln w="9525">
              <a:solidFill>
                <a:srgbClr val="000000"/>
              </a:solidFill>
              <a:round/>
              <a:headEnd/>
              <a:tailEnd type="none" w="sm" len="lg"/>
            </a:ln>
          </p:spPr>
          <p:txBody>
            <a:bodyPr vert="horz" wrap="square" lIns="91440" tIns="45720" rIns="91440" bIns="45720" numCol="1" anchor="t" anchorCtr="0" compatLnSpc="1">
              <a:prstTxWarp prst="textNoShape">
                <a:avLst/>
              </a:prstTxWarp>
            </a:bodyPr>
            <a:lstStyle/>
            <a:p>
              <a:endParaRPr lang="en-US"/>
            </a:p>
          </p:txBody>
        </p:sp>
        <p:sp>
          <p:nvSpPr>
            <p:cNvPr id="45" name="Line 31"/>
            <p:cNvSpPr>
              <a:spLocks noChangeShapeType="1"/>
            </p:cNvSpPr>
            <p:nvPr/>
          </p:nvSpPr>
          <p:spPr bwMode="auto">
            <a:xfrm flipH="1" flipV="1">
              <a:off x="5089417" y="2685227"/>
              <a:ext cx="696952" cy="152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46" name="Line 30"/>
            <p:cNvSpPr>
              <a:spLocks noChangeShapeType="1"/>
            </p:cNvSpPr>
            <p:nvPr/>
          </p:nvSpPr>
          <p:spPr bwMode="auto">
            <a:xfrm flipH="1">
              <a:off x="3189548" y="3156291"/>
              <a:ext cx="997296" cy="152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47" name="Text Box 29"/>
            <p:cNvSpPr txBox="1">
              <a:spLocks noChangeArrowheads="1"/>
            </p:cNvSpPr>
            <p:nvPr/>
          </p:nvSpPr>
          <p:spPr bwMode="auto">
            <a:xfrm>
              <a:off x="4533395" y="3581769"/>
              <a:ext cx="755481" cy="24161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000" b="1" i="0" u="none" strike="noStrike" cap="none" normalizeH="0" baseline="0" dirty="0" smtClean="0">
                  <a:ln>
                    <a:noFill/>
                  </a:ln>
                  <a:solidFill>
                    <a:schemeClr val="accent6">
                      <a:lumMod val="50000"/>
                    </a:schemeClr>
                  </a:solidFill>
                  <a:effectLst/>
                  <a:latin typeface="Batang" pitchFamily="18" charset="-127"/>
                  <a:ea typeface="Gulim" pitchFamily="34" charset="-127"/>
                  <a:cs typeface="Times New Roman" pitchFamily="18" charset="0"/>
                </a:rPr>
                <a:t>(a) encoder</a:t>
              </a:r>
              <a:endParaRPr kumimoji="0" lang="en-US" altLang="ko-KR" sz="1800" b="1" i="0" u="none" strike="noStrike" cap="none" normalizeH="0" baseline="0" dirty="0" smtClean="0">
                <a:ln>
                  <a:noFill/>
                </a:ln>
                <a:solidFill>
                  <a:schemeClr val="accent6">
                    <a:lumMod val="50000"/>
                  </a:schemeClr>
                </a:solidFill>
                <a:effectLst/>
                <a:latin typeface="Arial" pitchFamily="34" charset="0"/>
              </a:endParaRPr>
            </a:p>
          </p:txBody>
        </p:sp>
        <p:sp>
          <p:nvSpPr>
            <p:cNvPr id="48" name="Rectangle 28"/>
            <p:cNvSpPr>
              <a:spLocks noChangeArrowheads="1"/>
            </p:cNvSpPr>
            <p:nvPr/>
          </p:nvSpPr>
          <p:spPr bwMode="auto">
            <a:xfrm>
              <a:off x="5214945" y="5793513"/>
              <a:ext cx="835573" cy="351779"/>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Motion</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Compensation</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49" name="Rectangle 27"/>
            <p:cNvSpPr>
              <a:spLocks noChangeArrowheads="1"/>
            </p:cNvSpPr>
            <p:nvPr/>
          </p:nvSpPr>
          <p:spPr bwMode="auto">
            <a:xfrm>
              <a:off x="6365494" y="4911408"/>
              <a:ext cx="797067" cy="343421"/>
            </a:xfrm>
            <a:prstGeom prst="rect">
              <a:avLst/>
            </a:prstGeom>
            <a:solidFill>
              <a:srgbClr val="FFFFFF"/>
            </a:solidFill>
            <a:ln w="9525">
              <a:solidFill>
                <a:srgbClr val="000000"/>
              </a:solidFill>
              <a:miter lim="800000"/>
              <a:headEnd/>
              <a:tailEnd/>
            </a:ln>
            <a:effectLst>
              <a:prstShdw prst="shdw13" dist="53882" dir="13500000">
                <a:srgbClr val="808080"/>
              </a:prstShdw>
            </a:effectLst>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Picture</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Buffering</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50" name="Rectangle 26"/>
            <p:cNvSpPr>
              <a:spLocks noChangeArrowheads="1"/>
            </p:cNvSpPr>
            <p:nvPr/>
          </p:nvSpPr>
          <p:spPr bwMode="auto">
            <a:xfrm>
              <a:off x="2570378" y="4279270"/>
              <a:ext cx="629952" cy="334304"/>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Entropy</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Decoding</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51" name="Rectangle 25"/>
            <p:cNvSpPr>
              <a:spLocks noChangeArrowheads="1"/>
            </p:cNvSpPr>
            <p:nvPr/>
          </p:nvSpPr>
          <p:spPr bwMode="auto">
            <a:xfrm>
              <a:off x="5236509" y="5360438"/>
              <a:ext cx="773964" cy="352538"/>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Intra</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Prediction</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52" name="Rectangle 24"/>
            <p:cNvSpPr>
              <a:spLocks noChangeArrowheads="1"/>
            </p:cNvSpPr>
            <p:nvPr/>
          </p:nvSpPr>
          <p:spPr bwMode="auto">
            <a:xfrm>
              <a:off x="4541867" y="4846066"/>
              <a:ext cx="914894" cy="351779"/>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Intra/Inter Mode</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Selection</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53" name="Rectangle 23"/>
            <p:cNvSpPr>
              <a:spLocks noChangeArrowheads="1"/>
            </p:cNvSpPr>
            <p:nvPr/>
          </p:nvSpPr>
          <p:spPr bwMode="auto">
            <a:xfrm>
              <a:off x="3395169" y="4267873"/>
              <a:ext cx="1244503" cy="351779"/>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Inverse Quantization</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&amp; Inverse Transform</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54" name="Rectangle 22"/>
            <p:cNvSpPr>
              <a:spLocks noChangeArrowheads="1"/>
            </p:cNvSpPr>
            <p:nvPr/>
          </p:nvSpPr>
          <p:spPr bwMode="auto">
            <a:xfrm>
              <a:off x="5871852" y="4273192"/>
              <a:ext cx="720826" cy="352538"/>
            </a:xfrm>
            <a:prstGeom prst="rect">
              <a:avLst/>
            </a:prstGeom>
            <a:noFill/>
            <a:ln w="9525">
              <a:solidFill>
                <a:srgbClr val="000000"/>
              </a:solidFill>
              <a:miter lim="800000"/>
              <a:headEnd/>
              <a:tailEnd/>
            </a:ln>
          </p:spPr>
          <p:txBody>
            <a:bodyPr vert="horz" wrap="square" lIns="18000" tIns="10800" rIns="18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Deblocking</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Filtering</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55" name="Oval 21"/>
            <p:cNvSpPr>
              <a:spLocks noChangeArrowheads="1"/>
            </p:cNvSpPr>
            <p:nvPr/>
          </p:nvSpPr>
          <p:spPr bwMode="auto">
            <a:xfrm>
              <a:off x="4931544" y="4375002"/>
              <a:ext cx="140161" cy="140559"/>
            </a:xfrm>
            <a:prstGeom prst="ellipse">
              <a:avLst/>
            </a:prstGeom>
            <a:no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56" name="Line 20"/>
            <p:cNvSpPr>
              <a:spLocks noChangeShapeType="1"/>
            </p:cNvSpPr>
            <p:nvPr/>
          </p:nvSpPr>
          <p:spPr bwMode="auto">
            <a:xfrm flipV="1">
              <a:off x="5084026" y="4435025"/>
              <a:ext cx="790136" cy="2279"/>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57" name="Line 19"/>
            <p:cNvSpPr>
              <a:spLocks noChangeShapeType="1"/>
            </p:cNvSpPr>
            <p:nvPr/>
          </p:nvSpPr>
          <p:spPr bwMode="auto">
            <a:xfrm flipV="1">
              <a:off x="5007015" y="4498087"/>
              <a:ext cx="0" cy="34798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58" name="Line 18"/>
            <p:cNvSpPr>
              <a:spLocks noChangeShapeType="1"/>
            </p:cNvSpPr>
            <p:nvPr/>
          </p:nvSpPr>
          <p:spPr bwMode="auto">
            <a:xfrm flipV="1">
              <a:off x="5087107" y="5200884"/>
              <a:ext cx="0" cy="299354"/>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59" name="Line 17"/>
            <p:cNvSpPr>
              <a:spLocks noChangeShapeType="1"/>
            </p:cNvSpPr>
            <p:nvPr/>
          </p:nvSpPr>
          <p:spPr bwMode="auto">
            <a:xfrm flipV="1">
              <a:off x="4931544" y="5220183"/>
              <a:ext cx="0" cy="774217"/>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60" name="Line 16"/>
            <p:cNvSpPr>
              <a:spLocks noChangeShapeType="1"/>
            </p:cNvSpPr>
            <p:nvPr/>
          </p:nvSpPr>
          <p:spPr bwMode="auto">
            <a:xfrm flipV="1">
              <a:off x="4928463" y="5978140"/>
              <a:ext cx="281861" cy="0"/>
            </a:xfrm>
            <a:prstGeom prst="line">
              <a:avLst/>
            </a:prstGeom>
            <a:noFill/>
            <a:ln w="9525">
              <a:solidFill>
                <a:srgbClr val="000000"/>
              </a:solidFill>
              <a:round/>
              <a:headEnd/>
              <a:tailEnd type="none" w="sm" len="lg"/>
            </a:ln>
          </p:spPr>
          <p:txBody>
            <a:bodyPr vert="horz" wrap="square" lIns="91440" tIns="45720" rIns="91440" bIns="45720" numCol="1" anchor="t" anchorCtr="0" compatLnSpc="1">
              <a:prstTxWarp prst="textNoShape">
                <a:avLst/>
              </a:prstTxWarp>
            </a:bodyPr>
            <a:lstStyle/>
            <a:p>
              <a:endParaRPr lang="en-US"/>
            </a:p>
          </p:txBody>
        </p:sp>
        <p:sp>
          <p:nvSpPr>
            <p:cNvPr id="61" name="Line 15"/>
            <p:cNvSpPr>
              <a:spLocks noChangeShapeType="1"/>
            </p:cNvSpPr>
            <p:nvPr/>
          </p:nvSpPr>
          <p:spPr bwMode="auto">
            <a:xfrm>
              <a:off x="4641211" y="4437304"/>
              <a:ext cx="294953" cy="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62" name="Line 14"/>
            <p:cNvSpPr>
              <a:spLocks noChangeShapeType="1"/>
            </p:cNvSpPr>
            <p:nvPr/>
          </p:nvSpPr>
          <p:spPr bwMode="auto">
            <a:xfrm>
              <a:off x="5607703" y="4444142"/>
              <a:ext cx="3080" cy="908698"/>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63" name="Line 13"/>
            <p:cNvSpPr>
              <a:spLocks noChangeShapeType="1"/>
            </p:cNvSpPr>
            <p:nvPr/>
          </p:nvSpPr>
          <p:spPr bwMode="auto">
            <a:xfrm>
              <a:off x="5085566" y="5500238"/>
              <a:ext cx="149402" cy="1520"/>
            </a:xfrm>
            <a:prstGeom prst="line">
              <a:avLst/>
            </a:prstGeom>
            <a:noFill/>
            <a:ln w="9525">
              <a:solidFill>
                <a:srgbClr val="000000"/>
              </a:solidFill>
              <a:round/>
              <a:headEnd/>
              <a:tailEnd type="none" w="sm" len="lg"/>
            </a:ln>
          </p:spPr>
          <p:txBody>
            <a:bodyPr vert="horz" wrap="square" lIns="91440" tIns="45720" rIns="91440" bIns="45720" numCol="1" anchor="t" anchorCtr="0" compatLnSpc="1">
              <a:prstTxWarp prst="textNoShape">
                <a:avLst/>
              </a:prstTxWarp>
            </a:bodyPr>
            <a:lstStyle/>
            <a:p>
              <a:endParaRPr lang="en-US"/>
            </a:p>
          </p:txBody>
        </p:sp>
        <p:sp>
          <p:nvSpPr>
            <p:cNvPr id="64" name="Line 12"/>
            <p:cNvSpPr>
              <a:spLocks noChangeShapeType="1"/>
            </p:cNvSpPr>
            <p:nvPr/>
          </p:nvSpPr>
          <p:spPr bwMode="auto">
            <a:xfrm>
              <a:off x="3204181" y="4449461"/>
              <a:ext cx="189448" cy="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65" name="Text Box 11"/>
            <p:cNvSpPr txBox="1">
              <a:spLocks noChangeArrowheads="1"/>
            </p:cNvSpPr>
            <p:nvPr/>
          </p:nvSpPr>
          <p:spPr bwMode="auto">
            <a:xfrm>
              <a:off x="4795234" y="4496567"/>
              <a:ext cx="252597" cy="2256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Batang" pitchFamily="18" charset="-127"/>
                  <a:ea typeface="Batang" pitchFamily="18" charset="-127"/>
                  <a:cs typeface="Gulim" pitchFamily="34" charset="-127"/>
                </a:rPr>
                <a:t>+</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66" name="Text Box 10"/>
            <p:cNvSpPr txBox="1">
              <a:spLocks noChangeArrowheads="1"/>
            </p:cNvSpPr>
            <p:nvPr/>
          </p:nvSpPr>
          <p:spPr bwMode="auto">
            <a:xfrm>
              <a:off x="4740556" y="4229884"/>
              <a:ext cx="254137" cy="2256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Batang" pitchFamily="18" charset="-127"/>
                  <a:ea typeface="Batang" pitchFamily="18" charset="-127"/>
                  <a:cs typeface="Gulim" pitchFamily="34" charset="-127"/>
                </a:rPr>
                <a:t>+</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67" name="Text Box 9"/>
            <p:cNvSpPr txBox="1">
              <a:spLocks noChangeArrowheads="1"/>
            </p:cNvSpPr>
            <p:nvPr/>
          </p:nvSpPr>
          <p:spPr bwMode="auto">
            <a:xfrm>
              <a:off x="1905000" y="4145549"/>
              <a:ext cx="692332" cy="360896"/>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Bitstream </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Input</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68" name="Text Box 8"/>
            <p:cNvSpPr txBox="1">
              <a:spLocks noChangeArrowheads="1"/>
            </p:cNvSpPr>
            <p:nvPr/>
          </p:nvSpPr>
          <p:spPr bwMode="auto">
            <a:xfrm>
              <a:off x="6994676" y="4239761"/>
              <a:ext cx="522137" cy="362415"/>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Video</a:t>
              </a:r>
              <a:endParaRPr kumimoji="0" lang="en-US" altLang="ko-KR"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900" b="0" i="0" u="none" strike="noStrike" cap="none" normalizeH="0" baseline="0" smtClean="0">
                  <a:ln>
                    <a:noFill/>
                  </a:ln>
                  <a:solidFill>
                    <a:srgbClr val="000000"/>
                  </a:solidFill>
                  <a:effectLst/>
                  <a:latin typeface="Arial" pitchFamily="34" charset="0"/>
                  <a:ea typeface="Gulim" pitchFamily="34" charset="-127"/>
                  <a:cs typeface="Arial" pitchFamily="34" charset="0"/>
                </a:rPr>
                <a:t>Output</a:t>
              </a:r>
              <a:endParaRPr kumimoji="0" lang="en-US" altLang="ko-KR" sz="1800" b="0" i="0" u="none" strike="noStrike" cap="none" normalizeH="0" baseline="0" smtClean="0">
                <a:ln>
                  <a:noFill/>
                </a:ln>
                <a:solidFill>
                  <a:schemeClr val="tx1"/>
                </a:solidFill>
                <a:effectLst/>
                <a:latin typeface="Arial" pitchFamily="34" charset="0"/>
              </a:endParaRPr>
            </a:p>
          </p:txBody>
        </p:sp>
        <p:sp>
          <p:nvSpPr>
            <p:cNvPr id="69" name="Line 7"/>
            <p:cNvSpPr>
              <a:spLocks noChangeShapeType="1"/>
            </p:cNvSpPr>
            <p:nvPr/>
          </p:nvSpPr>
          <p:spPr bwMode="auto">
            <a:xfrm>
              <a:off x="6591137" y="4436545"/>
              <a:ext cx="422792" cy="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70" name="Line 6"/>
            <p:cNvSpPr>
              <a:spLocks noChangeShapeType="1"/>
            </p:cNvSpPr>
            <p:nvPr/>
          </p:nvSpPr>
          <p:spPr bwMode="auto">
            <a:xfrm flipH="1">
              <a:off x="6793677" y="5262426"/>
              <a:ext cx="0" cy="72863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Line 5"/>
            <p:cNvSpPr>
              <a:spLocks noChangeShapeType="1"/>
            </p:cNvSpPr>
            <p:nvPr/>
          </p:nvSpPr>
          <p:spPr bwMode="auto">
            <a:xfrm>
              <a:off x="2273114" y="4455539"/>
              <a:ext cx="281091" cy="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72" name="Line 3"/>
            <p:cNvSpPr>
              <a:spLocks noChangeShapeType="1"/>
            </p:cNvSpPr>
            <p:nvPr/>
          </p:nvSpPr>
          <p:spPr bwMode="auto">
            <a:xfrm flipH="1">
              <a:off x="6790596" y="4435025"/>
              <a:ext cx="2310" cy="398885"/>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sp>
          <p:nvSpPr>
            <p:cNvPr id="73" name="Line 2"/>
            <p:cNvSpPr>
              <a:spLocks noChangeShapeType="1"/>
            </p:cNvSpPr>
            <p:nvPr/>
          </p:nvSpPr>
          <p:spPr bwMode="auto">
            <a:xfrm flipH="1">
              <a:off x="6056679" y="5988777"/>
              <a:ext cx="736228" cy="1520"/>
            </a:xfrm>
            <a:prstGeom prst="line">
              <a:avLst/>
            </a:prstGeom>
            <a:noFill/>
            <a:ln w="9525">
              <a:solidFill>
                <a:srgbClr val="000000"/>
              </a:solidFill>
              <a:round/>
              <a:headEnd/>
              <a:tailEnd type="stealth" w="sm" len="lg"/>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400" dirty="0"/>
              <a:t>VPU Architecture Overview </a:t>
            </a:r>
            <a:r>
              <a:rPr lang="en-US" sz="1800" dirty="0"/>
              <a:t>(Top-level view</a:t>
            </a:r>
            <a:r>
              <a:rPr lang="en-US" sz="1800" dirty="0" smtClean="0"/>
              <a:t>)</a:t>
            </a:r>
            <a:endParaRPr lang="en-US" altLang="zh-TW" dirty="0" smtClean="0">
              <a:ea typeface="PMingLiU" pitchFamily="18" charset="-120"/>
            </a:endParaRPr>
          </a:p>
        </p:txBody>
      </p:sp>
      <p:grpSp>
        <p:nvGrpSpPr>
          <p:cNvPr id="4" name="Group 3"/>
          <p:cNvGrpSpPr/>
          <p:nvPr/>
        </p:nvGrpSpPr>
        <p:grpSpPr>
          <a:xfrm>
            <a:off x="536448" y="1026478"/>
            <a:ext cx="8416926" cy="3351212"/>
            <a:chOff x="609600" y="935038"/>
            <a:chExt cx="8416926" cy="3351212"/>
          </a:xfrm>
        </p:grpSpPr>
        <p:sp>
          <p:nvSpPr>
            <p:cNvPr id="5" name="Rectangle 3"/>
            <p:cNvSpPr>
              <a:spLocks noChangeArrowheads="1"/>
            </p:cNvSpPr>
            <p:nvPr/>
          </p:nvSpPr>
          <p:spPr bwMode="auto">
            <a:xfrm>
              <a:off x="5867400" y="1006475"/>
              <a:ext cx="3159126" cy="3279775"/>
            </a:xfrm>
            <a:prstGeom prst="rect">
              <a:avLst/>
            </a:prstGeom>
            <a:noFill/>
            <a:ln w="9525">
              <a:noFill/>
              <a:miter lim="800000"/>
              <a:headEnd/>
              <a:tailEnd/>
            </a:ln>
            <a:effectLst/>
          </p:spPr>
          <p:txBody>
            <a:bodyPr/>
            <a:lstStyle/>
            <a:p>
              <a:pPr marL="341313" indent="-341313">
                <a:spcBef>
                  <a:spcPct val="3000"/>
                </a:spcBef>
                <a:spcAft>
                  <a:spcPct val="3000"/>
                </a:spcAft>
                <a:buClr>
                  <a:schemeClr val="tx1"/>
                </a:buClr>
                <a:buSzPct val="80000"/>
                <a:buFont typeface="Wingdings" pitchFamily="2" charset="2"/>
                <a:buChar char="Ø"/>
              </a:pPr>
              <a:r>
                <a:rPr lang="en-US" sz="1200" u="sng" dirty="0">
                  <a:solidFill>
                    <a:srgbClr val="000000"/>
                  </a:solidFill>
                </a:rPr>
                <a:t>Freescale drives this IP development </a:t>
              </a:r>
              <a:r>
                <a:rPr lang="en-US" sz="1200" dirty="0">
                  <a:solidFill>
                    <a:srgbClr val="000000"/>
                  </a:solidFill>
                </a:rPr>
                <a:t>in terms of roadmap, API’s and Firmware.</a:t>
              </a:r>
            </a:p>
            <a:p>
              <a:pPr marL="341313" indent="-341313">
                <a:spcBef>
                  <a:spcPct val="3000"/>
                </a:spcBef>
                <a:spcAft>
                  <a:spcPct val="3000"/>
                </a:spcAft>
                <a:buClr>
                  <a:schemeClr val="tx1"/>
                </a:buClr>
                <a:buSzPct val="80000"/>
                <a:buFont typeface="Wingdings" pitchFamily="2" charset="2"/>
                <a:buChar char="Ø"/>
              </a:pPr>
              <a:endParaRPr lang="en-US" sz="1200" dirty="0">
                <a:solidFill>
                  <a:srgbClr val="000000"/>
                </a:solidFill>
              </a:endParaRPr>
            </a:p>
            <a:p>
              <a:pPr marL="341313" indent="-341313">
                <a:spcBef>
                  <a:spcPct val="3000"/>
                </a:spcBef>
                <a:spcAft>
                  <a:spcPct val="3000"/>
                </a:spcAft>
                <a:buClr>
                  <a:schemeClr val="tx1"/>
                </a:buClr>
                <a:buSzPct val="80000"/>
                <a:buFont typeface="Wingdings" pitchFamily="2" charset="2"/>
                <a:buChar char="Ø"/>
              </a:pPr>
              <a:r>
                <a:rPr lang="en-US" sz="1200" u="sng" dirty="0">
                  <a:solidFill>
                    <a:srgbClr val="000000"/>
                  </a:solidFill>
                </a:rPr>
                <a:t>This is our </a:t>
              </a:r>
              <a:r>
                <a:rPr lang="en-US" sz="1200" u="sng" dirty="0" smtClean="0">
                  <a:solidFill>
                    <a:srgbClr val="000000"/>
                  </a:solidFill>
                </a:rPr>
                <a:t>6th </a:t>
              </a:r>
              <a:r>
                <a:rPr lang="en-US" sz="1200" u="sng" dirty="0">
                  <a:solidFill>
                    <a:srgbClr val="000000"/>
                  </a:solidFill>
                </a:rPr>
                <a:t>instantiation</a:t>
              </a:r>
              <a:r>
                <a:rPr lang="en-US" sz="1200" dirty="0">
                  <a:solidFill>
                    <a:srgbClr val="000000"/>
                  </a:solidFill>
                </a:rPr>
                <a:t> of this IP from our vendor (mature technology).</a:t>
              </a:r>
            </a:p>
            <a:p>
              <a:pPr marL="341313" indent="-341313">
                <a:spcBef>
                  <a:spcPct val="3000"/>
                </a:spcBef>
                <a:spcAft>
                  <a:spcPct val="3000"/>
                </a:spcAft>
                <a:buClr>
                  <a:schemeClr val="tx1"/>
                </a:buClr>
                <a:buSzPct val="80000"/>
                <a:buFont typeface="Wingdings" pitchFamily="2" charset="2"/>
                <a:buChar char="Ø"/>
              </a:pPr>
              <a:endParaRPr lang="en-US" sz="1200" dirty="0">
                <a:solidFill>
                  <a:srgbClr val="000000"/>
                </a:solidFill>
              </a:endParaRPr>
            </a:p>
            <a:p>
              <a:pPr marL="341313" indent="-341313">
                <a:spcBef>
                  <a:spcPct val="3000"/>
                </a:spcBef>
                <a:spcAft>
                  <a:spcPct val="3000"/>
                </a:spcAft>
                <a:buClr>
                  <a:schemeClr val="tx1"/>
                </a:buClr>
                <a:buSzPct val="80000"/>
                <a:buFont typeface="Wingdings" pitchFamily="2" charset="2"/>
                <a:buChar char="Ø"/>
              </a:pPr>
              <a:r>
                <a:rPr lang="en-US" sz="1200" u="sng" dirty="0">
                  <a:solidFill>
                    <a:srgbClr val="000000"/>
                  </a:solidFill>
                </a:rPr>
                <a:t>Very flexible solution</a:t>
              </a:r>
              <a:r>
                <a:rPr lang="en-US" sz="1200" dirty="0">
                  <a:solidFill>
                    <a:srgbClr val="000000"/>
                  </a:solidFill>
                </a:rPr>
                <a:t> that allows us to customize the feature set of each product to the market requirements without compromising power or die size.</a:t>
              </a:r>
            </a:p>
            <a:p>
              <a:pPr marL="341313" indent="-341313">
                <a:spcBef>
                  <a:spcPct val="3000"/>
                </a:spcBef>
                <a:spcAft>
                  <a:spcPct val="3000"/>
                </a:spcAft>
                <a:buClr>
                  <a:schemeClr val="tx1"/>
                </a:buClr>
                <a:buSzPct val="80000"/>
                <a:buFont typeface="Wingdings" pitchFamily="2" charset="2"/>
                <a:buChar char="Ø"/>
              </a:pPr>
              <a:endParaRPr lang="en-US" sz="1200" dirty="0">
                <a:solidFill>
                  <a:srgbClr val="000000"/>
                </a:solidFill>
              </a:endParaRPr>
            </a:p>
            <a:p>
              <a:pPr marL="341313" indent="-341313">
                <a:spcBef>
                  <a:spcPct val="3000"/>
                </a:spcBef>
                <a:spcAft>
                  <a:spcPct val="3000"/>
                </a:spcAft>
                <a:buClr>
                  <a:schemeClr val="tx1"/>
                </a:buClr>
                <a:buSzPct val="80000"/>
                <a:buFont typeface="Wingdings" pitchFamily="2" charset="2"/>
                <a:buChar char="Ø"/>
              </a:pPr>
              <a:r>
                <a:rPr lang="en-US" sz="1200" u="sng" dirty="0">
                  <a:solidFill>
                    <a:srgbClr val="000000"/>
                  </a:solidFill>
                </a:rPr>
                <a:t>Freescale works closely with C&amp;M</a:t>
              </a:r>
              <a:r>
                <a:rPr lang="en-US" sz="1200" dirty="0">
                  <a:solidFill>
                    <a:srgbClr val="000000"/>
                  </a:solidFill>
                </a:rPr>
                <a:t> to optimally integrate VPU into all i.MX</a:t>
              </a:r>
            </a:p>
          </p:txBody>
        </p:sp>
        <p:sp>
          <p:nvSpPr>
            <p:cNvPr id="6" name="Rectangle 5"/>
            <p:cNvSpPr>
              <a:spLocks noChangeArrowheads="1"/>
            </p:cNvSpPr>
            <p:nvPr/>
          </p:nvSpPr>
          <p:spPr bwMode="auto">
            <a:xfrm>
              <a:off x="3108325" y="935038"/>
              <a:ext cx="2587625" cy="3255962"/>
            </a:xfrm>
            <a:prstGeom prst="rect">
              <a:avLst/>
            </a:prstGeom>
            <a:solidFill>
              <a:srgbClr val="0000FF"/>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7" name="Rectangle 6"/>
            <p:cNvSpPr>
              <a:spLocks noChangeArrowheads="1"/>
            </p:cNvSpPr>
            <p:nvPr/>
          </p:nvSpPr>
          <p:spPr bwMode="auto">
            <a:xfrm>
              <a:off x="630238" y="1279525"/>
              <a:ext cx="806450" cy="601663"/>
            </a:xfrm>
            <a:prstGeom prst="rect">
              <a:avLst/>
            </a:prstGeom>
            <a:solidFill>
              <a:schemeClr val="accent2"/>
            </a:solidFill>
            <a:ln w="9525" algn="ctr">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1200" b="1">
                  <a:latin typeface="Tahoma" charset="0"/>
                </a:rPr>
                <a:t>Host </a:t>
              </a:r>
            </a:p>
            <a:p>
              <a:pPr algn="ctr"/>
              <a:r>
                <a:rPr lang="en-US" sz="1200" b="1">
                  <a:latin typeface="Tahoma" charset="0"/>
                </a:rPr>
                <a:t>processor</a:t>
              </a:r>
            </a:p>
          </p:txBody>
        </p:sp>
        <p:sp>
          <p:nvSpPr>
            <p:cNvPr id="8" name="Rectangle 7"/>
            <p:cNvSpPr>
              <a:spLocks noChangeArrowheads="1"/>
            </p:cNvSpPr>
            <p:nvPr/>
          </p:nvSpPr>
          <p:spPr bwMode="auto">
            <a:xfrm>
              <a:off x="3187700" y="1039813"/>
              <a:ext cx="2425700" cy="1255712"/>
            </a:xfrm>
            <a:prstGeom prst="rect">
              <a:avLst/>
            </a:prstGeom>
            <a:solidFill>
              <a:srgbClr val="FFFF99"/>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9" name="Rectangle 8"/>
            <p:cNvSpPr>
              <a:spLocks noChangeArrowheads="1"/>
            </p:cNvSpPr>
            <p:nvPr/>
          </p:nvSpPr>
          <p:spPr bwMode="auto">
            <a:xfrm>
              <a:off x="3970338" y="1366838"/>
              <a:ext cx="677862" cy="746125"/>
            </a:xfrm>
            <a:prstGeom prst="rect">
              <a:avLst/>
            </a:prstGeom>
            <a:solidFill>
              <a:srgbClr val="C8E9F0"/>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b="1">
                  <a:latin typeface="Tahoma" charset="0"/>
                </a:rPr>
                <a:t>BIT Proc.</a:t>
              </a:r>
            </a:p>
            <a:p>
              <a:pPr algn="ctr"/>
              <a:r>
                <a:rPr lang="en-US" b="1">
                  <a:latin typeface="Tahoma" charset="0"/>
                </a:rPr>
                <a:t>Core</a:t>
              </a:r>
            </a:p>
          </p:txBody>
        </p:sp>
        <p:sp>
          <p:nvSpPr>
            <p:cNvPr id="10" name="Rectangle 9"/>
            <p:cNvSpPr>
              <a:spLocks noChangeArrowheads="1"/>
            </p:cNvSpPr>
            <p:nvPr/>
          </p:nvSpPr>
          <p:spPr bwMode="auto">
            <a:xfrm>
              <a:off x="4729163" y="1443038"/>
              <a:ext cx="844550" cy="249237"/>
            </a:xfrm>
            <a:prstGeom prst="rect">
              <a:avLst/>
            </a:prstGeom>
            <a:solidFill>
              <a:srgbClr val="C8E9F0"/>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800" dirty="0">
                  <a:latin typeface="Tahoma" charset="0"/>
                </a:rPr>
                <a:t>6</a:t>
              </a:r>
              <a:r>
                <a:rPr lang="en-US" sz="800" dirty="0" smtClean="0">
                  <a:latin typeface="Tahoma" charset="0"/>
                </a:rPr>
                <a:t>KB </a:t>
              </a:r>
              <a:r>
                <a:rPr lang="en-US" sz="800" dirty="0">
                  <a:latin typeface="Tahoma" charset="0"/>
                </a:rPr>
                <a:t>Data </a:t>
              </a:r>
              <a:r>
                <a:rPr lang="en-US" sz="800" dirty="0" err="1">
                  <a:latin typeface="Tahoma" charset="0"/>
                </a:rPr>
                <a:t>Mem</a:t>
              </a:r>
              <a:endParaRPr lang="en-US" sz="800" dirty="0">
                <a:latin typeface="Tahoma" charset="0"/>
              </a:endParaRPr>
            </a:p>
          </p:txBody>
        </p:sp>
        <p:sp>
          <p:nvSpPr>
            <p:cNvPr id="11" name="Rectangle 10"/>
            <p:cNvSpPr>
              <a:spLocks noChangeArrowheads="1"/>
            </p:cNvSpPr>
            <p:nvPr/>
          </p:nvSpPr>
          <p:spPr bwMode="auto">
            <a:xfrm>
              <a:off x="4729163" y="1814513"/>
              <a:ext cx="844550" cy="241300"/>
            </a:xfrm>
            <a:prstGeom prst="rect">
              <a:avLst/>
            </a:prstGeom>
            <a:solidFill>
              <a:srgbClr val="C8E9F0"/>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800" dirty="0" smtClean="0">
                  <a:latin typeface="Tahoma" charset="0"/>
                </a:rPr>
                <a:t>20KB </a:t>
              </a:r>
              <a:r>
                <a:rPr lang="en-US" sz="800" dirty="0" err="1">
                  <a:latin typeface="Tahoma" charset="0"/>
                </a:rPr>
                <a:t>Prog</a:t>
              </a:r>
              <a:r>
                <a:rPr lang="en-US" sz="800" dirty="0">
                  <a:latin typeface="Tahoma" charset="0"/>
                </a:rPr>
                <a:t> </a:t>
              </a:r>
              <a:r>
                <a:rPr lang="en-US" sz="800" dirty="0" err="1">
                  <a:latin typeface="Tahoma" charset="0"/>
                </a:rPr>
                <a:t>Mem</a:t>
              </a:r>
              <a:endParaRPr lang="en-US" sz="800" dirty="0">
                <a:latin typeface="Tahoma" charset="0"/>
              </a:endParaRPr>
            </a:p>
          </p:txBody>
        </p:sp>
        <p:sp>
          <p:nvSpPr>
            <p:cNvPr id="12" name="Rectangle 11"/>
            <p:cNvSpPr>
              <a:spLocks noChangeArrowheads="1"/>
            </p:cNvSpPr>
            <p:nvPr/>
          </p:nvSpPr>
          <p:spPr bwMode="auto">
            <a:xfrm>
              <a:off x="1047750" y="3614738"/>
              <a:ext cx="665163" cy="449262"/>
            </a:xfrm>
            <a:prstGeom prst="rect">
              <a:avLst/>
            </a:prstGeom>
            <a:solidFill>
              <a:srgbClr val="DDDDDD"/>
            </a:solidFill>
            <a:ln w="9525" algn="ctr">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1200" b="1">
                  <a:latin typeface="Tahoma" charset="0"/>
                </a:rPr>
                <a:t>On-chip</a:t>
              </a:r>
            </a:p>
            <a:p>
              <a:pPr algn="ctr"/>
              <a:r>
                <a:rPr lang="en-US" sz="1200" b="1">
                  <a:latin typeface="Tahoma" charset="0"/>
                </a:rPr>
                <a:t>RAM</a:t>
              </a:r>
            </a:p>
          </p:txBody>
        </p:sp>
        <p:sp>
          <p:nvSpPr>
            <p:cNvPr id="13" name="AutoShape 13"/>
            <p:cNvSpPr>
              <a:spLocks noChangeArrowheads="1"/>
            </p:cNvSpPr>
            <p:nvPr/>
          </p:nvSpPr>
          <p:spPr bwMode="auto">
            <a:xfrm>
              <a:off x="1728788" y="3551238"/>
              <a:ext cx="1370012" cy="531812"/>
            </a:xfrm>
            <a:prstGeom prst="leftRightArrow">
              <a:avLst>
                <a:gd name="adj1" fmla="val 50000"/>
                <a:gd name="adj2" fmla="val 51522"/>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1200">
                  <a:solidFill>
                    <a:srgbClr val="FFE36D"/>
                  </a:solidFill>
                </a:rPr>
                <a:t>Secondary AXI </a:t>
              </a:r>
            </a:p>
          </p:txBody>
        </p:sp>
        <p:sp>
          <p:nvSpPr>
            <p:cNvPr id="14" name="Rectangle 13"/>
            <p:cNvSpPr>
              <a:spLocks noChangeArrowheads="1"/>
            </p:cNvSpPr>
            <p:nvPr/>
          </p:nvSpPr>
          <p:spPr bwMode="auto">
            <a:xfrm>
              <a:off x="3197225" y="2735263"/>
              <a:ext cx="2425700" cy="1350962"/>
            </a:xfrm>
            <a:prstGeom prst="rect">
              <a:avLst/>
            </a:prstGeom>
            <a:solidFill>
              <a:srgbClr val="FFFF99"/>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5" name="Rectangle 14"/>
            <p:cNvSpPr>
              <a:spLocks noChangeArrowheads="1"/>
            </p:cNvSpPr>
            <p:nvPr/>
          </p:nvSpPr>
          <p:spPr bwMode="auto">
            <a:xfrm>
              <a:off x="3360738" y="3071813"/>
              <a:ext cx="1582737" cy="603250"/>
            </a:xfrm>
            <a:prstGeom prst="rect">
              <a:avLst/>
            </a:prstGeom>
            <a:solidFill>
              <a:srgbClr val="C8E9F0"/>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b="1" dirty="0">
                  <a:latin typeface="Tahoma" charset="0"/>
                </a:rPr>
                <a:t>Decoding</a:t>
              </a:r>
            </a:p>
            <a:p>
              <a:r>
                <a:rPr lang="en-US" b="1" dirty="0">
                  <a:latin typeface="Tahoma" charset="0"/>
                </a:rPr>
                <a:t>process </a:t>
              </a:r>
            </a:p>
          </p:txBody>
        </p:sp>
        <p:sp>
          <p:nvSpPr>
            <p:cNvPr id="16" name="Rectangle 15"/>
            <p:cNvSpPr>
              <a:spLocks noChangeArrowheads="1"/>
            </p:cNvSpPr>
            <p:nvPr/>
          </p:nvSpPr>
          <p:spPr bwMode="auto">
            <a:xfrm>
              <a:off x="4294188" y="3176588"/>
              <a:ext cx="1068387" cy="498475"/>
            </a:xfrm>
            <a:prstGeom prst="rect">
              <a:avLst/>
            </a:prstGeom>
            <a:solidFill>
              <a:srgbClr val="CCFFFF">
                <a:alpha val="50999"/>
              </a:srgbClr>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b="1" dirty="0">
                  <a:latin typeface="Tahoma" charset="0"/>
                </a:rPr>
                <a:t>Encoding</a:t>
              </a:r>
            </a:p>
            <a:p>
              <a:pPr algn="ctr"/>
              <a:r>
                <a:rPr lang="en-US" b="1" dirty="0">
                  <a:latin typeface="Tahoma" charset="0"/>
                </a:rPr>
                <a:t>process </a:t>
              </a:r>
            </a:p>
          </p:txBody>
        </p:sp>
        <p:sp>
          <p:nvSpPr>
            <p:cNvPr id="17" name="Rectangle 16"/>
            <p:cNvSpPr>
              <a:spLocks noChangeArrowheads="1"/>
            </p:cNvSpPr>
            <p:nvPr/>
          </p:nvSpPr>
          <p:spPr bwMode="auto">
            <a:xfrm>
              <a:off x="3789363" y="3671888"/>
              <a:ext cx="1068387" cy="288925"/>
            </a:xfrm>
            <a:prstGeom prst="rect">
              <a:avLst/>
            </a:prstGeom>
            <a:solidFill>
              <a:srgbClr val="808000"/>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b="1">
                  <a:latin typeface="Tahoma" charset="0"/>
                </a:rPr>
                <a:t>Pre- &amp; Post-proc</a:t>
              </a:r>
            </a:p>
          </p:txBody>
        </p:sp>
        <p:sp>
          <p:nvSpPr>
            <p:cNvPr id="18" name="AutoShape 18"/>
            <p:cNvSpPr>
              <a:spLocks noChangeArrowheads="1"/>
            </p:cNvSpPr>
            <p:nvPr/>
          </p:nvSpPr>
          <p:spPr bwMode="auto">
            <a:xfrm>
              <a:off x="1471613" y="1455738"/>
              <a:ext cx="1655762" cy="312737"/>
            </a:xfrm>
            <a:prstGeom prst="leftRightArrow">
              <a:avLst>
                <a:gd name="adj1" fmla="val 50000"/>
                <a:gd name="adj2" fmla="val 105888"/>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1200">
                  <a:solidFill>
                    <a:srgbClr val="FFE36D"/>
                  </a:solidFill>
                </a:rPr>
                <a:t>APB3 </a:t>
              </a:r>
            </a:p>
          </p:txBody>
        </p:sp>
        <p:sp>
          <p:nvSpPr>
            <p:cNvPr id="19" name="Rectangle 18"/>
            <p:cNvSpPr>
              <a:spLocks noChangeArrowheads="1"/>
            </p:cNvSpPr>
            <p:nvPr/>
          </p:nvSpPr>
          <p:spPr bwMode="auto">
            <a:xfrm>
              <a:off x="3233738" y="1852613"/>
              <a:ext cx="644525" cy="298450"/>
            </a:xfrm>
            <a:prstGeom prst="rect">
              <a:avLst/>
            </a:prstGeom>
            <a:solidFill>
              <a:srgbClr val="C8E9F0"/>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800">
                  <a:latin typeface="Tahoma" charset="0"/>
                </a:rPr>
                <a:t>Host </a:t>
              </a:r>
            </a:p>
            <a:p>
              <a:pPr algn="ctr"/>
              <a:r>
                <a:rPr lang="en-US" sz="800">
                  <a:latin typeface="Tahoma" charset="0"/>
                </a:rPr>
                <a:t>interface</a:t>
              </a:r>
            </a:p>
          </p:txBody>
        </p:sp>
        <p:sp>
          <p:nvSpPr>
            <p:cNvPr id="20" name="Rectangle 19"/>
            <p:cNvSpPr>
              <a:spLocks noChangeArrowheads="1"/>
            </p:cNvSpPr>
            <p:nvPr/>
          </p:nvSpPr>
          <p:spPr bwMode="auto">
            <a:xfrm>
              <a:off x="3243263" y="1395413"/>
              <a:ext cx="644525" cy="298450"/>
            </a:xfrm>
            <a:prstGeom prst="rect">
              <a:avLst/>
            </a:prstGeom>
            <a:solidFill>
              <a:srgbClr val="C8E9F0"/>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800">
                  <a:latin typeface="Tahoma" charset="0"/>
                </a:rPr>
                <a:t>APB3</a:t>
              </a:r>
            </a:p>
            <a:p>
              <a:pPr algn="ctr"/>
              <a:r>
                <a:rPr lang="en-US" sz="800">
                  <a:latin typeface="Tahoma" charset="0"/>
                </a:rPr>
                <a:t>interface</a:t>
              </a:r>
            </a:p>
          </p:txBody>
        </p:sp>
        <p:sp>
          <p:nvSpPr>
            <p:cNvPr id="21" name="Text Box 21"/>
            <p:cNvSpPr txBox="1">
              <a:spLocks noChangeArrowheads="1"/>
            </p:cNvSpPr>
            <p:nvPr/>
          </p:nvSpPr>
          <p:spPr bwMode="auto">
            <a:xfrm>
              <a:off x="3213100" y="2740025"/>
              <a:ext cx="2190750" cy="274638"/>
            </a:xfrm>
            <a:prstGeom prst="rect">
              <a:avLst/>
            </a:prstGeom>
            <a:noFill/>
            <a:ln w="9525">
              <a:noFill/>
              <a:miter lim="800000"/>
              <a:headEnd/>
              <a:tailEnd/>
            </a:ln>
            <a:effectLst/>
          </p:spPr>
          <p:txBody>
            <a:bodyPr wrap="none">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sz="1200" b="1">
                  <a:latin typeface="Tahoma" charset="0"/>
                </a:rPr>
                <a:t>Enc, dec, and post process</a:t>
              </a:r>
            </a:p>
          </p:txBody>
        </p:sp>
        <p:sp>
          <p:nvSpPr>
            <p:cNvPr id="22" name="Text Box 22"/>
            <p:cNvSpPr txBox="1">
              <a:spLocks noChangeArrowheads="1"/>
            </p:cNvSpPr>
            <p:nvPr/>
          </p:nvSpPr>
          <p:spPr bwMode="auto">
            <a:xfrm>
              <a:off x="3194050" y="1054100"/>
              <a:ext cx="2214563" cy="274638"/>
            </a:xfrm>
            <a:prstGeom prst="rect">
              <a:avLst/>
            </a:prstGeom>
            <a:noFill/>
            <a:ln w="9525">
              <a:noFill/>
              <a:miter lim="800000"/>
              <a:headEnd/>
              <a:tailEnd/>
            </a:ln>
            <a:effectLst/>
          </p:spPr>
          <p:txBody>
            <a:bodyPr wrap="none">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sz="1200" b="1">
                  <a:latin typeface="Tahoma" charset="0"/>
                </a:rPr>
                <a:t>Bitstream parser &amp; control</a:t>
              </a:r>
            </a:p>
          </p:txBody>
        </p:sp>
        <p:sp>
          <p:nvSpPr>
            <p:cNvPr id="23" name="AutoShape 23"/>
            <p:cNvSpPr>
              <a:spLocks noChangeArrowheads="1"/>
            </p:cNvSpPr>
            <p:nvPr/>
          </p:nvSpPr>
          <p:spPr bwMode="auto">
            <a:xfrm>
              <a:off x="4194175" y="2308225"/>
              <a:ext cx="438150" cy="409575"/>
            </a:xfrm>
            <a:prstGeom prst="upDownArrow">
              <a:avLst>
                <a:gd name="adj1" fmla="val 50000"/>
                <a:gd name="adj2" fmla="val 20000"/>
              </a:avLst>
            </a:prstGeom>
            <a:solidFill>
              <a:srgbClr val="DDDDDD"/>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4" name="Text Box 24"/>
            <p:cNvSpPr txBox="1">
              <a:spLocks noChangeArrowheads="1"/>
            </p:cNvSpPr>
            <p:nvPr/>
          </p:nvSpPr>
          <p:spPr bwMode="auto">
            <a:xfrm>
              <a:off x="3165475" y="2370138"/>
              <a:ext cx="641350" cy="304800"/>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sz="1400" b="1">
                  <a:solidFill>
                    <a:srgbClr val="FF0000"/>
                  </a:solidFill>
                  <a:latin typeface="Tahoma" charset="0"/>
                </a:rPr>
                <a:t>VPU</a:t>
              </a:r>
            </a:p>
          </p:txBody>
        </p:sp>
        <p:sp>
          <p:nvSpPr>
            <p:cNvPr id="25" name="Rectangle 24"/>
            <p:cNvSpPr>
              <a:spLocks noChangeArrowheads="1"/>
            </p:cNvSpPr>
            <p:nvPr/>
          </p:nvSpPr>
          <p:spPr bwMode="auto">
            <a:xfrm>
              <a:off x="609600" y="2414588"/>
              <a:ext cx="808038" cy="601662"/>
            </a:xfrm>
            <a:prstGeom prst="rect">
              <a:avLst/>
            </a:prstGeom>
            <a:solidFill>
              <a:schemeClr val="accent2"/>
            </a:solidFill>
            <a:ln w="9525" algn="ctr">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1200" b="1">
                  <a:latin typeface="Tahoma" charset="0"/>
                </a:rPr>
                <a:t>External </a:t>
              </a:r>
            </a:p>
            <a:p>
              <a:pPr algn="ctr"/>
              <a:r>
                <a:rPr lang="en-US" sz="1200" b="1">
                  <a:latin typeface="Tahoma" charset="0"/>
                </a:rPr>
                <a:t>memory</a:t>
              </a:r>
            </a:p>
          </p:txBody>
        </p:sp>
        <p:sp>
          <p:nvSpPr>
            <p:cNvPr id="26" name="AutoShape 26"/>
            <p:cNvSpPr>
              <a:spLocks noChangeArrowheads="1"/>
            </p:cNvSpPr>
            <p:nvPr/>
          </p:nvSpPr>
          <p:spPr bwMode="auto">
            <a:xfrm>
              <a:off x="1423988" y="2446338"/>
              <a:ext cx="1674812" cy="531812"/>
            </a:xfrm>
            <a:prstGeom prst="leftRightArrow">
              <a:avLst>
                <a:gd name="adj1" fmla="val 50000"/>
                <a:gd name="adj2" fmla="val 62985"/>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1200">
                  <a:solidFill>
                    <a:srgbClr val="FFE36D"/>
                  </a:solidFill>
                </a:rPr>
                <a:t>Primary AXI </a:t>
              </a:r>
            </a:p>
          </p:txBody>
        </p:sp>
      </p:grpSp>
      <p:sp>
        <p:nvSpPr>
          <p:cNvPr id="27" name="Rectangle 2"/>
          <p:cNvSpPr>
            <a:spLocks noGrp="1" noChangeArrowheads="1"/>
          </p:cNvSpPr>
          <p:nvPr>
            <p:ph type="body" sz="half" idx="4294967295"/>
          </p:nvPr>
        </p:nvSpPr>
        <p:spPr>
          <a:xfrm>
            <a:off x="587375" y="4594225"/>
            <a:ext cx="7167563" cy="1766888"/>
          </a:xfrm>
          <a:prstGeom prst="rect">
            <a:avLst/>
          </a:prstGeom>
        </p:spPr>
        <p:txBody>
          <a:bodyPr/>
          <a:lstStyle/>
          <a:p>
            <a:pPr>
              <a:lnSpc>
                <a:spcPct val="90000"/>
              </a:lnSpc>
            </a:pPr>
            <a:r>
              <a:rPr lang="en-US" sz="1800" dirty="0"/>
              <a:t>Flexible and optimized area-power accelerator architecture</a:t>
            </a:r>
          </a:p>
          <a:p>
            <a:pPr lvl="1">
              <a:lnSpc>
                <a:spcPct val="90000"/>
              </a:lnSpc>
            </a:pPr>
            <a:r>
              <a:rPr lang="en-US" sz="1400" dirty="0"/>
              <a:t>Embedded DSP core providing a certain level of flexibility &amp; </a:t>
            </a:r>
            <a:r>
              <a:rPr lang="en-US" sz="1400" dirty="0" smtClean="0"/>
              <a:t>programmability </a:t>
            </a:r>
            <a:r>
              <a:rPr lang="en-US" sz="1200" i="1" dirty="0" smtClean="0">
                <a:solidFill>
                  <a:schemeClr val="accent6">
                    <a:lumMod val="50000"/>
                  </a:schemeClr>
                </a:solidFill>
              </a:rPr>
              <a:t>(e.g., be able to support H.264-MVC-3D by only firmware change and currently being done in iMX6x VPU)</a:t>
            </a:r>
            <a:endParaRPr lang="en-US" sz="1200" i="1" dirty="0">
              <a:solidFill>
                <a:schemeClr val="accent6">
                  <a:lumMod val="50000"/>
                </a:schemeClr>
              </a:solidFill>
            </a:endParaRPr>
          </a:p>
          <a:p>
            <a:pPr lvl="1">
              <a:lnSpc>
                <a:spcPct val="90000"/>
              </a:lnSpc>
            </a:pPr>
            <a:r>
              <a:rPr lang="en-US" sz="1400" dirty="0"/>
              <a:t>Shared logic &amp; SRAM for encoder and decoder for optimizing area  and minimizing power with clock </a:t>
            </a:r>
            <a:r>
              <a:rPr lang="en-US" sz="1400" dirty="0" smtClean="0"/>
              <a:t>gating  </a:t>
            </a:r>
            <a:r>
              <a:rPr lang="en-US" sz="1200" i="1" dirty="0" smtClean="0">
                <a:solidFill>
                  <a:schemeClr val="accent6">
                    <a:lumMod val="50000"/>
                  </a:schemeClr>
                </a:solidFill>
              </a:rPr>
              <a:t>(</a:t>
            </a:r>
            <a:r>
              <a:rPr lang="en-US" sz="1200" i="1" dirty="0" err="1" smtClean="0">
                <a:solidFill>
                  <a:schemeClr val="accent6">
                    <a:lumMod val="50000"/>
                  </a:schemeClr>
                </a:solidFill>
              </a:rPr>
              <a:t>vs</a:t>
            </a:r>
            <a:r>
              <a:rPr lang="en-US" sz="1200" i="1" dirty="0" smtClean="0">
                <a:solidFill>
                  <a:schemeClr val="accent6">
                    <a:lumMod val="50000"/>
                  </a:schemeClr>
                </a:solidFill>
              </a:rPr>
              <a:t> separate enc and </a:t>
            </a:r>
            <a:r>
              <a:rPr lang="en-US" sz="1200" i="1" dirty="0" err="1" smtClean="0">
                <a:solidFill>
                  <a:schemeClr val="accent6">
                    <a:lumMod val="50000"/>
                  </a:schemeClr>
                </a:solidFill>
              </a:rPr>
              <a:t>dec</a:t>
            </a:r>
            <a:r>
              <a:rPr lang="en-US" sz="1200" i="1" dirty="0" smtClean="0">
                <a:solidFill>
                  <a:schemeClr val="accent6">
                    <a:lumMod val="50000"/>
                  </a:schemeClr>
                </a:solidFill>
              </a:rPr>
              <a:t> HW in other vendors )</a:t>
            </a:r>
            <a:endParaRPr lang="en-US" sz="1200" i="1" dirty="0">
              <a:solidFill>
                <a:schemeClr val="accent6">
                  <a:lumMod val="50000"/>
                </a:schemeClr>
              </a:solidFill>
            </a:endParaRPr>
          </a:p>
          <a:p>
            <a:pPr lvl="1">
              <a:lnSpc>
                <a:spcPct val="90000"/>
              </a:lnSpc>
            </a:pPr>
            <a:r>
              <a:rPr lang="en-US" sz="1400" dirty="0"/>
              <a:t>On-chip RAM with secondary AXI option for reducing memory </a:t>
            </a:r>
            <a:r>
              <a:rPr lang="en-US" sz="1400" dirty="0" smtClean="0"/>
              <a:t>bandwidth </a:t>
            </a:r>
            <a:r>
              <a:rPr lang="en-US" sz="1200" i="1" dirty="0" smtClean="0">
                <a:solidFill>
                  <a:schemeClr val="accent6">
                    <a:lumMod val="50000"/>
                  </a:schemeClr>
                </a:solidFill>
              </a:rPr>
              <a:t>(makes it competitive in performance).</a:t>
            </a:r>
            <a:endParaRPr lang="en-US" sz="1200" i="1" dirty="0">
              <a:solidFill>
                <a:schemeClr val="accent6">
                  <a:lumMod val="50000"/>
                </a:schemeClr>
              </a:solidFill>
            </a:endParaRPr>
          </a:p>
          <a:p>
            <a:pPr lvl="1">
              <a:lnSpc>
                <a:spcPct val="90000"/>
              </a:lnSpc>
            </a:pPr>
            <a:endParaRPr lang="en-US" sz="1400" dirty="0"/>
          </a:p>
          <a:p>
            <a:pPr lvl="1">
              <a:lnSpc>
                <a:spcPct val="90000"/>
              </a:lnSpc>
            </a:pPr>
            <a:endParaRPr lang="en-US" sz="1200" dirty="0"/>
          </a:p>
          <a:p>
            <a:pPr>
              <a:lnSpc>
                <a:spcPct val="90000"/>
              </a:lnSpc>
            </a:pPr>
            <a:endParaRPr lang="en-US" sz="1700"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400" dirty="0"/>
              <a:t>VPU Architecture</a:t>
            </a:r>
            <a:r>
              <a:rPr lang="en-US" sz="2000" dirty="0"/>
              <a:t> </a:t>
            </a:r>
            <a:r>
              <a:rPr lang="en-US" sz="2400" dirty="0"/>
              <a:t>Overview </a:t>
            </a:r>
            <a:r>
              <a:rPr lang="en-US" sz="1800" dirty="0"/>
              <a:t>(</a:t>
            </a:r>
            <a:r>
              <a:rPr lang="en-US" sz="1800" dirty="0">
                <a:ea typeface="Gulim" pitchFamily="34" charset="-127"/>
              </a:rPr>
              <a:t>HW view</a:t>
            </a:r>
            <a:r>
              <a:rPr lang="en-US" altLang="zh-CN" sz="1800" dirty="0" smtClean="0">
                <a:ea typeface="宋体" pitchFamily="2" charset="-122"/>
              </a:rPr>
              <a:t>)</a:t>
            </a:r>
            <a:endParaRPr lang="en-US" altLang="zh-TW" dirty="0" smtClean="0">
              <a:ea typeface="PMingLiU" pitchFamily="18" charset="-120"/>
            </a:endParaRPr>
          </a:p>
        </p:txBody>
      </p:sp>
      <p:grpSp>
        <p:nvGrpSpPr>
          <p:cNvPr id="4" name="Group 3"/>
          <p:cNvGrpSpPr/>
          <p:nvPr/>
        </p:nvGrpSpPr>
        <p:grpSpPr>
          <a:xfrm>
            <a:off x="566528" y="1040824"/>
            <a:ext cx="8033916" cy="5222830"/>
            <a:chOff x="566528" y="894520"/>
            <a:chExt cx="8033916" cy="5222830"/>
          </a:xfrm>
        </p:grpSpPr>
        <p:sp>
          <p:nvSpPr>
            <p:cNvPr id="5" name="직사각형 35"/>
            <p:cNvSpPr/>
            <p:nvPr/>
          </p:nvSpPr>
          <p:spPr bwMode="auto">
            <a:xfrm>
              <a:off x="5385298" y="3595043"/>
              <a:ext cx="1222673" cy="775652"/>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r>
                <a:rPr lang="en-US" altLang="ko-KR" sz="1000" dirty="0">
                  <a:latin typeface="Tw Cen MT" pitchFamily="34" charset="0"/>
                </a:rPr>
                <a:t>Reconstruction</a:t>
              </a:r>
              <a:endParaRPr lang="ko-KR" altLang="en-US" sz="1000" dirty="0">
                <a:latin typeface="Tw Cen MT" pitchFamily="34" charset="0"/>
              </a:endParaRPr>
            </a:p>
          </p:txBody>
        </p:sp>
        <p:sp>
          <p:nvSpPr>
            <p:cNvPr id="6" name="직사각형 33"/>
            <p:cNvSpPr/>
            <p:nvPr/>
          </p:nvSpPr>
          <p:spPr bwMode="auto">
            <a:xfrm>
              <a:off x="3585652" y="3595043"/>
              <a:ext cx="1582282" cy="122811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latinLnBrk="1">
                <a:spcBef>
                  <a:spcPts val="0"/>
                </a:spcBef>
                <a:spcAft>
                  <a:spcPts val="0"/>
                </a:spcAft>
                <a:defRPr/>
              </a:pPr>
              <a:r>
                <a:rPr lang="en-US" altLang="ko-KR" sz="1000" dirty="0">
                  <a:latin typeface="Tw Cen MT" pitchFamily="34" charset="0"/>
                </a:rPr>
                <a:t>Motion Compensation</a:t>
              </a:r>
              <a:endParaRPr lang="ko-KR" altLang="en-US" sz="1000" dirty="0">
                <a:latin typeface="Tw Cen MT" pitchFamily="34" charset="0"/>
              </a:endParaRPr>
            </a:p>
          </p:txBody>
        </p:sp>
        <p:sp>
          <p:nvSpPr>
            <p:cNvPr id="7" name="직사각형 9"/>
            <p:cNvSpPr/>
            <p:nvPr/>
          </p:nvSpPr>
          <p:spPr bwMode="auto">
            <a:xfrm>
              <a:off x="638451" y="959159"/>
              <a:ext cx="3380331" cy="142202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fontAlgn="auto" latinLnBrk="1">
                <a:spcBef>
                  <a:spcPts val="0"/>
                </a:spcBef>
                <a:spcAft>
                  <a:spcPts val="0"/>
                </a:spcAft>
                <a:defRPr/>
              </a:pPr>
              <a:r>
                <a:rPr lang="en-US" altLang="ko-KR" sz="1000" dirty="0">
                  <a:latin typeface="Tw Cen MT" pitchFamily="34" charset="0"/>
                </a:rPr>
                <a:t>BPU</a:t>
              </a:r>
              <a:endParaRPr lang="ko-KR" altLang="en-US" sz="1000" dirty="0">
                <a:latin typeface="Tw Cen MT" pitchFamily="34" charset="0"/>
              </a:endParaRPr>
            </a:p>
          </p:txBody>
        </p:sp>
        <p:sp>
          <p:nvSpPr>
            <p:cNvPr id="8" name="직사각형 1"/>
            <p:cNvSpPr/>
            <p:nvPr/>
          </p:nvSpPr>
          <p:spPr bwMode="auto">
            <a:xfrm>
              <a:off x="1573436" y="1088434"/>
              <a:ext cx="1222673" cy="116347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BIT DSP</a:t>
              </a:r>
              <a:endParaRPr lang="ko-KR" altLang="en-US" sz="1000" dirty="0">
                <a:latin typeface="Tw Cen MT" pitchFamily="34" charset="0"/>
              </a:endParaRPr>
            </a:p>
          </p:txBody>
        </p:sp>
        <p:sp>
          <p:nvSpPr>
            <p:cNvPr id="9" name="직사각형 2"/>
            <p:cNvSpPr/>
            <p:nvPr/>
          </p:nvSpPr>
          <p:spPr bwMode="auto">
            <a:xfrm>
              <a:off x="3155718" y="1217710"/>
              <a:ext cx="575375" cy="452464"/>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endParaRPr lang="ko-KR" altLang="en-US" sz="1000" dirty="0">
                <a:latin typeface="Tw Cen MT" pitchFamily="34" charset="0"/>
              </a:endParaRPr>
            </a:p>
          </p:txBody>
        </p:sp>
        <p:sp>
          <p:nvSpPr>
            <p:cNvPr id="10" name="직사각형 3"/>
            <p:cNvSpPr/>
            <p:nvPr/>
          </p:nvSpPr>
          <p:spPr bwMode="auto">
            <a:xfrm>
              <a:off x="3083796" y="1153072"/>
              <a:ext cx="575375" cy="452464"/>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endParaRPr lang="ko-KR" altLang="en-US" sz="1000" dirty="0">
                <a:latin typeface="Tw Cen MT" pitchFamily="34" charset="0"/>
              </a:endParaRPr>
            </a:p>
          </p:txBody>
        </p:sp>
        <p:sp>
          <p:nvSpPr>
            <p:cNvPr id="11" name="직사각형 4"/>
            <p:cNvSpPr/>
            <p:nvPr/>
          </p:nvSpPr>
          <p:spPr bwMode="auto">
            <a:xfrm>
              <a:off x="3011875" y="1088434"/>
              <a:ext cx="575375" cy="452464"/>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HW</a:t>
              </a:r>
            </a:p>
            <a:p>
              <a:pPr algn="ctr" fontAlgn="auto" latinLnBrk="1">
                <a:spcBef>
                  <a:spcPts val="0"/>
                </a:spcBef>
                <a:spcAft>
                  <a:spcPts val="0"/>
                </a:spcAft>
                <a:defRPr/>
              </a:pPr>
              <a:r>
                <a:rPr lang="en-US" altLang="ko-KR" sz="1000" dirty="0" err="1">
                  <a:latin typeface="Tw Cen MT" pitchFamily="34" charset="0"/>
                </a:rPr>
                <a:t>Accele-rator</a:t>
              </a:r>
              <a:endParaRPr lang="ko-KR" altLang="en-US" sz="1000" dirty="0">
                <a:latin typeface="Tw Cen MT" pitchFamily="34" charset="0"/>
              </a:endParaRPr>
            </a:p>
          </p:txBody>
        </p:sp>
        <p:sp>
          <p:nvSpPr>
            <p:cNvPr id="12" name="직사각형 8"/>
            <p:cNvSpPr/>
            <p:nvPr/>
          </p:nvSpPr>
          <p:spPr bwMode="auto">
            <a:xfrm>
              <a:off x="710373" y="1282347"/>
              <a:ext cx="719219" cy="258551"/>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Host I/F</a:t>
              </a:r>
              <a:endParaRPr lang="ko-KR" altLang="en-US" sz="1000" dirty="0">
                <a:latin typeface="Tw Cen MT" pitchFamily="34" charset="0"/>
              </a:endParaRPr>
            </a:p>
          </p:txBody>
        </p:sp>
        <p:sp>
          <p:nvSpPr>
            <p:cNvPr id="13" name="직사각형 10"/>
            <p:cNvSpPr/>
            <p:nvPr/>
          </p:nvSpPr>
          <p:spPr bwMode="auto">
            <a:xfrm>
              <a:off x="566529" y="4952435"/>
              <a:ext cx="1222673" cy="116347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r>
                <a:rPr lang="en-US" altLang="ko-KR" sz="1000" dirty="0">
                  <a:latin typeface="Tw Cen MT" pitchFamily="34" charset="0"/>
                </a:rPr>
                <a:t>Multi-</a:t>
              </a:r>
              <a:r>
                <a:rPr lang="en-US" altLang="ko-KR" sz="1000" dirty="0" err="1">
                  <a:latin typeface="Tw Cen MT" pitchFamily="34" charset="0"/>
                </a:rPr>
                <a:t>resolutional</a:t>
              </a:r>
              <a:endParaRPr lang="en-US" altLang="ko-KR" sz="1000" dirty="0">
                <a:latin typeface="Tw Cen MT" pitchFamily="34" charset="0"/>
              </a:endParaRPr>
            </a:p>
            <a:p>
              <a:pPr algn="ctr" fontAlgn="auto" latinLnBrk="1">
                <a:spcBef>
                  <a:spcPts val="0"/>
                </a:spcBef>
                <a:spcAft>
                  <a:spcPts val="0"/>
                </a:spcAft>
                <a:defRPr/>
              </a:pPr>
              <a:r>
                <a:rPr lang="en-US" altLang="ko-KR" sz="1000" dirty="0">
                  <a:latin typeface="Tw Cen MT" pitchFamily="34" charset="0"/>
                </a:rPr>
                <a:t>Motion Estimation</a:t>
              </a:r>
              <a:endParaRPr lang="ko-KR" altLang="en-US" sz="1000" dirty="0">
                <a:latin typeface="Tw Cen MT" pitchFamily="34" charset="0"/>
              </a:endParaRPr>
            </a:p>
          </p:txBody>
        </p:sp>
        <p:sp>
          <p:nvSpPr>
            <p:cNvPr id="14" name="직사각형 12"/>
            <p:cNvSpPr/>
            <p:nvPr/>
          </p:nvSpPr>
          <p:spPr bwMode="auto">
            <a:xfrm>
              <a:off x="1933046" y="4952435"/>
              <a:ext cx="1222673" cy="116347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latinLnBrk="1">
                <a:spcBef>
                  <a:spcPts val="0"/>
                </a:spcBef>
                <a:spcAft>
                  <a:spcPts val="0"/>
                </a:spcAft>
                <a:defRPr/>
              </a:pPr>
              <a:r>
                <a:rPr lang="en-US" altLang="ko-KR" sz="1000" dirty="0">
                  <a:latin typeface="Tw Cen MT" pitchFamily="34" charset="0"/>
                </a:rPr>
                <a:t>Motion Compensation</a:t>
              </a:r>
              <a:endParaRPr lang="ko-KR" altLang="en-US" sz="1000" dirty="0">
                <a:latin typeface="Tw Cen MT" pitchFamily="34" charset="0"/>
              </a:endParaRPr>
            </a:p>
          </p:txBody>
        </p:sp>
        <p:sp>
          <p:nvSpPr>
            <p:cNvPr id="15" name="직사각형 13"/>
            <p:cNvSpPr/>
            <p:nvPr/>
          </p:nvSpPr>
          <p:spPr bwMode="auto">
            <a:xfrm>
              <a:off x="3657574" y="4047507"/>
              <a:ext cx="719219" cy="711015"/>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Intra Prediction</a:t>
              </a:r>
              <a:endParaRPr lang="ko-KR" altLang="en-US" sz="1000" dirty="0">
                <a:latin typeface="Tw Cen MT" pitchFamily="34" charset="0"/>
              </a:endParaRPr>
            </a:p>
          </p:txBody>
        </p:sp>
        <p:sp>
          <p:nvSpPr>
            <p:cNvPr id="16" name="직사각형 14"/>
            <p:cNvSpPr/>
            <p:nvPr/>
          </p:nvSpPr>
          <p:spPr bwMode="auto">
            <a:xfrm>
              <a:off x="6953110" y="1346985"/>
              <a:ext cx="864660" cy="84029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Post-processor</a:t>
              </a:r>
            </a:p>
            <a:p>
              <a:pPr algn="ctr" fontAlgn="auto" latinLnBrk="1">
                <a:spcBef>
                  <a:spcPts val="0"/>
                </a:spcBef>
                <a:spcAft>
                  <a:spcPts val="0"/>
                </a:spcAft>
                <a:defRPr/>
              </a:pPr>
              <a:r>
                <a:rPr lang="en-US" altLang="ko-KR" sz="1000" dirty="0">
                  <a:latin typeface="Tw Cen MT" pitchFamily="34" charset="0"/>
                </a:rPr>
                <a:t>(</a:t>
              </a:r>
              <a:r>
                <a:rPr lang="en-US" altLang="ko-KR" sz="1000" dirty="0" err="1" smtClean="0">
                  <a:latin typeface="Tw Cen MT" pitchFamily="34" charset="0"/>
                </a:rPr>
                <a:t>Deblocking</a:t>
              </a:r>
              <a:r>
                <a:rPr lang="en-US" altLang="ko-KR" sz="1000" dirty="0" smtClean="0">
                  <a:latin typeface="Tw Cen MT" pitchFamily="34" charset="0"/>
                </a:rPr>
                <a:t>, </a:t>
              </a:r>
              <a:r>
                <a:rPr lang="en-US" altLang="ko-KR" sz="1000" dirty="0" err="1" smtClean="0">
                  <a:latin typeface="Tw Cen MT" pitchFamily="34" charset="0"/>
                </a:rPr>
                <a:t>Deringing</a:t>
              </a:r>
              <a:r>
                <a:rPr lang="en-US" altLang="ko-KR" sz="1000" dirty="0" smtClean="0">
                  <a:latin typeface="Tw Cen MT" pitchFamily="34" charset="0"/>
                </a:rPr>
                <a:t>, Rotation</a:t>
              </a:r>
              <a:r>
                <a:rPr lang="en-US" altLang="ko-KR" sz="1000" dirty="0">
                  <a:latin typeface="Tw Cen MT" pitchFamily="34" charset="0"/>
                </a:rPr>
                <a:t>)</a:t>
              </a:r>
              <a:endParaRPr lang="ko-KR" altLang="en-US" sz="1000" dirty="0">
                <a:latin typeface="Tw Cen MT" pitchFamily="34" charset="0"/>
              </a:endParaRPr>
            </a:p>
          </p:txBody>
        </p:sp>
        <p:sp>
          <p:nvSpPr>
            <p:cNvPr id="17" name="직사각형 15"/>
            <p:cNvSpPr/>
            <p:nvPr/>
          </p:nvSpPr>
          <p:spPr bwMode="auto">
            <a:xfrm>
              <a:off x="3657574" y="5598812"/>
              <a:ext cx="1366517" cy="38782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latinLnBrk="1">
                <a:spcBef>
                  <a:spcPts val="0"/>
                </a:spcBef>
                <a:spcAft>
                  <a:spcPts val="0"/>
                </a:spcAft>
                <a:defRPr/>
              </a:pPr>
              <a:r>
                <a:rPr lang="en-US" altLang="ko-KR" sz="1000" dirty="0">
                  <a:latin typeface="Tw Cen MT" pitchFamily="34" charset="0"/>
                </a:rPr>
                <a:t>Transform/</a:t>
              </a:r>
            </a:p>
            <a:p>
              <a:pPr algn="ctr" fontAlgn="auto" latinLnBrk="1">
                <a:spcBef>
                  <a:spcPts val="0"/>
                </a:spcBef>
                <a:spcAft>
                  <a:spcPts val="0"/>
                </a:spcAft>
                <a:defRPr/>
              </a:pPr>
              <a:r>
                <a:rPr lang="en-US" altLang="ko-KR" sz="1000" dirty="0">
                  <a:latin typeface="Tw Cen MT" pitchFamily="34" charset="0"/>
                </a:rPr>
                <a:t>Quantization</a:t>
              </a:r>
              <a:endParaRPr lang="ko-KR" altLang="en-US" sz="1000" dirty="0">
                <a:latin typeface="Tw Cen MT" pitchFamily="34" charset="0"/>
              </a:endParaRPr>
            </a:p>
          </p:txBody>
        </p:sp>
        <p:sp>
          <p:nvSpPr>
            <p:cNvPr id="18" name="직사각형 16"/>
            <p:cNvSpPr/>
            <p:nvPr/>
          </p:nvSpPr>
          <p:spPr bwMode="auto">
            <a:xfrm>
              <a:off x="4376793" y="4047507"/>
              <a:ext cx="719219" cy="711015"/>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AC/DC Prediction</a:t>
              </a:r>
              <a:endParaRPr lang="ko-KR" altLang="en-US" sz="1000" dirty="0">
                <a:latin typeface="Tw Cen MT" pitchFamily="34" charset="0"/>
              </a:endParaRPr>
            </a:p>
          </p:txBody>
        </p:sp>
        <p:sp>
          <p:nvSpPr>
            <p:cNvPr id="19" name="직사각형 17"/>
            <p:cNvSpPr/>
            <p:nvPr/>
          </p:nvSpPr>
          <p:spPr bwMode="auto">
            <a:xfrm>
              <a:off x="6751815" y="3595043"/>
              <a:ext cx="1510360" cy="1292754"/>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endParaRPr lang="en-US" altLang="ko-KR" sz="1000" dirty="0">
                <a:latin typeface="Tw Cen MT" pitchFamily="34" charset="0"/>
              </a:endParaRPr>
            </a:p>
            <a:p>
              <a:pPr algn="ctr" fontAlgn="auto" latinLnBrk="1">
                <a:spcBef>
                  <a:spcPts val="0"/>
                </a:spcBef>
                <a:spcAft>
                  <a:spcPts val="0"/>
                </a:spcAft>
                <a:defRPr/>
              </a:pPr>
              <a:r>
                <a:rPr lang="en-US" altLang="ko-KR" sz="1000" dirty="0">
                  <a:latin typeface="Tw Cen MT" pitchFamily="34" charset="0"/>
                </a:rPr>
                <a:t>Deblocking Filter</a:t>
              </a:r>
              <a:endParaRPr lang="ko-KR" altLang="en-US" sz="1000" dirty="0">
                <a:latin typeface="Tw Cen MT" pitchFamily="34" charset="0"/>
              </a:endParaRPr>
            </a:p>
          </p:txBody>
        </p:sp>
        <p:sp>
          <p:nvSpPr>
            <p:cNvPr id="20" name="직사각형 18"/>
            <p:cNvSpPr/>
            <p:nvPr/>
          </p:nvSpPr>
          <p:spPr bwMode="auto">
            <a:xfrm>
              <a:off x="7542956" y="4047507"/>
              <a:ext cx="647297" cy="452464"/>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Sub-sampler</a:t>
              </a:r>
              <a:endParaRPr lang="ko-KR" altLang="en-US" sz="1000" dirty="0">
                <a:latin typeface="Tw Cen MT" pitchFamily="34" charset="0"/>
              </a:endParaRPr>
            </a:p>
          </p:txBody>
        </p:sp>
        <p:sp>
          <p:nvSpPr>
            <p:cNvPr id="21" name="직사각형 19"/>
            <p:cNvSpPr/>
            <p:nvPr/>
          </p:nvSpPr>
          <p:spPr bwMode="auto">
            <a:xfrm>
              <a:off x="566528" y="3013304"/>
              <a:ext cx="8033915" cy="258551"/>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latinLnBrk="1">
                <a:spcBef>
                  <a:spcPts val="0"/>
                </a:spcBef>
                <a:spcAft>
                  <a:spcPts val="0"/>
                </a:spcAft>
                <a:defRPr/>
              </a:pPr>
              <a:r>
                <a:rPr lang="en-US" altLang="ko-KR" sz="1000" dirty="0">
                  <a:latin typeface="Tw Cen MT" pitchFamily="34" charset="0"/>
                </a:rPr>
                <a:t>GDI Arbiter</a:t>
              </a:r>
              <a:endParaRPr lang="ko-KR" altLang="en-US" sz="1000" dirty="0">
                <a:latin typeface="Tw Cen MT" pitchFamily="34" charset="0"/>
              </a:endParaRPr>
            </a:p>
          </p:txBody>
        </p:sp>
        <p:sp>
          <p:nvSpPr>
            <p:cNvPr id="22" name="직사각형 25"/>
            <p:cNvSpPr/>
            <p:nvPr/>
          </p:nvSpPr>
          <p:spPr bwMode="auto">
            <a:xfrm>
              <a:off x="566528" y="2555969"/>
              <a:ext cx="8033915" cy="258551"/>
            </a:xfrm>
            <a:prstGeom prst="rect">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latinLnBrk="1">
                <a:spcBef>
                  <a:spcPts val="0"/>
                </a:spcBef>
                <a:spcAft>
                  <a:spcPts val="0"/>
                </a:spcAft>
                <a:defRPr/>
              </a:pPr>
              <a:r>
                <a:rPr lang="en-US" altLang="ko-KR" sz="1000" dirty="0">
                  <a:latin typeface="Tw Cen MT" pitchFamily="34" charset="0"/>
                </a:rPr>
                <a:t>IPB (Internal Peripheral Bus)</a:t>
              </a:r>
              <a:endParaRPr lang="ko-KR" altLang="en-US" sz="1000" dirty="0">
                <a:latin typeface="Tw Cen MT" pitchFamily="34" charset="0"/>
              </a:endParaRPr>
            </a:p>
          </p:txBody>
        </p:sp>
        <p:sp>
          <p:nvSpPr>
            <p:cNvPr id="23" name="직사각형 30"/>
            <p:cNvSpPr/>
            <p:nvPr/>
          </p:nvSpPr>
          <p:spPr bwMode="auto">
            <a:xfrm>
              <a:off x="926139" y="5081710"/>
              <a:ext cx="719219"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sp>
          <p:nvSpPr>
            <p:cNvPr id="24" name="직사각형 31"/>
            <p:cNvSpPr/>
            <p:nvPr/>
          </p:nvSpPr>
          <p:spPr bwMode="auto">
            <a:xfrm>
              <a:off x="2220733" y="5081710"/>
              <a:ext cx="719219"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sp>
          <p:nvSpPr>
            <p:cNvPr id="25" name="직사각형 32"/>
            <p:cNvSpPr/>
            <p:nvPr/>
          </p:nvSpPr>
          <p:spPr bwMode="auto">
            <a:xfrm>
              <a:off x="3657574" y="3659681"/>
              <a:ext cx="719219"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sp>
          <p:nvSpPr>
            <p:cNvPr id="26" name="직사각형 34"/>
            <p:cNvSpPr/>
            <p:nvPr/>
          </p:nvSpPr>
          <p:spPr bwMode="auto">
            <a:xfrm>
              <a:off x="5672986" y="3724319"/>
              <a:ext cx="719219"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sp>
          <p:nvSpPr>
            <p:cNvPr id="27" name="직사각형 37"/>
            <p:cNvSpPr/>
            <p:nvPr/>
          </p:nvSpPr>
          <p:spPr bwMode="auto">
            <a:xfrm>
              <a:off x="6895659" y="3724319"/>
              <a:ext cx="575375"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sp>
          <p:nvSpPr>
            <p:cNvPr id="28" name="직사각형 38"/>
            <p:cNvSpPr/>
            <p:nvPr/>
          </p:nvSpPr>
          <p:spPr bwMode="auto">
            <a:xfrm>
              <a:off x="7542956" y="3724319"/>
              <a:ext cx="647297"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cxnSp>
          <p:nvCxnSpPr>
            <p:cNvPr id="29" name="직선 화살표 연결선 58"/>
            <p:cNvCxnSpPr>
              <a:endCxn id="45" idx="0"/>
            </p:cNvCxnSpPr>
            <p:nvPr/>
          </p:nvCxnSpPr>
          <p:spPr bwMode="auto">
            <a:xfrm rot="5400000">
              <a:off x="1116071" y="3369529"/>
              <a:ext cx="193913"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0" name="직선 화살표 연결선 67"/>
            <p:cNvCxnSpPr>
              <a:endCxn id="37" idx="0"/>
            </p:cNvCxnSpPr>
            <p:nvPr/>
          </p:nvCxnSpPr>
          <p:spPr bwMode="auto">
            <a:xfrm rot="5400000">
              <a:off x="1084551" y="4887716"/>
              <a:ext cx="258551" cy="159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1" name="직선 화살표 연결선 69"/>
            <p:cNvCxnSpPr/>
            <p:nvPr/>
          </p:nvCxnSpPr>
          <p:spPr bwMode="auto">
            <a:xfrm rot="5400000">
              <a:off x="2417950" y="4920834"/>
              <a:ext cx="323189"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2" name="직선 화살표 연결선 70"/>
            <p:cNvCxnSpPr>
              <a:endCxn id="25" idx="0"/>
            </p:cNvCxnSpPr>
            <p:nvPr/>
          </p:nvCxnSpPr>
          <p:spPr bwMode="auto">
            <a:xfrm rot="5400000">
              <a:off x="3821672" y="3464250"/>
              <a:ext cx="387826" cy="159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3" name="직사각형 73"/>
            <p:cNvSpPr/>
            <p:nvPr/>
          </p:nvSpPr>
          <p:spPr bwMode="auto">
            <a:xfrm>
              <a:off x="4376793" y="3659681"/>
              <a:ext cx="719219"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cxnSp>
          <p:nvCxnSpPr>
            <p:cNvPr id="34" name="직선 화살표 연결선 74"/>
            <p:cNvCxnSpPr>
              <a:stCxn id="33" idx="0"/>
            </p:cNvCxnSpPr>
            <p:nvPr/>
          </p:nvCxnSpPr>
          <p:spPr bwMode="auto">
            <a:xfrm rot="5400000" flipH="1" flipV="1">
              <a:off x="4542489" y="3464169"/>
              <a:ext cx="387826" cy="319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5" name="직선 화살표 연결선 76"/>
            <p:cNvCxnSpPr>
              <a:stCxn id="26" idx="0"/>
            </p:cNvCxnSpPr>
            <p:nvPr/>
          </p:nvCxnSpPr>
          <p:spPr bwMode="auto">
            <a:xfrm rot="5400000" flipH="1" flipV="1">
              <a:off x="5807163" y="3497287"/>
              <a:ext cx="452464" cy="1598"/>
            </a:xfrm>
            <a:prstGeom prst="straightConnector1">
              <a:avLst/>
            </a:prstGeom>
            <a:ln>
              <a:headEnd type="none"/>
              <a:tailEnd type="triangle"/>
            </a:ln>
          </p:spPr>
          <p:style>
            <a:lnRef idx="3">
              <a:schemeClr val="accent2"/>
            </a:lnRef>
            <a:fillRef idx="0">
              <a:schemeClr val="accent2"/>
            </a:fillRef>
            <a:effectRef idx="2">
              <a:schemeClr val="accent2"/>
            </a:effectRef>
            <a:fontRef idx="minor">
              <a:schemeClr val="tx1"/>
            </a:fontRef>
          </p:style>
        </p:cxnSp>
        <p:sp>
          <p:nvSpPr>
            <p:cNvPr id="36" name="직사각형 80"/>
            <p:cNvSpPr/>
            <p:nvPr/>
          </p:nvSpPr>
          <p:spPr bwMode="auto">
            <a:xfrm>
              <a:off x="6823737" y="3659681"/>
              <a:ext cx="575375"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sp>
          <p:nvSpPr>
            <p:cNvPr id="37" name="직사각형 81"/>
            <p:cNvSpPr/>
            <p:nvPr/>
          </p:nvSpPr>
          <p:spPr bwMode="auto">
            <a:xfrm>
              <a:off x="854217" y="5017073"/>
              <a:ext cx="719219"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cxnSp>
          <p:nvCxnSpPr>
            <p:cNvPr id="38" name="직선 화살표 연결선 86"/>
            <p:cNvCxnSpPr/>
            <p:nvPr/>
          </p:nvCxnSpPr>
          <p:spPr bwMode="auto">
            <a:xfrm rot="5400000" flipH="1" flipV="1">
              <a:off x="7533289" y="3497287"/>
              <a:ext cx="452464" cy="1598"/>
            </a:xfrm>
            <a:prstGeom prst="straightConnector1">
              <a:avLst/>
            </a:prstGeom>
            <a:ln>
              <a:headEnd type="none"/>
              <a:tailEnd type="triangle"/>
            </a:ln>
          </p:spPr>
          <p:style>
            <a:lnRef idx="3">
              <a:schemeClr val="accent2"/>
            </a:lnRef>
            <a:fillRef idx="0">
              <a:schemeClr val="accent2"/>
            </a:fillRef>
            <a:effectRef idx="2">
              <a:schemeClr val="accent2"/>
            </a:effectRef>
            <a:fontRef idx="minor">
              <a:schemeClr val="tx1"/>
            </a:fontRef>
          </p:style>
        </p:cxnSp>
        <p:cxnSp>
          <p:nvCxnSpPr>
            <p:cNvPr id="39" name="직선 화살표 연결선 89"/>
            <p:cNvCxnSpPr>
              <a:endCxn id="36" idx="0"/>
            </p:cNvCxnSpPr>
            <p:nvPr/>
          </p:nvCxnSpPr>
          <p:spPr bwMode="auto">
            <a:xfrm rot="5400000">
              <a:off x="6917511" y="3464250"/>
              <a:ext cx="387826" cy="1598"/>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40" name="직선 화살표 연결선 91"/>
            <p:cNvCxnSpPr/>
            <p:nvPr/>
          </p:nvCxnSpPr>
          <p:spPr bwMode="auto">
            <a:xfrm flipH="1">
              <a:off x="3441008" y="2251194"/>
              <a:ext cx="3198" cy="762112"/>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41" name="직선 화살표 연결선 93"/>
            <p:cNvCxnSpPr/>
            <p:nvPr/>
          </p:nvCxnSpPr>
          <p:spPr bwMode="auto">
            <a:xfrm flipH="1">
              <a:off x="4537784" y="2187274"/>
              <a:ext cx="1600" cy="368695"/>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cxnSp>
          <p:nvCxnSpPr>
            <p:cNvPr id="42" name="직선 화살표 연결선 95"/>
            <p:cNvCxnSpPr/>
            <p:nvPr/>
          </p:nvCxnSpPr>
          <p:spPr bwMode="auto">
            <a:xfrm flipH="1">
              <a:off x="2114080" y="2251194"/>
              <a:ext cx="1600" cy="317541"/>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cxnSp>
          <p:nvCxnSpPr>
            <p:cNvPr id="43" name="직선 화살표 연결선 101"/>
            <p:cNvCxnSpPr/>
            <p:nvPr/>
          </p:nvCxnSpPr>
          <p:spPr bwMode="auto">
            <a:xfrm flipH="1">
              <a:off x="1069983" y="1540898"/>
              <a:ext cx="1598" cy="1472406"/>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cxnSp>
          <p:nvCxnSpPr>
            <p:cNvPr id="44" name="직선 화살표 연결선 103"/>
            <p:cNvCxnSpPr/>
            <p:nvPr/>
          </p:nvCxnSpPr>
          <p:spPr bwMode="auto">
            <a:xfrm rot="5400000">
              <a:off x="805068" y="4110627"/>
              <a:ext cx="1680580" cy="1598"/>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sp>
          <p:nvSpPr>
            <p:cNvPr id="45" name="직사각형 43"/>
            <p:cNvSpPr/>
            <p:nvPr/>
          </p:nvSpPr>
          <p:spPr bwMode="auto">
            <a:xfrm>
              <a:off x="566529" y="3465768"/>
              <a:ext cx="1294595" cy="387826"/>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Source Loader</a:t>
              </a:r>
            </a:p>
            <a:p>
              <a:pPr algn="ctr" fontAlgn="auto" latinLnBrk="1">
                <a:spcBef>
                  <a:spcPts val="0"/>
                </a:spcBef>
                <a:spcAft>
                  <a:spcPts val="0"/>
                </a:spcAft>
                <a:defRPr/>
              </a:pPr>
              <a:r>
                <a:rPr lang="en-US" altLang="ko-KR" sz="1000" dirty="0">
                  <a:latin typeface="Tw Cen MT" pitchFamily="34" charset="0"/>
                </a:rPr>
                <a:t>(w/ built-in rotator)</a:t>
              </a:r>
              <a:endParaRPr lang="ko-KR" altLang="en-US" sz="1000" dirty="0">
                <a:latin typeface="Tw Cen MT" pitchFamily="34" charset="0"/>
              </a:endParaRPr>
            </a:p>
          </p:txBody>
        </p:sp>
        <p:cxnSp>
          <p:nvCxnSpPr>
            <p:cNvPr id="46" name="직선 화살표 연결선 107"/>
            <p:cNvCxnSpPr/>
            <p:nvPr/>
          </p:nvCxnSpPr>
          <p:spPr bwMode="auto">
            <a:xfrm>
              <a:off x="7399112" y="2769015"/>
              <a:ext cx="0" cy="826028"/>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cxnSp>
          <p:nvCxnSpPr>
            <p:cNvPr id="47" name="직선 화살표 연결선 109"/>
            <p:cNvCxnSpPr/>
            <p:nvPr/>
          </p:nvCxnSpPr>
          <p:spPr bwMode="auto">
            <a:xfrm>
              <a:off x="5416910" y="2187274"/>
              <a:ext cx="0" cy="826032"/>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48" name="직선 화살표 연결선 111"/>
            <p:cNvCxnSpPr/>
            <p:nvPr/>
          </p:nvCxnSpPr>
          <p:spPr bwMode="auto">
            <a:xfrm>
              <a:off x="7567590" y="2187274"/>
              <a:ext cx="0" cy="826032"/>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49" name="직선 화살표 연결선 113"/>
            <p:cNvCxnSpPr/>
            <p:nvPr/>
          </p:nvCxnSpPr>
          <p:spPr bwMode="auto">
            <a:xfrm>
              <a:off x="1789202" y="5662013"/>
              <a:ext cx="143844" cy="143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0" name="직선 화살표 연결선 114"/>
            <p:cNvCxnSpPr/>
            <p:nvPr/>
          </p:nvCxnSpPr>
          <p:spPr bwMode="auto">
            <a:xfrm>
              <a:off x="3155718" y="5404899"/>
              <a:ext cx="503453" cy="14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직선 화살표 연결선 125"/>
            <p:cNvCxnSpPr/>
            <p:nvPr/>
          </p:nvCxnSpPr>
          <p:spPr bwMode="auto">
            <a:xfrm rot="16200000" flipH="1">
              <a:off x="3751348" y="4952435"/>
              <a:ext cx="3878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2" name="직선 화살표 연결선 131"/>
            <p:cNvCxnSpPr/>
            <p:nvPr/>
          </p:nvCxnSpPr>
          <p:spPr bwMode="auto">
            <a:xfrm>
              <a:off x="1861124" y="4241420"/>
              <a:ext cx="1726126" cy="14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직선 화살표 연결선 105"/>
            <p:cNvCxnSpPr/>
            <p:nvPr/>
          </p:nvCxnSpPr>
          <p:spPr bwMode="auto">
            <a:xfrm rot="5400000">
              <a:off x="1955819" y="4110627"/>
              <a:ext cx="1680580" cy="1598"/>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cxnSp>
          <p:nvCxnSpPr>
            <p:cNvPr id="54" name="직선 화살표 연결선 65"/>
            <p:cNvCxnSpPr/>
            <p:nvPr/>
          </p:nvCxnSpPr>
          <p:spPr bwMode="auto">
            <a:xfrm rot="5400000">
              <a:off x="1462032" y="3886631"/>
              <a:ext cx="1228116"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55" name="직사각형 142"/>
            <p:cNvSpPr/>
            <p:nvPr/>
          </p:nvSpPr>
          <p:spPr bwMode="auto">
            <a:xfrm>
              <a:off x="3657574" y="5146348"/>
              <a:ext cx="934985" cy="32318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latinLnBrk="1">
                <a:spcBef>
                  <a:spcPts val="0"/>
                </a:spcBef>
                <a:spcAft>
                  <a:spcPts val="0"/>
                </a:spcAft>
                <a:defRPr/>
              </a:pPr>
              <a:r>
                <a:rPr lang="en-US" altLang="ko-KR" sz="1000" dirty="0">
                  <a:latin typeface="Tw Cen MT" pitchFamily="34" charset="0"/>
                </a:rPr>
                <a:t>Residual</a:t>
              </a:r>
              <a:endParaRPr lang="ko-KR" altLang="en-US" sz="1000" dirty="0">
                <a:latin typeface="Tw Cen MT" pitchFamily="34" charset="0"/>
              </a:endParaRPr>
            </a:p>
          </p:txBody>
        </p:sp>
        <p:cxnSp>
          <p:nvCxnSpPr>
            <p:cNvPr id="56" name="직선 화살표 연결선 146"/>
            <p:cNvCxnSpPr/>
            <p:nvPr/>
          </p:nvCxnSpPr>
          <p:spPr bwMode="auto">
            <a:xfrm rot="5400000">
              <a:off x="3880624" y="5532657"/>
              <a:ext cx="129275" cy="15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7" name="직선 화살표 연결선 148"/>
            <p:cNvCxnSpPr/>
            <p:nvPr/>
          </p:nvCxnSpPr>
          <p:spPr bwMode="auto">
            <a:xfrm rot="5400000" flipH="1" flipV="1">
              <a:off x="5323179" y="5081629"/>
              <a:ext cx="1422029" cy="15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8" name="직선 화살표 연결선 153"/>
            <p:cNvCxnSpPr/>
            <p:nvPr/>
          </p:nvCxnSpPr>
          <p:spPr bwMode="auto">
            <a:xfrm rot="5400000" flipH="1" flipV="1">
              <a:off x="5448473" y="5242505"/>
              <a:ext cx="1745218" cy="15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9" name="직선 화살표 연결선 156"/>
            <p:cNvCxnSpPr>
              <a:stCxn id="5" idx="3"/>
            </p:cNvCxnSpPr>
            <p:nvPr/>
          </p:nvCxnSpPr>
          <p:spPr bwMode="auto">
            <a:xfrm>
              <a:off x="6607971" y="3982869"/>
              <a:ext cx="143844" cy="143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0" name="직선 연결선 160"/>
            <p:cNvCxnSpPr/>
            <p:nvPr/>
          </p:nvCxnSpPr>
          <p:spPr bwMode="auto">
            <a:xfrm rot="5400000">
              <a:off x="3085582" y="5759607"/>
              <a:ext cx="712451" cy="1598"/>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61" name="직선 연결선 162"/>
            <p:cNvCxnSpPr/>
            <p:nvPr/>
          </p:nvCxnSpPr>
          <p:spPr bwMode="auto">
            <a:xfrm>
              <a:off x="3443406" y="6115914"/>
              <a:ext cx="2876877" cy="1436"/>
            </a:xfrm>
            <a:prstGeom prst="line">
              <a:avLst/>
            </a:prstGeom>
          </p:spPr>
          <p:style>
            <a:lnRef idx="1">
              <a:schemeClr val="dk1"/>
            </a:lnRef>
            <a:fillRef idx="0">
              <a:schemeClr val="dk1"/>
            </a:fillRef>
            <a:effectRef idx="0">
              <a:schemeClr val="dk1"/>
            </a:effectRef>
            <a:fontRef idx="minor">
              <a:schemeClr val="tx1"/>
            </a:fontRef>
          </p:style>
        </p:cxnSp>
        <p:cxnSp>
          <p:nvCxnSpPr>
            <p:cNvPr id="62" name="직선 연결선 164"/>
            <p:cNvCxnSpPr>
              <a:stCxn id="17" idx="3"/>
            </p:cNvCxnSpPr>
            <p:nvPr/>
          </p:nvCxnSpPr>
          <p:spPr bwMode="auto">
            <a:xfrm>
              <a:off x="5024090" y="5792725"/>
              <a:ext cx="1008505" cy="1436"/>
            </a:xfrm>
            <a:prstGeom prst="line">
              <a:avLst/>
            </a:prstGeom>
          </p:spPr>
          <p:style>
            <a:lnRef idx="1">
              <a:schemeClr val="dk1"/>
            </a:lnRef>
            <a:fillRef idx="0">
              <a:schemeClr val="dk1"/>
            </a:fillRef>
            <a:effectRef idx="0">
              <a:schemeClr val="dk1"/>
            </a:effectRef>
            <a:fontRef idx="minor">
              <a:schemeClr val="tx1"/>
            </a:fontRef>
          </p:style>
        </p:cxnSp>
        <p:cxnSp>
          <p:nvCxnSpPr>
            <p:cNvPr id="63" name="직선 화살표 연결선 170"/>
            <p:cNvCxnSpPr>
              <a:stCxn id="18" idx="2"/>
            </p:cNvCxnSpPr>
            <p:nvPr/>
          </p:nvCxnSpPr>
          <p:spPr bwMode="auto">
            <a:xfrm rot="5400000">
              <a:off x="4317057" y="5177787"/>
              <a:ext cx="840290" cy="3197"/>
            </a:xfrm>
            <a:prstGeom prst="straightConnector1">
              <a:avLst/>
            </a:prstGeom>
            <a:ln>
              <a:headEnd type="arrow"/>
              <a:tailEnd type="triangle"/>
            </a:ln>
          </p:spPr>
          <p:style>
            <a:lnRef idx="1">
              <a:schemeClr val="dk1"/>
            </a:lnRef>
            <a:fillRef idx="0">
              <a:schemeClr val="dk1"/>
            </a:fillRef>
            <a:effectRef idx="0">
              <a:schemeClr val="dk1"/>
            </a:effectRef>
            <a:fontRef idx="minor">
              <a:schemeClr val="tx1"/>
            </a:fontRef>
          </p:style>
        </p:cxnSp>
        <p:cxnSp>
          <p:nvCxnSpPr>
            <p:cNvPr id="64" name="직선 연결선 183"/>
            <p:cNvCxnSpPr/>
            <p:nvPr/>
          </p:nvCxnSpPr>
          <p:spPr bwMode="auto">
            <a:xfrm>
              <a:off x="852619" y="3982151"/>
              <a:ext cx="2733033" cy="0"/>
            </a:xfrm>
            <a:prstGeom prst="line">
              <a:avLst/>
            </a:prstGeom>
            <a:ln>
              <a:tailEnd type="triangle"/>
            </a:ln>
          </p:spPr>
          <p:style>
            <a:lnRef idx="1">
              <a:schemeClr val="dk1"/>
            </a:lnRef>
            <a:fillRef idx="0">
              <a:schemeClr val="dk1"/>
            </a:fillRef>
            <a:effectRef idx="0">
              <a:schemeClr val="dk1"/>
            </a:effectRef>
            <a:fontRef idx="minor">
              <a:schemeClr val="tx1"/>
            </a:fontRef>
          </p:style>
        </p:cxnSp>
        <p:cxnSp>
          <p:nvCxnSpPr>
            <p:cNvPr id="65" name="직선 연결선 187"/>
            <p:cNvCxnSpPr/>
            <p:nvPr/>
          </p:nvCxnSpPr>
          <p:spPr bwMode="auto">
            <a:xfrm rot="5400000">
              <a:off x="368635" y="4468289"/>
              <a:ext cx="969566" cy="1598"/>
            </a:xfrm>
            <a:prstGeom prst="line">
              <a:avLst/>
            </a:prstGeom>
            <a:ln>
              <a:headEnd type="oval"/>
              <a:tailEnd type="triangle" w="sm" len="lg"/>
            </a:ln>
          </p:spPr>
          <p:style>
            <a:lnRef idx="1">
              <a:schemeClr val="dk1"/>
            </a:lnRef>
            <a:fillRef idx="0">
              <a:schemeClr val="dk1"/>
            </a:fillRef>
            <a:effectRef idx="0">
              <a:schemeClr val="dk1"/>
            </a:effectRef>
            <a:fontRef idx="minor">
              <a:schemeClr val="tx1"/>
            </a:fontRef>
          </p:style>
        </p:cxnSp>
        <p:cxnSp>
          <p:nvCxnSpPr>
            <p:cNvPr id="66" name="직선 연결선 191"/>
            <p:cNvCxnSpPr/>
            <p:nvPr/>
          </p:nvCxnSpPr>
          <p:spPr bwMode="auto">
            <a:xfrm rot="5400000">
              <a:off x="2826950" y="4596209"/>
              <a:ext cx="1228116" cy="0"/>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67" name="직선 화살표 연결선 207"/>
            <p:cNvCxnSpPr/>
            <p:nvPr/>
          </p:nvCxnSpPr>
          <p:spPr bwMode="auto">
            <a:xfrm>
              <a:off x="3441808" y="5210986"/>
              <a:ext cx="215766" cy="14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8" name="직선 화살표 연결선 218"/>
            <p:cNvCxnSpPr/>
            <p:nvPr/>
          </p:nvCxnSpPr>
          <p:spPr bwMode="auto">
            <a:xfrm rot="5400000" flipH="1" flipV="1">
              <a:off x="5525161" y="4660766"/>
              <a:ext cx="581739" cy="15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9" name="직선 연결선 220"/>
            <p:cNvCxnSpPr/>
            <p:nvPr/>
          </p:nvCxnSpPr>
          <p:spPr bwMode="auto">
            <a:xfrm>
              <a:off x="3945261" y="4952435"/>
              <a:ext cx="1869970" cy="1436"/>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70" name="직선 화살표 연결선 229"/>
            <p:cNvCxnSpPr/>
            <p:nvPr/>
          </p:nvCxnSpPr>
          <p:spPr bwMode="auto">
            <a:xfrm rot="16200000" flipH="1">
              <a:off x="782078" y="3918232"/>
              <a:ext cx="129275" cy="0"/>
            </a:xfrm>
            <a:prstGeom prst="straightConnector1">
              <a:avLst/>
            </a:prstGeom>
            <a:ln>
              <a:tailEnd type="none"/>
            </a:ln>
          </p:spPr>
          <p:style>
            <a:lnRef idx="1">
              <a:schemeClr val="dk1"/>
            </a:lnRef>
            <a:fillRef idx="0">
              <a:schemeClr val="dk1"/>
            </a:fillRef>
            <a:effectRef idx="0">
              <a:schemeClr val="dk1"/>
            </a:effectRef>
            <a:fontRef idx="minor">
              <a:schemeClr val="tx1"/>
            </a:fontRef>
          </p:style>
        </p:cxnSp>
        <p:sp>
          <p:nvSpPr>
            <p:cNvPr id="71" name="직사각형 42"/>
            <p:cNvSpPr/>
            <p:nvPr/>
          </p:nvSpPr>
          <p:spPr bwMode="auto">
            <a:xfrm>
              <a:off x="566529" y="4112145"/>
              <a:ext cx="1294595" cy="32318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Intra Mode Decision</a:t>
              </a:r>
              <a:endParaRPr lang="ko-KR" altLang="en-US" sz="1000" dirty="0">
                <a:latin typeface="Tw Cen MT" pitchFamily="34" charset="0"/>
              </a:endParaRPr>
            </a:p>
          </p:txBody>
        </p:sp>
        <p:sp>
          <p:nvSpPr>
            <p:cNvPr id="72" name="직사각형 11"/>
            <p:cNvSpPr/>
            <p:nvPr/>
          </p:nvSpPr>
          <p:spPr bwMode="auto">
            <a:xfrm>
              <a:off x="566529" y="4499971"/>
              <a:ext cx="2589189" cy="258551"/>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2-D Cyclic CACHE</a:t>
              </a:r>
              <a:endParaRPr lang="ko-KR" altLang="en-US" sz="1000" dirty="0">
                <a:latin typeface="Tw Cen MT" pitchFamily="34" charset="0"/>
              </a:endParaRPr>
            </a:p>
          </p:txBody>
        </p:sp>
        <p:cxnSp>
          <p:nvCxnSpPr>
            <p:cNvPr id="73" name="직선 화살표 연결선 231"/>
            <p:cNvCxnSpPr/>
            <p:nvPr/>
          </p:nvCxnSpPr>
          <p:spPr bwMode="auto">
            <a:xfrm>
              <a:off x="3299562" y="5857363"/>
              <a:ext cx="359610" cy="14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4" name="직선 연결선 233"/>
            <p:cNvCxnSpPr/>
            <p:nvPr/>
          </p:nvCxnSpPr>
          <p:spPr bwMode="auto">
            <a:xfrm>
              <a:off x="3298763" y="1669455"/>
              <a:ext cx="799" cy="4187908"/>
            </a:xfrm>
            <a:prstGeom prst="line">
              <a:avLst/>
            </a:prstGeom>
          </p:spPr>
          <p:style>
            <a:lnRef idx="1">
              <a:schemeClr val="dk1"/>
            </a:lnRef>
            <a:fillRef idx="0">
              <a:schemeClr val="dk1"/>
            </a:fillRef>
            <a:effectRef idx="0">
              <a:schemeClr val="dk1"/>
            </a:effectRef>
            <a:fontRef idx="minor">
              <a:schemeClr val="tx1"/>
            </a:fontRef>
          </p:style>
        </p:cxnSp>
        <p:sp>
          <p:nvSpPr>
            <p:cNvPr id="75" name="직사각형 7"/>
            <p:cNvSpPr/>
            <p:nvPr/>
          </p:nvSpPr>
          <p:spPr bwMode="auto">
            <a:xfrm>
              <a:off x="3011875" y="1993362"/>
              <a:ext cx="719219" cy="258551"/>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DMA</a:t>
              </a:r>
              <a:endParaRPr lang="ko-KR" altLang="en-US" sz="1000" dirty="0">
                <a:latin typeface="Tw Cen MT" pitchFamily="34" charset="0"/>
              </a:endParaRPr>
            </a:p>
          </p:txBody>
        </p:sp>
        <p:cxnSp>
          <p:nvCxnSpPr>
            <p:cNvPr id="76" name="직선 화살표 연결선 242"/>
            <p:cNvCxnSpPr/>
            <p:nvPr/>
          </p:nvCxnSpPr>
          <p:spPr bwMode="auto">
            <a:xfrm rot="5400000">
              <a:off x="4880240" y="1249229"/>
              <a:ext cx="711015" cy="1598"/>
            </a:xfrm>
            <a:prstGeom prst="straightConnector1">
              <a:avLst/>
            </a:prstGeom>
            <a:ln>
              <a:headEnd type="triangle"/>
              <a:tailEnd type="triangle"/>
            </a:ln>
          </p:spPr>
          <p:style>
            <a:lnRef idx="3">
              <a:schemeClr val="accent4"/>
            </a:lnRef>
            <a:fillRef idx="0">
              <a:schemeClr val="accent4"/>
            </a:fillRef>
            <a:effectRef idx="2">
              <a:schemeClr val="accent4"/>
            </a:effectRef>
            <a:fontRef idx="minor">
              <a:schemeClr val="tx1"/>
            </a:fontRef>
          </p:style>
        </p:cxnSp>
        <p:cxnSp>
          <p:nvCxnSpPr>
            <p:cNvPr id="77" name="직선 화살표 연결선 243"/>
            <p:cNvCxnSpPr/>
            <p:nvPr/>
          </p:nvCxnSpPr>
          <p:spPr bwMode="auto">
            <a:xfrm rot="5400000">
              <a:off x="5379505" y="1249229"/>
              <a:ext cx="711015" cy="1598"/>
            </a:xfrm>
            <a:prstGeom prst="straightConnector1">
              <a:avLst/>
            </a:prstGeom>
            <a:ln>
              <a:headEnd type="triangle"/>
              <a:tailEnd type="triangle"/>
            </a:ln>
          </p:spPr>
          <p:style>
            <a:lnRef idx="3">
              <a:schemeClr val="accent4"/>
            </a:lnRef>
            <a:fillRef idx="0">
              <a:schemeClr val="accent4"/>
            </a:fillRef>
            <a:effectRef idx="2">
              <a:schemeClr val="accent4"/>
            </a:effectRef>
            <a:fontRef idx="minor">
              <a:schemeClr val="tx1"/>
            </a:fontRef>
          </p:style>
        </p:cxnSp>
        <p:cxnSp>
          <p:nvCxnSpPr>
            <p:cNvPr id="78" name="직선 화살표 연결선 244"/>
            <p:cNvCxnSpPr/>
            <p:nvPr/>
          </p:nvCxnSpPr>
          <p:spPr bwMode="auto">
            <a:xfrm rot="5400000">
              <a:off x="4183076" y="1249229"/>
              <a:ext cx="711015" cy="1598"/>
            </a:xfrm>
            <a:prstGeom prst="straightConnector1">
              <a:avLst/>
            </a:prstGeom>
            <a:ln>
              <a:headEnd type="triangle"/>
              <a:tailEnd type="triangle"/>
            </a:ln>
          </p:spPr>
          <p:style>
            <a:lnRef idx="3">
              <a:schemeClr val="accent4"/>
            </a:lnRef>
            <a:fillRef idx="0">
              <a:schemeClr val="accent4"/>
            </a:fillRef>
            <a:effectRef idx="2">
              <a:schemeClr val="accent4"/>
            </a:effectRef>
            <a:fontRef idx="minor">
              <a:schemeClr val="tx1"/>
            </a:fontRef>
          </p:style>
        </p:cxnSp>
        <p:sp>
          <p:nvSpPr>
            <p:cNvPr id="79" name="TextBox 245"/>
            <p:cNvSpPr txBox="1">
              <a:spLocks noChangeArrowheads="1"/>
            </p:cNvSpPr>
            <p:nvPr/>
          </p:nvSpPr>
          <p:spPr bwMode="auto">
            <a:xfrm rot="16200000">
              <a:off x="4030795" y="1149772"/>
              <a:ext cx="646377" cy="263714"/>
            </a:xfrm>
            <a:prstGeom prst="rect">
              <a:avLst/>
            </a:prstGeom>
            <a:noFill/>
            <a:ln w="9525">
              <a:noFill/>
              <a:miter lim="800000"/>
              <a:headEnd/>
              <a:tailEnd/>
            </a:ln>
          </p:spPr>
          <p:txBody>
            <a:bodyPr>
              <a:spAutoFit/>
            </a:bodyPr>
            <a:lstStyle/>
            <a:p>
              <a:pPr algn="ctr" latinLnBrk="1"/>
              <a:r>
                <a:rPr lang="en-US" altLang="ko-KR" sz="1100" b="1" dirty="0">
                  <a:latin typeface="Tw Cen MT" pitchFamily="34" charset="0"/>
                </a:rPr>
                <a:t>APB</a:t>
              </a:r>
              <a:endParaRPr lang="ko-KR" altLang="en-US" sz="1100" b="1" dirty="0">
                <a:latin typeface="Tw Cen MT" pitchFamily="34" charset="0"/>
              </a:endParaRPr>
            </a:p>
          </p:txBody>
        </p:sp>
        <p:sp>
          <p:nvSpPr>
            <p:cNvPr id="80" name="TextBox 246"/>
            <p:cNvSpPr txBox="1">
              <a:spLocks noChangeArrowheads="1"/>
            </p:cNvSpPr>
            <p:nvPr/>
          </p:nvSpPr>
          <p:spPr bwMode="auto">
            <a:xfrm rot="16200000">
              <a:off x="4764719" y="1149772"/>
              <a:ext cx="646377" cy="263714"/>
            </a:xfrm>
            <a:prstGeom prst="rect">
              <a:avLst/>
            </a:prstGeom>
            <a:noFill/>
            <a:ln w="9525">
              <a:noFill/>
              <a:miter lim="800000"/>
              <a:headEnd/>
              <a:tailEnd/>
            </a:ln>
          </p:spPr>
          <p:txBody>
            <a:bodyPr>
              <a:spAutoFit/>
            </a:bodyPr>
            <a:lstStyle/>
            <a:p>
              <a:pPr algn="ctr" latinLnBrk="1"/>
              <a:r>
                <a:rPr lang="en-US" altLang="ko-KR" sz="1100" b="1" dirty="0">
                  <a:latin typeface="Tw Cen MT" pitchFamily="34" charset="0"/>
                </a:rPr>
                <a:t>1</a:t>
              </a:r>
              <a:r>
                <a:rPr lang="en-US" altLang="ko-KR" sz="1100" b="1" baseline="30000" dirty="0">
                  <a:latin typeface="Tw Cen MT" pitchFamily="34" charset="0"/>
                </a:rPr>
                <a:t>st</a:t>
              </a:r>
              <a:r>
                <a:rPr lang="en-US" altLang="ko-KR" sz="1100" b="1" dirty="0">
                  <a:latin typeface="Tw Cen MT" pitchFamily="34" charset="0"/>
                </a:rPr>
                <a:t> AXI</a:t>
              </a:r>
              <a:endParaRPr lang="ko-KR" altLang="en-US" sz="1100" b="1" dirty="0">
                <a:latin typeface="Tw Cen MT" pitchFamily="34" charset="0"/>
              </a:endParaRPr>
            </a:p>
          </p:txBody>
        </p:sp>
        <p:sp>
          <p:nvSpPr>
            <p:cNvPr id="81" name="TextBox 247"/>
            <p:cNvSpPr txBox="1">
              <a:spLocks noChangeArrowheads="1"/>
            </p:cNvSpPr>
            <p:nvPr/>
          </p:nvSpPr>
          <p:spPr bwMode="auto">
            <a:xfrm rot="16200000">
              <a:off x="5263984" y="1149772"/>
              <a:ext cx="646377" cy="263714"/>
            </a:xfrm>
            <a:prstGeom prst="rect">
              <a:avLst/>
            </a:prstGeom>
            <a:noFill/>
            <a:ln w="9525">
              <a:noFill/>
              <a:miter lim="800000"/>
              <a:headEnd/>
              <a:tailEnd/>
            </a:ln>
          </p:spPr>
          <p:txBody>
            <a:bodyPr>
              <a:spAutoFit/>
            </a:bodyPr>
            <a:lstStyle/>
            <a:p>
              <a:pPr algn="ctr" latinLnBrk="1"/>
              <a:r>
                <a:rPr lang="en-US" altLang="ko-KR" sz="1100" b="1" dirty="0">
                  <a:latin typeface="Tw Cen MT" pitchFamily="34" charset="0"/>
                </a:rPr>
                <a:t>2</a:t>
              </a:r>
              <a:r>
                <a:rPr lang="en-US" altLang="ko-KR" sz="1100" b="1" baseline="30000" dirty="0">
                  <a:latin typeface="Tw Cen MT" pitchFamily="34" charset="0"/>
                </a:rPr>
                <a:t>nd</a:t>
              </a:r>
              <a:r>
                <a:rPr lang="en-US" altLang="ko-KR" sz="1100" b="1" dirty="0">
                  <a:latin typeface="Tw Cen MT" pitchFamily="34" charset="0"/>
                </a:rPr>
                <a:t> AXI</a:t>
              </a:r>
            </a:p>
          </p:txBody>
        </p:sp>
        <p:sp>
          <p:nvSpPr>
            <p:cNvPr id="82" name="직사각형 50"/>
            <p:cNvSpPr/>
            <p:nvPr/>
          </p:nvSpPr>
          <p:spPr bwMode="auto">
            <a:xfrm>
              <a:off x="4111140" y="1605536"/>
              <a:ext cx="797735" cy="58173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APB-to-IPB wrapper</a:t>
              </a:r>
              <a:endParaRPr lang="ko-KR" altLang="en-US" sz="1000" dirty="0">
                <a:latin typeface="Tw Cen MT" pitchFamily="34" charset="0"/>
              </a:endParaRPr>
            </a:p>
          </p:txBody>
        </p:sp>
        <p:sp>
          <p:nvSpPr>
            <p:cNvPr id="83" name="직사각형 21"/>
            <p:cNvSpPr/>
            <p:nvPr/>
          </p:nvSpPr>
          <p:spPr bwMode="auto">
            <a:xfrm>
              <a:off x="4994455" y="1605536"/>
              <a:ext cx="900596" cy="58173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a:latin typeface="Tw Cen MT" pitchFamily="34" charset="0"/>
                </a:rPr>
                <a:t>GDI-to-AXI wrapper</a:t>
              </a:r>
              <a:endParaRPr lang="ko-KR" altLang="en-US" sz="1000" dirty="0">
                <a:latin typeface="Tw Cen MT" pitchFamily="34" charset="0"/>
              </a:endParaRPr>
            </a:p>
          </p:txBody>
        </p:sp>
        <p:sp>
          <p:nvSpPr>
            <p:cNvPr id="84" name="직사각형 21"/>
            <p:cNvSpPr/>
            <p:nvPr/>
          </p:nvSpPr>
          <p:spPr bwMode="auto">
            <a:xfrm>
              <a:off x="5975704" y="1604818"/>
              <a:ext cx="900596" cy="58173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000" dirty="0" err="1" smtClean="0">
                  <a:latin typeface="Tw Cen MT" pitchFamily="34" charset="0"/>
                </a:rPr>
                <a:t>Macroblock</a:t>
              </a:r>
              <a:r>
                <a:rPr lang="en-US" altLang="ko-KR" sz="1000" dirty="0" smtClean="0">
                  <a:latin typeface="Tw Cen MT" pitchFamily="34" charset="0"/>
                </a:rPr>
                <a:t> Sequence</a:t>
              </a:r>
              <a:endParaRPr lang="ko-KR" altLang="en-US" sz="1000" dirty="0">
                <a:latin typeface="Tw Cen MT" pitchFamily="34" charset="0"/>
              </a:endParaRPr>
            </a:p>
          </p:txBody>
        </p:sp>
        <p:cxnSp>
          <p:nvCxnSpPr>
            <p:cNvPr id="85" name="직선 화살표 연결선 93"/>
            <p:cNvCxnSpPr/>
            <p:nvPr/>
          </p:nvCxnSpPr>
          <p:spPr bwMode="auto">
            <a:xfrm flipH="1">
              <a:off x="7183540" y="2200040"/>
              <a:ext cx="1600" cy="368695"/>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cxnSp>
          <p:nvCxnSpPr>
            <p:cNvPr id="86" name="직선 화살표 연결선 93"/>
            <p:cNvCxnSpPr/>
            <p:nvPr/>
          </p:nvCxnSpPr>
          <p:spPr bwMode="auto">
            <a:xfrm flipH="1">
              <a:off x="6377035" y="2187275"/>
              <a:ext cx="1600" cy="368695"/>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sp>
          <p:nvSpPr>
            <p:cNvPr id="87" name="직사각형 21"/>
            <p:cNvSpPr/>
            <p:nvPr/>
          </p:nvSpPr>
          <p:spPr bwMode="auto">
            <a:xfrm>
              <a:off x="7913235" y="1604818"/>
              <a:ext cx="687209" cy="58173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latinLnBrk="1">
                <a:spcBef>
                  <a:spcPts val="0"/>
                </a:spcBef>
                <a:spcAft>
                  <a:spcPts val="0"/>
                </a:spcAft>
                <a:defRPr/>
              </a:pPr>
              <a:r>
                <a:rPr lang="en-US" altLang="ko-KR" sz="1200" b="1" dirty="0" smtClean="0">
                  <a:latin typeface="Tw Cen MT" pitchFamily="34" charset="0"/>
                </a:rPr>
                <a:t>JPEG codec</a:t>
              </a:r>
              <a:endParaRPr lang="ko-KR" altLang="en-US" sz="1200" b="1" dirty="0">
                <a:latin typeface="Tw Cen MT" pitchFamily="34" charset="0"/>
              </a:endParaRPr>
            </a:p>
          </p:txBody>
        </p:sp>
        <p:cxnSp>
          <p:nvCxnSpPr>
            <p:cNvPr id="88" name="직선 화살표 연결선 93"/>
            <p:cNvCxnSpPr/>
            <p:nvPr/>
          </p:nvCxnSpPr>
          <p:spPr bwMode="auto">
            <a:xfrm flipH="1">
              <a:off x="8028450" y="2200040"/>
              <a:ext cx="1600" cy="368695"/>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cxnSp>
          <p:nvCxnSpPr>
            <p:cNvPr id="89" name="직선 화살표 연결선 111"/>
            <p:cNvCxnSpPr/>
            <p:nvPr/>
          </p:nvCxnSpPr>
          <p:spPr bwMode="auto">
            <a:xfrm>
              <a:off x="8297285" y="2210399"/>
              <a:ext cx="0" cy="826032"/>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gr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400" dirty="0"/>
              <a:t>VPU Architecture</a:t>
            </a:r>
            <a:r>
              <a:rPr lang="en-US" sz="2000" dirty="0"/>
              <a:t> </a:t>
            </a:r>
            <a:r>
              <a:rPr lang="en-US" sz="2400" dirty="0"/>
              <a:t>Overview </a:t>
            </a:r>
            <a:r>
              <a:rPr lang="en-US" sz="1800" dirty="0"/>
              <a:t>(</a:t>
            </a:r>
            <a:r>
              <a:rPr lang="en-US" altLang="ko-KR" sz="1800" dirty="0">
                <a:ea typeface="Gulim" pitchFamily="34" charset="-127"/>
              </a:rPr>
              <a:t>SW view</a:t>
            </a:r>
            <a:r>
              <a:rPr lang="en-US" altLang="zh-CN" sz="1800" dirty="0" smtClean="0">
                <a:ea typeface="宋体" pitchFamily="2" charset="-122"/>
              </a:rPr>
              <a:t>)</a:t>
            </a:r>
            <a:endParaRPr lang="en-US" altLang="zh-TW" dirty="0" smtClean="0">
              <a:ea typeface="PMingLiU" pitchFamily="18" charset="-120"/>
            </a:endParaRPr>
          </a:p>
        </p:txBody>
      </p:sp>
      <p:pic>
        <p:nvPicPr>
          <p:cNvPr id="4" name="Picture 4" descr="SW Overview2"/>
          <p:cNvPicPr>
            <a:picLocks noChangeAspect="1" noChangeArrowheads="1"/>
          </p:cNvPicPr>
          <p:nvPr/>
        </p:nvPicPr>
        <p:blipFill>
          <a:blip r:embed="rId2" cstate="print"/>
          <a:srcRect/>
          <a:stretch>
            <a:fillRect/>
          </a:stretch>
        </p:blipFill>
        <p:spPr bwMode="auto">
          <a:xfrm>
            <a:off x="1465072" y="1165543"/>
            <a:ext cx="5929313" cy="46640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59940"/>
            <a:ext cx="7879340" cy="775854"/>
          </a:xfrm>
        </p:spPr>
        <p:txBody>
          <a:bodyPr/>
          <a:lstStyle/>
          <a:p>
            <a:pPr algn="r" eaLnBrk="1" hangingPunct="1"/>
            <a:r>
              <a:rPr lang="en-US" altLang="zh-TW" dirty="0" smtClean="0">
                <a:ea typeface="PMingLiU" pitchFamily="18" charset="-120"/>
              </a:rPr>
              <a:t>VPU-IPU Interface</a:t>
            </a:r>
          </a:p>
        </p:txBody>
      </p:sp>
      <p:sp>
        <p:nvSpPr>
          <p:cNvPr id="43" name="Rectangle 46"/>
          <p:cNvSpPr>
            <a:spLocks noChangeArrowheads="1"/>
          </p:cNvSpPr>
          <p:nvPr/>
        </p:nvSpPr>
        <p:spPr bwMode="auto">
          <a:xfrm>
            <a:off x="6953110" y="1393825"/>
            <a:ext cx="1343025" cy="306387"/>
          </a:xfrm>
          <a:prstGeom prst="rect">
            <a:avLst/>
          </a:prstGeom>
          <a:solidFill>
            <a:srgbClr val="FFFF66"/>
          </a:solidFill>
          <a:ln w="12700">
            <a:solidFill>
              <a:schemeClr val="tx1"/>
            </a:solidFill>
            <a:miter lim="800000"/>
            <a:headEnd/>
            <a:tailEnd/>
          </a:ln>
        </p:spPr>
        <p:txBody>
          <a:bodyPr wrap="none" anchor="ctr"/>
          <a:lstStyle/>
          <a:p>
            <a:pPr algn="ctr"/>
            <a:r>
              <a:rPr lang="en-US" sz="1200" u="none"/>
              <a:t>HW Accelerated</a:t>
            </a:r>
          </a:p>
        </p:txBody>
      </p:sp>
      <p:sp>
        <p:nvSpPr>
          <p:cNvPr id="48" name="Rectangle 54"/>
          <p:cNvSpPr>
            <a:spLocks noChangeArrowheads="1"/>
          </p:cNvSpPr>
          <p:nvPr/>
        </p:nvSpPr>
        <p:spPr bwMode="auto">
          <a:xfrm>
            <a:off x="6723063" y="1816100"/>
            <a:ext cx="2276475" cy="2573338"/>
          </a:xfrm>
          <a:prstGeom prst="rect">
            <a:avLst/>
          </a:prstGeom>
          <a:noFill/>
          <a:ln w="9525">
            <a:noFill/>
            <a:miter lim="800000"/>
            <a:headEnd/>
            <a:tailEnd/>
          </a:ln>
        </p:spPr>
        <p:txBody>
          <a:bodyPr/>
          <a:lstStyle/>
          <a:p>
            <a:pPr>
              <a:lnSpc>
                <a:spcPct val="80000"/>
              </a:lnSpc>
              <a:spcBef>
                <a:spcPct val="3000"/>
              </a:spcBef>
              <a:spcAft>
                <a:spcPct val="3000"/>
              </a:spcAft>
              <a:buClr>
                <a:schemeClr val="tx1"/>
              </a:buClr>
              <a:buSzPct val="80000"/>
            </a:pPr>
            <a:endParaRPr lang="en-US" sz="1000" b="0" u="none" dirty="0">
              <a:solidFill>
                <a:srgbClr val="000000"/>
              </a:solidFill>
            </a:endParaRPr>
          </a:p>
          <a:p>
            <a:pPr>
              <a:lnSpc>
                <a:spcPct val="80000"/>
              </a:lnSpc>
              <a:spcBef>
                <a:spcPct val="3000"/>
              </a:spcBef>
              <a:spcAft>
                <a:spcPct val="3000"/>
              </a:spcAft>
              <a:buClr>
                <a:schemeClr val="tx1"/>
              </a:buClr>
              <a:buSzPct val="80000"/>
            </a:pPr>
            <a:r>
              <a:rPr lang="en-US" sz="1000" dirty="0">
                <a:solidFill>
                  <a:srgbClr val="000000"/>
                </a:solidFill>
              </a:rPr>
              <a:t>Image Conversions:</a:t>
            </a:r>
          </a:p>
          <a:p>
            <a:pPr marL="565150" lvl="1" indent="-225425">
              <a:lnSpc>
                <a:spcPct val="80000"/>
              </a:lnSpc>
              <a:spcBef>
                <a:spcPct val="3000"/>
              </a:spcBef>
              <a:spcAft>
                <a:spcPct val="3000"/>
              </a:spcAft>
              <a:buClr>
                <a:schemeClr val="tx1"/>
              </a:buClr>
              <a:buSzPct val="80000"/>
              <a:buFontTx/>
              <a:buChar char="•"/>
            </a:pPr>
            <a:r>
              <a:rPr lang="en-US" sz="900" b="0" u="none" dirty="0">
                <a:solidFill>
                  <a:srgbClr val="000000"/>
                </a:solidFill>
              </a:rPr>
              <a:t>Resizing (resolution adjustment)</a:t>
            </a:r>
          </a:p>
          <a:p>
            <a:pPr marL="565150" lvl="1" indent="-225425">
              <a:lnSpc>
                <a:spcPct val="80000"/>
              </a:lnSpc>
              <a:spcBef>
                <a:spcPct val="3000"/>
              </a:spcBef>
              <a:spcAft>
                <a:spcPct val="3000"/>
              </a:spcAft>
              <a:buClr>
                <a:schemeClr val="tx1"/>
              </a:buClr>
              <a:buSzPct val="80000"/>
              <a:buFontTx/>
              <a:buChar char="•"/>
            </a:pPr>
            <a:r>
              <a:rPr lang="en-US" sz="900" b="0" u="none" dirty="0">
                <a:solidFill>
                  <a:srgbClr val="000000"/>
                </a:solidFill>
              </a:rPr>
              <a:t>De-interlacing</a:t>
            </a:r>
          </a:p>
          <a:p>
            <a:pPr marL="565150" lvl="1" indent="-225425">
              <a:lnSpc>
                <a:spcPct val="80000"/>
              </a:lnSpc>
              <a:spcBef>
                <a:spcPct val="3000"/>
              </a:spcBef>
              <a:spcAft>
                <a:spcPct val="3000"/>
              </a:spcAft>
              <a:buClr>
                <a:schemeClr val="tx1"/>
              </a:buClr>
              <a:buSzPct val="80000"/>
              <a:buFontTx/>
              <a:buChar char="•"/>
            </a:pPr>
            <a:r>
              <a:rPr lang="en-US" sz="900" b="0" u="none" dirty="0">
                <a:solidFill>
                  <a:srgbClr val="000000"/>
                </a:solidFill>
              </a:rPr>
              <a:t>Rotation &amp; Inversion</a:t>
            </a:r>
          </a:p>
          <a:p>
            <a:pPr marL="565150" lvl="1" indent="-225425">
              <a:lnSpc>
                <a:spcPct val="80000"/>
              </a:lnSpc>
              <a:spcBef>
                <a:spcPct val="3000"/>
              </a:spcBef>
              <a:spcAft>
                <a:spcPct val="3000"/>
              </a:spcAft>
              <a:buClr>
                <a:schemeClr val="tx1"/>
              </a:buClr>
              <a:buSzPct val="80000"/>
            </a:pPr>
            <a:endParaRPr lang="en-US" sz="900" b="0" u="none" dirty="0">
              <a:solidFill>
                <a:srgbClr val="000000"/>
              </a:solidFill>
            </a:endParaRPr>
          </a:p>
          <a:p>
            <a:pPr>
              <a:lnSpc>
                <a:spcPct val="80000"/>
              </a:lnSpc>
              <a:spcBef>
                <a:spcPct val="3000"/>
              </a:spcBef>
              <a:spcAft>
                <a:spcPct val="3000"/>
              </a:spcAft>
              <a:buClr>
                <a:schemeClr val="tx1"/>
              </a:buClr>
              <a:buSzPct val="80000"/>
            </a:pPr>
            <a:r>
              <a:rPr lang="en-US" sz="1000" dirty="0">
                <a:solidFill>
                  <a:srgbClr val="000000"/>
                </a:solidFill>
              </a:rPr>
              <a:t>Display Enhancement:</a:t>
            </a:r>
          </a:p>
          <a:p>
            <a:pPr marL="565150" lvl="1" indent="-225425">
              <a:lnSpc>
                <a:spcPct val="80000"/>
              </a:lnSpc>
              <a:spcBef>
                <a:spcPct val="3000"/>
              </a:spcBef>
              <a:spcAft>
                <a:spcPct val="3000"/>
              </a:spcAft>
              <a:buClr>
                <a:schemeClr val="tx1"/>
              </a:buClr>
              <a:buSzPct val="80000"/>
              <a:buFontTx/>
              <a:buChar char="•"/>
            </a:pPr>
            <a:r>
              <a:rPr lang="en-US" sz="900" b="0" u="none" dirty="0">
                <a:solidFill>
                  <a:srgbClr val="000000"/>
                </a:solidFill>
              </a:rPr>
              <a:t>Color adjustments and gamut mapping</a:t>
            </a:r>
          </a:p>
          <a:p>
            <a:pPr marL="565150" lvl="1" indent="-225425">
              <a:lnSpc>
                <a:spcPct val="80000"/>
              </a:lnSpc>
              <a:spcBef>
                <a:spcPct val="3000"/>
              </a:spcBef>
              <a:spcAft>
                <a:spcPct val="3000"/>
              </a:spcAft>
              <a:buClr>
                <a:schemeClr val="tx1"/>
              </a:buClr>
              <a:buSzPct val="80000"/>
              <a:buFontTx/>
              <a:buChar char="•"/>
            </a:pPr>
            <a:r>
              <a:rPr lang="en-US" sz="900" b="0" u="none" dirty="0">
                <a:solidFill>
                  <a:srgbClr val="000000"/>
                </a:solidFill>
              </a:rPr>
              <a:t>Gamma correction and contrast stretching</a:t>
            </a:r>
          </a:p>
          <a:p>
            <a:pPr marL="565150" lvl="1" indent="-225425">
              <a:lnSpc>
                <a:spcPct val="80000"/>
              </a:lnSpc>
              <a:spcBef>
                <a:spcPct val="3000"/>
              </a:spcBef>
              <a:spcAft>
                <a:spcPct val="3000"/>
              </a:spcAft>
              <a:buClr>
                <a:schemeClr val="tx1"/>
              </a:buClr>
              <a:buSzPct val="80000"/>
              <a:buFontTx/>
              <a:buChar char="•"/>
            </a:pPr>
            <a:r>
              <a:rPr lang="en-US" sz="900" b="0" u="none" dirty="0">
                <a:solidFill>
                  <a:srgbClr val="000000"/>
                </a:solidFill>
              </a:rPr>
              <a:t>Compensation for low-light conditions and backlight reduction</a:t>
            </a:r>
            <a:endParaRPr lang="en-US" sz="800" b="0" u="none" dirty="0">
              <a:solidFill>
                <a:srgbClr val="000000"/>
              </a:solidFill>
            </a:endParaRPr>
          </a:p>
        </p:txBody>
      </p:sp>
      <p:grpSp>
        <p:nvGrpSpPr>
          <p:cNvPr id="60" name="Group 59"/>
          <p:cNvGrpSpPr/>
          <p:nvPr/>
        </p:nvGrpSpPr>
        <p:grpSpPr>
          <a:xfrm>
            <a:off x="554726" y="345459"/>
            <a:ext cx="6164123" cy="6002321"/>
            <a:chOff x="385763" y="345459"/>
            <a:chExt cx="6164123" cy="6002321"/>
          </a:xfrm>
        </p:grpSpPr>
        <p:sp>
          <p:nvSpPr>
            <p:cNvPr id="59" name="Rectangle 58"/>
            <p:cNvSpPr/>
            <p:nvPr/>
          </p:nvSpPr>
          <p:spPr>
            <a:xfrm>
              <a:off x="458741" y="1073425"/>
              <a:ext cx="6091145" cy="209715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85855" y="3852348"/>
              <a:ext cx="4722858" cy="9592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3"/>
            <p:cNvSpPr>
              <a:spLocks noChangeArrowheads="1"/>
            </p:cNvSpPr>
            <p:nvPr/>
          </p:nvSpPr>
          <p:spPr bwMode="auto">
            <a:xfrm>
              <a:off x="385763" y="6009643"/>
              <a:ext cx="4762500" cy="338137"/>
            </a:xfrm>
            <a:prstGeom prst="rect">
              <a:avLst/>
            </a:prstGeom>
            <a:solidFill>
              <a:srgbClr val="B2B2B2"/>
            </a:solidFill>
            <a:ln w="12700">
              <a:noFill/>
              <a:miter lim="800000"/>
              <a:headEnd/>
              <a:tailEnd/>
            </a:ln>
          </p:spPr>
          <p:txBody>
            <a:bodyPr wrap="none" anchor="ctr"/>
            <a:lstStyle/>
            <a:p>
              <a:pPr algn="ctr"/>
              <a:r>
                <a:rPr lang="en-US" sz="1000" u="none"/>
                <a:t>Audio</a:t>
              </a:r>
            </a:p>
          </p:txBody>
        </p:sp>
        <p:sp>
          <p:nvSpPr>
            <p:cNvPr id="8" name="Rectangle 5"/>
            <p:cNvSpPr>
              <a:spLocks noChangeArrowheads="1"/>
            </p:cNvSpPr>
            <p:nvPr/>
          </p:nvSpPr>
          <p:spPr bwMode="auto">
            <a:xfrm>
              <a:off x="811213" y="4084123"/>
              <a:ext cx="12700" cy="1588"/>
            </a:xfrm>
            <a:prstGeom prst="rect">
              <a:avLst/>
            </a:prstGeom>
            <a:blipFill dpi="0" rotWithShape="0">
              <a:blip r:embed="rId2" cstate="print"/>
              <a:srcRect/>
              <a:tile tx="0" ty="0" sx="100000" sy="100000" flip="none" algn="tl"/>
            </a:blipFill>
            <a:ln w="9525">
              <a:noFill/>
              <a:miter lim="800000"/>
              <a:headEnd/>
              <a:tailEnd/>
            </a:ln>
          </p:spPr>
          <p:txBody>
            <a:bodyPr/>
            <a:lstStyle/>
            <a:p>
              <a:endParaRPr lang="en-US"/>
            </a:p>
          </p:txBody>
        </p:sp>
        <p:sp>
          <p:nvSpPr>
            <p:cNvPr id="9" name="Rectangle 6"/>
            <p:cNvSpPr>
              <a:spLocks noChangeArrowheads="1"/>
            </p:cNvSpPr>
            <p:nvPr/>
          </p:nvSpPr>
          <p:spPr bwMode="auto">
            <a:xfrm>
              <a:off x="1546225" y="583584"/>
              <a:ext cx="998538" cy="182562"/>
            </a:xfrm>
            <a:prstGeom prst="rect">
              <a:avLst/>
            </a:prstGeom>
            <a:noFill/>
            <a:ln w="9525">
              <a:noFill/>
              <a:miter lim="800000"/>
              <a:headEnd/>
              <a:tailEnd/>
            </a:ln>
          </p:spPr>
          <p:txBody>
            <a:bodyPr wrap="none" lIns="0" tIns="0" rIns="0" bIns="0">
              <a:spAutoFit/>
            </a:bodyPr>
            <a:lstStyle/>
            <a:p>
              <a:pPr eaLnBrk="0" hangingPunct="0">
                <a:spcBef>
                  <a:spcPct val="20000"/>
                </a:spcBef>
              </a:pPr>
              <a:r>
                <a:rPr lang="en-US" sz="1200" u="none">
                  <a:solidFill>
                    <a:srgbClr val="000000"/>
                  </a:solidFill>
                </a:rPr>
                <a:t>Image Sensor</a:t>
              </a:r>
              <a:endParaRPr lang="en-US" sz="2100" u="none"/>
            </a:p>
          </p:txBody>
        </p:sp>
        <p:sp>
          <p:nvSpPr>
            <p:cNvPr id="10" name="Rectangle 7"/>
            <p:cNvSpPr>
              <a:spLocks noChangeArrowheads="1"/>
            </p:cNvSpPr>
            <p:nvPr/>
          </p:nvSpPr>
          <p:spPr bwMode="auto">
            <a:xfrm>
              <a:off x="501650" y="5233355"/>
              <a:ext cx="1382713" cy="471488"/>
            </a:xfrm>
            <a:prstGeom prst="rect">
              <a:avLst/>
            </a:prstGeom>
            <a:solidFill>
              <a:srgbClr val="DDDDDD"/>
            </a:solidFill>
            <a:ln w="12700">
              <a:solidFill>
                <a:schemeClr val="tx1"/>
              </a:solidFill>
              <a:miter lim="800000"/>
              <a:headEnd/>
              <a:tailEnd/>
            </a:ln>
          </p:spPr>
          <p:txBody>
            <a:bodyPr wrap="none" anchor="ctr"/>
            <a:lstStyle/>
            <a:p>
              <a:pPr algn="ctr"/>
              <a:r>
                <a:rPr lang="en-US" sz="1200" u="none"/>
                <a:t>Combining</a:t>
              </a:r>
            </a:p>
            <a:p>
              <a:pPr algn="ctr"/>
              <a:r>
                <a:rPr lang="en-US" sz="1200" u="none"/>
                <a:t> with Audio </a:t>
              </a:r>
            </a:p>
          </p:txBody>
        </p:sp>
        <p:sp>
          <p:nvSpPr>
            <p:cNvPr id="11" name="Rectangle 8"/>
            <p:cNvSpPr>
              <a:spLocks noChangeArrowheads="1"/>
            </p:cNvSpPr>
            <p:nvPr/>
          </p:nvSpPr>
          <p:spPr bwMode="auto">
            <a:xfrm>
              <a:off x="4341813" y="574059"/>
              <a:ext cx="541337" cy="182562"/>
            </a:xfrm>
            <a:prstGeom prst="rect">
              <a:avLst/>
            </a:prstGeom>
            <a:noFill/>
            <a:ln w="9525">
              <a:noFill/>
              <a:miter lim="800000"/>
              <a:headEnd/>
              <a:tailEnd/>
            </a:ln>
          </p:spPr>
          <p:txBody>
            <a:bodyPr wrap="none" lIns="0" tIns="0" rIns="0" bIns="0">
              <a:spAutoFit/>
            </a:bodyPr>
            <a:lstStyle/>
            <a:p>
              <a:pPr eaLnBrk="0" hangingPunct="0">
                <a:spcBef>
                  <a:spcPct val="20000"/>
                </a:spcBef>
              </a:pPr>
              <a:r>
                <a:rPr lang="en-US" sz="1200" u="none">
                  <a:solidFill>
                    <a:srgbClr val="000000"/>
                  </a:solidFill>
                </a:rPr>
                <a:t>Display</a:t>
              </a:r>
              <a:endParaRPr lang="en-US" sz="2100" u="none"/>
            </a:p>
          </p:txBody>
        </p:sp>
        <p:sp>
          <p:nvSpPr>
            <p:cNvPr id="12" name="Rectangle 9"/>
            <p:cNvSpPr>
              <a:spLocks noChangeArrowheads="1"/>
            </p:cNvSpPr>
            <p:nvPr/>
          </p:nvSpPr>
          <p:spPr bwMode="auto">
            <a:xfrm>
              <a:off x="2536825" y="1150321"/>
              <a:ext cx="1446213" cy="881063"/>
            </a:xfrm>
            <a:prstGeom prst="rect">
              <a:avLst/>
            </a:prstGeom>
            <a:noFill/>
            <a:ln w="9525">
              <a:noFill/>
              <a:miter lim="800000"/>
              <a:headEnd/>
              <a:tailEnd/>
            </a:ln>
          </p:spPr>
          <p:txBody>
            <a:bodyPr lIns="0" tIns="0" rIns="0" bIns="0">
              <a:spAutoFit/>
            </a:bodyPr>
            <a:lstStyle/>
            <a:p>
              <a:pPr algn="ctr" eaLnBrk="0" hangingPunct="0">
                <a:spcBef>
                  <a:spcPct val="20000"/>
                </a:spcBef>
              </a:pPr>
              <a:r>
                <a:rPr lang="en-US" sz="1700" u="none">
                  <a:solidFill>
                    <a:srgbClr val="000000"/>
                  </a:solidFill>
                </a:rPr>
                <a:t>Image</a:t>
              </a:r>
            </a:p>
            <a:p>
              <a:pPr algn="ctr" eaLnBrk="0" hangingPunct="0">
                <a:spcBef>
                  <a:spcPct val="20000"/>
                </a:spcBef>
              </a:pPr>
              <a:r>
                <a:rPr lang="en-US" sz="1700" u="none">
                  <a:solidFill>
                    <a:srgbClr val="000000"/>
                  </a:solidFill>
                </a:rPr>
                <a:t>Processing</a:t>
              </a:r>
            </a:p>
            <a:p>
              <a:pPr algn="ctr" eaLnBrk="0" hangingPunct="0">
                <a:spcBef>
                  <a:spcPct val="20000"/>
                </a:spcBef>
              </a:pPr>
              <a:r>
                <a:rPr lang="en-US" sz="1700" u="none">
                  <a:solidFill>
                    <a:srgbClr val="000000"/>
                  </a:solidFill>
                </a:rPr>
                <a:t>Unit (IPU)</a:t>
              </a:r>
              <a:endParaRPr lang="en-US" sz="2100" u="none"/>
            </a:p>
          </p:txBody>
        </p:sp>
        <p:sp>
          <p:nvSpPr>
            <p:cNvPr id="13" name="Rectangle 10"/>
            <p:cNvSpPr>
              <a:spLocks noChangeArrowheads="1"/>
            </p:cNvSpPr>
            <p:nvPr/>
          </p:nvSpPr>
          <p:spPr bwMode="auto">
            <a:xfrm>
              <a:off x="2306638" y="2302846"/>
              <a:ext cx="1122362" cy="182563"/>
            </a:xfrm>
            <a:prstGeom prst="rect">
              <a:avLst/>
            </a:prstGeom>
            <a:noFill/>
            <a:ln w="9525">
              <a:noFill/>
              <a:miter lim="800000"/>
              <a:headEnd/>
              <a:tailEnd/>
            </a:ln>
          </p:spPr>
          <p:txBody>
            <a:bodyPr wrap="none" lIns="0" tIns="0" rIns="0" bIns="0">
              <a:spAutoFit/>
            </a:bodyPr>
            <a:lstStyle/>
            <a:p>
              <a:pPr eaLnBrk="0" hangingPunct="0">
                <a:spcBef>
                  <a:spcPct val="20000"/>
                </a:spcBef>
              </a:pPr>
              <a:r>
                <a:rPr lang="en-US" sz="1200" b="0" u="none">
                  <a:solidFill>
                    <a:srgbClr val="000000"/>
                  </a:solidFill>
                  <a:cs typeface="Arial" pitchFamily="34" charset="0"/>
                </a:rPr>
                <a:t>Camera Preview</a:t>
              </a:r>
              <a:endParaRPr lang="en-US" sz="2100" b="0" u="none">
                <a:cs typeface="Arial" pitchFamily="34" charset="0"/>
              </a:endParaRPr>
            </a:p>
          </p:txBody>
        </p:sp>
        <p:pic>
          <p:nvPicPr>
            <p:cNvPr id="14" name="Picture 11"/>
            <p:cNvPicPr>
              <a:picLocks noChangeAspect="1" noChangeArrowheads="1"/>
            </p:cNvPicPr>
            <p:nvPr/>
          </p:nvPicPr>
          <p:blipFill>
            <a:blip r:embed="rId3" cstate="print"/>
            <a:srcRect/>
            <a:stretch>
              <a:fillRect/>
            </a:stretch>
          </p:blipFill>
          <p:spPr bwMode="auto">
            <a:xfrm>
              <a:off x="4933950" y="345459"/>
              <a:ext cx="514350" cy="617537"/>
            </a:xfrm>
            <a:prstGeom prst="rect">
              <a:avLst/>
            </a:prstGeom>
            <a:noFill/>
            <a:ln w="12700">
              <a:noFill/>
              <a:miter lim="800000"/>
              <a:headEnd/>
              <a:tailEnd/>
            </a:ln>
          </p:spPr>
        </p:pic>
        <p:sp>
          <p:nvSpPr>
            <p:cNvPr id="15" name="Line 12"/>
            <p:cNvSpPr>
              <a:spLocks noChangeShapeType="1"/>
            </p:cNvSpPr>
            <p:nvPr/>
          </p:nvSpPr>
          <p:spPr bwMode="auto">
            <a:xfrm flipH="1">
              <a:off x="1192212" y="974035"/>
              <a:ext cx="483" cy="1252611"/>
            </a:xfrm>
            <a:prstGeom prst="line">
              <a:avLst/>
            </a:prstGeom>
            <a:noFill/>
            <a:ln w="12700">
              <a:solidFill>
                <a:schemeClr val="tx1"/>
              </a:solidFill>
              <a:round/>
              <a:headEnd/>
              <a:tailEnd type="triangle" w="med" len="med"/>
            </a:ln>
          </p:spPr>
          <p:txBody>
            <a:bodyPr wrap="none" anchor="ctr"/>
            <a:lstStyle/>
            <a:p>
              <a:endParaRPr lang="en-US"/>
            </a:p>
          </p:txBody>
        </p:sp>
        <p:sp>
          <p:nvSpPr>
            <p:cNvPr id="16" name="Line 13"/>
            <p:cNvSpPr>
              <a:spLocks noChangeShapeType="1"/>
            </p:cNvSpPr>
            <p:nvPr/>
          </p:nvSpPr>
          <p:spPr bwMode="auto">
            <a:xfrm>
              <a:off x="1892300" y="5541330"/>
              <a:ext cx="222250" cy="76200"/>
            </a:xfrm>
            <a:prstGeom prst="line">
              <a:avLst/>
            </a:prstGeom>
            <a:noFill/>
            <a:ln w="12700">
              <a:solidFill>
                <a:schemeClr val="tx1"/>
              </a:solidFill>
              <a:round/>
              <a:headEnd/>
              <a:tailEnd type="triangle" w="med" len="med"/>
            </a:ln>
          </p:spPr>
          <p:txBody>
            <a:bodyPr wrap="none" anchor="ctr"/>
            <a:lstStyle/>
            <a:p>
              <a:endParaRPr lang="en-US"/>
            </a:p>
          </p:txBody>
        </p:sp>
        <p:sp>
          <p:nvSpPr>
            <p:cNvPr id="17" name="Line 14"/>
            <p:cNvSpPr>
              <a:spLocks noChangeShapeType="1"/>
            </p:cNvSpPr>
            <p:nvPr/>
          </p:nvSpPr>
          <p:spPr bwMode="auto">
            <a:xfrm flipV="1">
              <a:off x="1892300" y="5273043"/>
              <a:ext cx="374650" cy="114300"/>
            </a:xfrm>
            <a:prstGeom prst="line">
              <a:avLst/>
            </a:prstGeom>
            <a:noFill/>
            <a:ln w="12700">
              <a:solidFill>
                <a:schemeClr val="tx1"/>
              </a:solidFill>
              <a:round/>
              <a:headEnd/>
              <a:tailEnd type="triangle" w="med" len="med"/>
            </a:ln>
          </p:spPr>
          <p:txBody>
            <a:bodyPr wrap="none" anchor="ctr"/>
            <a:lstStyle/>
            <a:p>
              <a:endParaRPr lang="en-US"/>
            </a:p>
          </p:txBody>
        </p:sp>
        <p:sp>
          <p:nvSpPr>
            <p:cNvPr id="18" name="Line 15"/>
            <p:cNvSpPr>
              <a:spLocks noChangeShapeType="1"/>
            </p:cNvSpPr>
            <p:nvPr/>
          </p:nvSpPr>
          <p:spPr bwMode="auto">
            <a:xfrm>
              <a:off x="2114550" y="2533034"/>
              <a:ext cx="1497013" cy="0"/>
            </a:xfrm>
            <a:prstGeom prst="line">
              <a:avLst/>
            </a:prstGeom>
            <a:noFill/>
            <a:ln w="12700">
              <a:solidFill>
                <a:schemeClr val="tx1"/>
              </a:solidFill>
              <a:round/>
              <a:headEnd/>
              <a:tailEnd type="triangle" w="med" len="med"/>
            </a:ln>
          </p:spPr>
          <p:txBody>
            <a:bodyPr wrap="none" anchor="ctr"/>
            <a:lstStyle/>
            <a:p>
              <a:endParaRPr lang="en-US"/>
            </a:p>
          </p:txBody>
        </p:sp>
        <p:sp>
          <p:nvSpPr>
            <p:cNvPr id="19" name="Line 16"/>
            <p:cNvSpPr>
              <a:spLocks noChangeShapeType="1"/>
            </p:cNvSpPr>
            <p:nvPr/>
          </p:nvSpPr>
          <p:spPr bwMode="auto">
            <a:xfrm flipV="1">
              <a:off x="5141913" y="1537671"/>
              <a:ext cx="0" cy="190500"/>
            </a:xfrm>
            <a:prstGeom prst="line">
              <a:avLst/>
            </a:prstGeom>
            <a:noFill/>
            <a:ln w="12700">
              <a:solidFill>
                <a:schemeClr val="tx1"/>
              </a:solidFill>
              <a:round/>
              <a:headEnd/>
              <a:tailEnd type="triangle" w="med" len="med"/>
            </a:ln>
          </p:spPr>
          <p:txBody>
            <a:bodyPr wrap="none" anchor="ctr"/>
            <a:lstStyle/>
            <a:p>
              <a:endParaRPr lang="en-US"/>
            </a:p>
          </p:txBody>
        </p:sp>
        <p:sp>
          <p:nvSpPr>
            <p:cNvPr id="20" name="Rectangle 17"/>
            <p:cNvSpPr>
              <a:spLocks noChangeArrowheads="1"/>
            </p:cNvSpPr>
            <p:nvPr/>
          </p:nvSpPr>
          <p:spPr bwMode="auto">
            <a:xfrm>
              <a:off x="2268538" y="5041268"/>
              <a:ext cx="882650" cy="323850"/>
            </a:xfrm>
            <a:prstGeom prst="rect">
              <a:avLst/>
            </a:prstGeom>
            <a:solidFill>
              <a:srgbClr val="DDDDDD"/>
            </a:solidFill>
            <a:ln w="12700">
              <a:solidFill>
                <a:schemeClr val="tx1"/>
              </a:solidFill>
              <a:miter lim="800000"/>
              <a:headEnd/>
              <a:tailEnd/>
            </a:ln>
          </p:spPr>
          <p:txBody>
            <a:bodyPr wrap="none" anchor="ctr"/>
            <a:lstStyle/>
            <a:p>
              <a:pPr algn="ctr"/>
              <a:r>
                <a:rPr lang="en-US" sz="1200" u="none"/>
                <a:t>Memory</a:t>
              </a:r>
            </a:p>
          </p:txBody>
        </p:sp>
        <p:sp>
          <p:nvSpPr>
            <p:cNvPr id="21" name="Rectangle 18"/>
            <p:cNvSpPr>
              <a:spLocks noChangeArrowheads="1"/>
            </p:cNvSpPr>
            <p:nvPr/>
          </p:nvSpPr>
          <p:spPr bwMode="auto">
            <a:xfrm>
              <a:off x="2114550" y="5466718"/>
              <a:ext cx="1228725" cy="457200"/>
            </a:xfrm>
            <a:prstGeom prst="rect">
              <a:avLst/>
            </a:prstGeom>
            <a:solidFill>
              <a:srgbClr val="DDDDDD"/>
            </a:solidFill>
            <a:ln w="12700">
              <a:solidFill>
                <a:schemeClr val="tx1"/>
              </a:solidFill>
              <a:miter lim="800000"/>
              <a:headEnd/>
              <a:tailEnd/>
            </a:ln>
          </p:spPr>
          <p:txBody>
            <a:bodyPr wrap="none" anchor="ctr"/>
            <a:lstStyle/>
            <a:p>
              <a:pPr algn="ctr"/>
              <a:r>
                <a:rPr lang="en-US" sz="1200" u="none"/>
                <a:t>Communication</a:t>
              </a:r>
            </a:p>
            <a:p>
              <a:pPr algn="ctr"/>
              <a:r>
                <a:rPr lang="en-US" sz="1200" u="none"/>
                <a:t>Network</a:t>
              </a:r>
            </a:p>
          </p:txBody>
        </p:sp>
        <p:sp>
          <p:nvSpPr>
            <p:cNvPr id="22" name="Rectangle 19"/>
            <p:cNvSpPr>
              <a:spLocks noChangeArrowheads="1"/>
            </p:cNvSpPr>
            <p:nvPr/>
          </p:nvSpPr>
          <p:spPr bwMode="auto">
            <a:xfrm>
              <a:off x="3611563" y="5242880"/>
              <a:ext cx="1373187" cy="461963"/>
            </a:xfrm>
            <a:prstGeom prst="rect">
              <a:avLst/>
            </a:prstGeom>
            <a:solidFill>
              <a:srgbClr val="DDDDDD"/>
            </a:solidFill>
            <a:ln w="12700">
              <a:solidFill>
                <a:schemeClr val="tx1"/>
              </a:solidFill>
              <a:miter lim="800000"/>
              <a:headEnd/>
              <a:tailEnd/>
            </a:ln>
          </p:spPr>
          <p:txBody>
            <a:bodyPr wrap="none" anchor="ctr"/>
            <a:lstStyle/>
            <a:p>
              <a:pPr algn="ctr"/>
              <a:r>
                <a:rPr lang="en-US" sz="1200" u="none"/>
                <a:t>Separation</a:t>
              </a:r>
            </a:p>
            <a:p>
              <a:pPr algn="ctr"/>
              <a:r>
                <a:rPr lang="en-US" sz="1200" u="none"/>
                <a:t>from Audio</a:t>
              </a:r>
            </a:p>
          </p:txBody>
        </p:sp>
        <p:sp>
          <p:nvSpPr>
            <p:cNvPr id="23" name="Line 20"/>
            <p:cNvSpPr>
              <a:spLocks noChangeShapeType="1"/>
            </p:cNvSpPr>
            <p:nvPr/>
          </p:nvSpPr>
          <p:spPr bwMode="auto">
            <a:xfrm flipH="1" flipV="1">
              <a:off x="4303646" y="4651513"/>
              <a:ext cx="67" cy="581842"/>
            </a:xfrm>
            <a:prstGeom prst="line">
              <a:avLst/>
            </a:prstGeom>
            <a:noFill/>
            <a:ln w="12700">
              <a:solidFill>
                <a:schemeClr val="tx1"/>
              </a:solidFill>
              <a:round/>
              <a:headEnd/>
              <a:tailEnd type="triangle" w="med" len="med"/>
            </a:ln>
          </p:spPr>
          <p:txBody>
            <a:bodyPr wrap="none" anchor="ctr"/>
            <a:lstStyle/>
            <a:p>
              <a:endParaRPr lang="en-US"/>
            </a:p>
          </p:txBody>
        </p:sp>
        <p:sp>
          <p:nvSpPr>
            <p:cNvPr id="24" name="Line 21"/>
            <p:cNvSpPr>
              <a:spLocks noChangeShapeType="1"/>
            </p:cNvSpPr>
            <p:nvPr/>
          </p:nvSpPr>
          <p:spPr bwMode="auto">
            <a:xfrm>
              <a:off x="3151188" y="5273043"/>
              <a:ext cx="460375" cy="114300"/>
            </a:xfrm>
            <a:prstGeom prst="line">
              <a:avLst/>
            </a:prstGeom>
            <a:noFill/>
            <a:ln w="12700">
              <a:solidFill>
                <a:schemeClr val="tx1"/>
              </a:solidFill>
              <a:round/>
              <a:headEnd/>
              <a:tailEnd type="triangle" w="med" len="med"/>
            </a:ln>
          </p:spPr>
          <p:txBody>
            <a:bodyPr wrap="none" anchor="ctr"/>
            <a:lstStyle/>
            <a:p>
              <a:endParaRPr lang="en-US"/>
            </a:p>
          </p:txBody>
        </p:sp>
        <p:sp>
          <p:nvSpPr>
            <p:cNvPr id="25" name="Line 22"/>
            <p:cNvSpPr>
              <a:spLocks noChangeShapeType="1"/>
            </p:cNvSpPr>
            <p:nvPr/>
          </p:nvSpPr>
          <p:spPr bwMode="auto">
            <a:xfrm flipV="1">
              <a:off x="3343275" y="5541330"/>
              <a:ext cx="268288" cy="76200"/>
            </a:xfrm>
            <a:prstGeom prst="line">
              <a:avLst/>
            </a:prstGeom>
            <a:noFill/>
            <a:ln w="12700">
              <a:solidFill>
                <a:schemeClr val="tx1"/>
              </a:solidFill>
              <a:round/>
              <a:headEnd/>
              <a:tailEnd type="triangle" w="med" len="med"/>
            </a:ln>
          </p:spPr>
          <p:txBody>
            <a:bodyPr wrap="none" anchor="ctr"/>
            <a:lstStyle/>
            <a:p>
              <a:endParaRPr lang="en-US"/>
            </a:p>
          </p:txBody>
        </p:sp>
        <p:sp>
          <p:nvSpPr>
            <p:cNvPr id="26" name="Rectangle 23"/>
            <p:cNvSpPr>
              <a:spLocks noChangeArrowheads="1"/>
            </p:cNvSpPr>
            <p:nvPr/>
          </p:nvSpPr>
          <p:spPr bwMode="auto">
            <a:xfrm>
              <a:off x="501650" y="2226286"/>
              <a:ext cx="1382713" cy="422275"/>
            </a:xfrm>
            <a:prstGeom prst="rect">
              <a:avLst/>
            </a:prstGeom>
            <a:solidFill>
              <a:srgbClr val="FFFF66"/>
            </a:solidFill>
            <a:ln w="12700">
              <a:solidFill>
                <a:schemeClr val="tx1"/>
              </a:solidFill>
              <a:miter lim="800000"/>
              <a:headEnd/>
              <a:tailEnd/>
            </a:ln>
          </p:spPr>
          <p:txBody>
            <a:bodyPr wrap="none" anchor="ctr"/>
            <a:lstStyle/>
            <a:p>
              <a:pPr algn="ctr"/>
              <a:r>
                <a:rPr lang="en-US" sz="1200" u="none" dirty="0"/>
                <a:t>Image</a:t>
              </a:r>
            </a:p>
            <a:p>
              <a:pPr algn="ctr"/>
              <a:r>
                <a:rPr lang="en-US" sz="1200" u="none" dirty="0"/>
                <a:t>Conversions</a:t>
              </a:r>
            </a:p>
          </p:txBody>
        </p:sp>
        <p:sp>
          <p:nvSpPr>
            <p:cNvPr id="27" name="Line 24"/>
            <p:cNvSpPr>
              <a:spLocks noChangeShapeType="1"/>
            </p:cNvSpPr>
            <p:nvPr/>
          </p:nvSpPr>
          <p:spPr bwMode="auto">
            <a:xfrm flipH="1">
              <a:off x="1201738" y="4390511"/>
              <a:ext cx="0" cy="230187"/>
            </a:xfrm>
            <a:prstGeom prst="line">
              <a:avLst/>
            </a:prstGeom>
            <a:noFill/>
            <a:ln w="12700">
              <a:solidFill>
                <a:schemeClr val="tx1"/>
              </a:solidFill>
              <a:round/>
              <a:headEnd/>
              <a:tailEnd type="triangle" w="med" len="med"/>
            </a:ln>
          </p:spPr>
          <p:txBody>
            <a:bodyPr wrap="none" anchor="ctr"/>
            <a:lstStyle/>
            <a:p>
              <a:endParaRPr lang="en-US"/>
            </a:p>
          </p:txBody>
        </p:sp>
        <p:sp>
          <p:nvSpPr>
            <p:cNvPr id="28" name="Line 25"/>
            <p:cNvSpPr>
              <a:spLocks noChangeShapeType="1"/>
            </p:cNvSpPr>
            <p:nvPr/>
          </p:nvSpPr>
          <p:spPr bwMode="auto">
            <a:xfrm>
              <a:off x="1192213" y="4658797"/>
              <a:ext cx="0" cy="574557"/>
            </a:xfrm>
            <a:prstGeom prst="line">
              <a:avLst/>
            </a:prstGeom>
            <a:noFill/>
            <a:ln w="12700">
              <a:solidFill>
                <a:schemeClr val="tx1"/>
              </a:solidFill>
              <a:round/>
              <a:headEnd/>
              <a:tailEnd type="triangle" w="med" len="med"/>
            </a:ln>
          </p:spPr>
          <p:txBody>
            <a:bodyPr wrap="none" anchor="ctr"/>
            <a:lstStyle/>
            <a:p>
              <a:endParaRPr lang="en-US"/>
            </a:p>
          </p:txBody>
        </p:sp>
        <p:sp>
          <p:nvSpPr>
            <p:cNvPr id="29" name="Rectangle 26"/>
            <p:cNvSpPr>
              <a:spLocks noChangeArrowheads="1"/>
            </p:cNvSpPr>
            <p:nvPr/>
          </p:nvSpPr>
          <p:spPr bwMode="auto">
            <a:xfrm>
              <a:off x="501650" y="4236523"/>
              <a:ext cx="1382713" cy="422275"/>
            </a:xfrm>
            <a:prstGeom prst="rect">
              <a:avLst/>
            </a:prstGeom>
            <a:solidFill>
              <a:srgbClr val="FFFF66"/>
            </a:solidFill>
            <a:ln w="12700">
              <a:solidFill>
                <a:schemeClr val="tx1"/>
              </a:solidFill>
              <a:miter lim="800000"/>
              <a:headEnd/>
              <a:tailEnd/>
            </a:ln>
          </p:spPr>
          <p:txBody>
            <a:bodyPr wrap="none" anchor="ctr"/>
            <a:lstStyle/>
            <a:p>
              <a:pPr algn="ctr"/>
              <a:r>
                <a:rPr lang="en-US" sz="1200" u="none"/>
                <a:t>Compression</a:t>
              </a:r>
            </a:p>
          </p:txBody>
        </p:sp>
        <p:sp>
          <p:nvSpPr>
            <p:cNvPr id="30" name="Line 28"/>
            <p:cNvSpPr>
              <a:spLocks noChangeShapeType="1"/>
            </p:cNvSpPr>
            <p:nvPr/>
          </p:nvSpPr>
          <p:spPr bwMode="auto">
            <a:xfrm flipV="1">
              <a:off x="5141913" y="921721"/>
              <a:ext cx="0" cy="192088"/>
            </a:xfrm>
            <a:prstGeom prst="line">
              <a:avLst/>
            </a:prstGeom>
            <a:noFill/>
            <a:ln w="12700">
              <a:solidFill>
                <a:schemeClr val="tx1"/>
              </a:solidFill>
              <a:round/>
              <a:headEnd/>
              <a:tailEnd type="triangle" w="med" len="med"/>
            </a:ln>
          </p:spPr>
          <p:txBody>
            <a:bodyPr wrap="none" anchor="ctr"/>
            <a:lstStyle/>
            <a:p>
              <a:endParaRPr lang="en-US"/>
            </a:p>
          </p:txBody>
        </p:sp>
        <p:sp>
          <p:nvSpPr>
            <p:cNvPr id="31" name="Line 30"/>
            <p:cNvSpPr>
              <a:spLocks noChangeShapeType="1"/>
            </p:cNvSpPr>
            <p:nvPr/>
          </p:nvSpPr>
          <p:spPr bwMode="auto">
            <a:xfrm flipH="1" flipV="1">
              <a:off x="1192213" y="5695318"/>
              <a:ext cx="0" cy="384175"/>
            </a:xfrm>
            <a:prstGeom prst="line">
              <a:avLst/>
            </a:prstGeom>
            <a:noFill/>
            <a:ln w="12700">
              <a:solidFill>
                <a:schemeClr val="tx1"/>
              </a:solidFill>
              <a:round/>
              <a:headEnd/>
              <a:tailEnd type="triangle" w="med" len="med"/>
            </a:ln>
          </p:spPr>
          <p:txBody>
            <a:bodyPr wrap="none" anchor="ctr"/>
            <a:lstStyle/>
            <a:p>
              <a:endParaRPr lang="en-US"/>
            </a:p>
          </p:txBody>
        </p:sp>
        <p:sp>
          <p:nvSpPr>
            <p:cNvPr id="32" name="Line 31"/>
            <p:cNvSpPr>
              <a:spLocks noChangeShapeType="1"/>
            </p:cNvSpPr>
            <p:nvPr/>
          </p:nvSpPr>
          <p:spPr bwMode="auto">
            <a:xfrm flipV="1">
              <a:off x="4303713" y="5695318"/>
              <a:ext cx="0" cy="374650"/>
            </a:xfrm>
            <a:prstGeom prst="line">
              <a:avLst/>
            </a:prstGeom>
            <a:noFill/>
            <a:ln w="12700">
              <a:solidFill>
                <a:schemeClr val="tx1"/>
              </a:solidFill>
              <a:round/>
              <a:headEnd type="triangle" w="med" len="med"/>
              <a:tailEnd/>
            </a:ln>
          </p:spPr>
          <p:txBody>
            <a:bodyPr wrap="none" anchor="ctr"/>
            <a:lstStyle/>
            <a:p>
              <a:endParaRPr lang="en-US"/>
            </a:p>
          </p:txBody>
        </p:sp>
        <p:sp>
          <p:nvSpPr>
            <p:cNvPr id="33" name="Rectangle 32"/>
            <p:cNvSpPr>
              <a:spLocks noChangeArrowheads="1"/>
            </p:cNvSpPr>
            <p:nvPr/>
          </p:nvSpPr>
          <p:spPr bwMode="auto">
            <a:xfrm>
              <a:off x="615950" y="6069968"/>
              <a:ext cx="1152525" cy="228600"/>
            </a:xfrm>
            <a:prstGeom prst="rect">
              <a:avLst/>
            </a:prstGeom>
            <a:solidFill>
              <a:srgbClr val="DDDDDD"/>
            </a:solidFill>
            <a:ln w="12700">
              <a:solidFill>
                <a:schemeClr val="tx1"/>
              </a:solidFill>
              <a:miter lim="800000"/>
              <a:headEnd/>
              <a:tailEnd/>
            </a:ln>
          </p:spPr>
          <p:txBody>
            <a:bodyPr wrap="none" anchor="ctr"/>
            <a:lstStyle/>
            <a:p>
              <a:pPr algn="ctr"/>
              <a:r>
                <a:rPr lang="en-US" sz="1000" u="none"/>
                <a:t>Compression</a:t>
              </a:r>
            </a:p>
          </p:txBody>
        </p:sp>
        <p:sp>
          <p:nvSpPr>
            <p:cNvPr id="34" name="Rectangle 33"/>
            <p:cNvSpPr>
              <a:spLocks noChangeArrowheads="1"/>
            </p:cNvSpPr>
            <p:nvPr/>
          </p:nvSpPr>
          <p:spPr bwMode="auto">
            <a:xfrm>
              <a:off x="3727450" y="6069968"/>
              <a:ext cx="1152525" cy="228600"/>
            </a:xfrm>
            <a:prstGeom prst="rect">
              <a:avLst/>
            </a:prstGeom>
            <a:solidFill>
              <a:srgbClr val="DDDDDD"/>
            </a:solidFill>
            <a:ln w="12700">
              <a:solidFill>
                <a:schemeClr val="tx1"/>
              </a:solidFill>
              <a:miter lim="800000"/>
              <a:headEnd/>
              <a:tailEnd/>
            </a:ln>
          </p:spPr>
          <p:txBody>
            <a:bodyPr wrap="none" anchor="ctr"/>
            <a:lstStyle/>
            <a:p>
              <a:pPr algn="ctr"/>
              <a:r>
                <a:rPr lang="en-US" sz="1000" u="none"/>
                <a:t>De-compression</a:t>
              </a:r>
            </a:p>
          </p:txBody>
        </p:sp>
        <p:sp>
          <p:nvSpPr>
            <p:cNvPr id="35" name="Line 35"/>
            <p:cNvSpPr>
              <a:spLocks noChangeShapeType="1"/>
            </p:cNvSpPr>
            <p:nvPr/>
          </p:nvSpPr>
          <p:spPr bwMode="auto">
            <a:xfrm>
              <a:off x="1192213" y="1956771"/>
              <a:ext cx="922337" cy="0"/>
            </a:xfrm>
            <a:prstGeom prst="line">
              <a:avLst/>
            </a:prstGeom>
            <a:noFill/>
            <a:ln w="12700">
              <a:solidFill>
                <a:schemeClr val="tx1"/>
              </a:solidFill>
              <a:round/>
              <a:headEnd/>
              <a:tailEnd/>
            </a:ln>
          </p:spPr>
          <p:txBody>
            <a:bodyPr wrap="none" anchor="ctr"/>
            <a:lstStyle/>
            <a:p>
              <a:endParaRPr lang="en-US"/>
            </a:p>
          </p:txBody>
        </p:sp>
        <p:sp>
          <p:nvSpPr>
            <p:cNvPr id="36" name="Line 36"/>
            <p:cNvSpPr>
              <a:spLocks noChangeShapeType="1"/>
            </p:cNvSpPr>
            <p:nvPr/>
          </p:nvSpPr>
          <p:spPr bwMode="auto">
            <a:xfrm flipH="1">
              <a:off x="2114550" y="1956771"/>
              <a:ext cx="0" cy="576263"/>
            </a:xfrm>
            <a:prstGeom prst="line">
              <a:avLst/>
            </a:prstGeom>
            <a:noFill/>
            <a:ln w="12700">
              <a:solidFill>
                <a:schemeClr val="tx1"/>
              </a:solidFill>
              <a:round/>
              <a:headEnd/>
              <a:tailEnd/>
            </a:ln>
          </p:spPr>
          <p:txBody>
            <a:bodyPr wrap="none" anchor="ctr"/>
            <a:lstStyle/>
            <a:p>
              <a:endParaRPr lang="en-US"/>
            </a:p>
          </p:txBody>
        </p:sp>
        <p:sp>
          <p:nvSpPr>
            <p:cNvPr id="37" name="Line 37"/>
            <p:cNvSpPr>
              <a:spLocks noChangeShapeType="1"/>
            </p:cNvSpPr>
            <p:nvPr/>
          </p:nvSpPr>
          <p:spPr bwMode="auto">
            <a:xfrm flipV="1">
              <a:off x="4303713" y="3653025"/>
              <a:ext cx="0" cy="544623"/>
            </a:xfrm>
            <a:prstGeom prst="line">
              <a:avLst/>
            </a:prstGeom>
            <a:noFill/>
            <a:ln w="12700">
              <a:solidFill>
                <a:schemeClr val="tx1"/>
              </a:solidFill>
              <a:round/>
              <a:headEnd type="triangle"/>
              <a:tailEnd type="triangle" w="med" len="med"/>
            </a:ln>
          </p:spPr>
          <p:txBody>
            <a:bodyPr wrap="none" anchor="ctr"/>
            <a:lstStyle/>
            <a:p>
              <a:endParaRPr lang="en-US"/>
            </a:p>
          </p:txBody>
        </p:sp>
        <p:sp>
          <p:nvSpPr>
            <p:cNvPr id="38" name="Rectangle 38"/>
            <p:cNvSpPr>
              <a:spLocks noChangeArrowheads="1"/>
            </p:cNvSpPr>
            <p:nvPr/>
          </p:nvSpPr>
          <p:spPr bwMode="auto">
            <a:xfrm>
              <a:off x="4487863" y="1113809"/>
              <a:ext cx="1306512" cy="420687"/>
            </a:xfrm>
            <a:prstGeom prst="rect">
              <a:avLst/>
            </a:prstGeom>
            <a:solidFill>
              <a:srgbClr val="FFFF66"/>
            </a:solidFill>
            <a:ln w="12700">
              <a:solidFill>
                <a:schemeClr val="tx1"/>
              </a:solidFill>
              <a:miter lim="800000"/>
              <a:headEnd/>
              <a:tailEnd/>
            </a:ln>
          </p:spPr>
          <p:txBody>
            <a:bodyPr wrap="none" anchor="ctr"/>
            <a:lstStyle/>
            <a:p>
              <a:pPr algn="ctr"/>
              <a:r>
                <a:rPr lang="en-US" sz="1200" u="none"/>
                <a:t>Display</a:t>
              </a:r>
            </a:p>
            <a:p>
              <a:pPr algn="ctr"/>
              <a:r>
                <a:rPr lang="en-US" sz="1200" u="none"/>
                <a:t>Enhancement</a:t>
              </a:r>
            </a:p>
          </p:txBody>
        </p:sp>
        <p:sp>
          <p:nvSpPr>
            <p:cNvPr id="39" name="Rectangle 39"/>
            <p:cNvSpPr>
              <a:spLocks noChangeArrowheads="1"/>
            </p:cNvSpPr>
            <p:nvPr/>
          </p:nvSpPr>
          <p:spPr bwMode="auto">
            <a:xfrm>
              <a:off x="3611563" y="2294925"/>
              <a:ext cx="1382712" cy="343697"/>
            </a:xfrm>
            <a:prstGeom prst="rect">
              <a:avLst/>
            </a:prstGeom>
            <a:solidFill>
              <a:srgbClr val="FFFF66"/>
            </a:solidFill>
            <a:ln w="12700">
              <a:solidFill>
                <a:schemeClr val="tx1"/>
              </a:solidFill>
              <a:miter lim="800000"/>
              <a:headEnd/>
              <a:tailEnd/>
            </a:ln>
          </p:spPr>
          <p:txBody>
            <a:bodyPr wrap="none" anchor="ctr"/>
            <a:lstStyle/>
            <a:p>
              <a:pPr algn="ctr"/>
              <a:r>
                <a:rPr lang="en-US" sz="1200" u="none"/>
                <a:t>Image</a:t>
              </a:r>
            </a:p>
            <a:p>
              <a:pPr algn="ctr"/>
              <a:r>
                <a:rPr lang="en-US" sz="1200" u="none"/>
                <a:t>Conversions</a:t>
              </a:r>
            </a:p>
          </p:txBody>
        </p:sp>
        <p:sp>
          <p:nvSpPr>
            <p:cNvPr id="40" name="Rectangle 40"/>
            <p:cNvSpPr>
              <a:spLocks noChangeArrowheads="1"/>
            </p:cNvSpPr>
            <p:nvPr/>
          </p:nvSpPr>
          <p:spPr bwMode="auto">
            <a:xfrm>
              <a:off x="3611563" y="4198868"/>
              <a:ext cx="1382712" cy="420687"/>
            </a:xfrm>
            <a:prstGeom prst="rect">
              <a:avLst/>
            </a:prstGeom>
            <a:solidFill>
              <a:srgbClr val="FFFF66"/>
            </a:solidFill>
            <a:ln w="12700">
              <a:solidFill>
                <a:schemeClr val="tx1"/>
              </a:solidFill>
              <a:miter lim="800000"/>
              <a:headEnd/>
              <a:tailEnd/>
            </a:ln>
          </p:spPr>
          <p:txBody>
            <a:bodyPr wrap="none" anchor="ctr"/>
            <a:lstStyle/>
            <a:p>
              <a:pPr algn="ctr"/>
              <a:r>
                <a:rPr lang="en-US" sz="1200" u="none" dirty="0" smtClean="0"/>
                <a:t>De-compression </a:t>
              </a:r>
            </a:p>
            <a:p>
              <a:pPr algn="ctr"/>
              <a:r>
                <a:rPr lang="en-US" sz="1200" u="none" dirty="0" smtClean="0"/>
                <a:t>with post processing</a:t>
              </a:r>
              <a:endParaRPr lang="en-US" sz="1200" u="none" dirty="0"/>
            </a:p>
          </p:txBody>
        </p:sp>
        <p:sp>
          <p:nvSpPr>
            <p:cNvPr id="41" name="Line 42"/>
            <p:cNvSpPr>
              <a:spLocks noChangeShapeType="1"/>
            </p:cNvSpPr>
            <p:nvPr/>
          </p:nvSpPr>
          <p:spPr bwMode="auto">
            <a:xfrm flipH="1">
              <a:off x="1192212" y="3674820"/>
              <a:ext cx="0" cy="561703"/>
            </a:xfrm>
            <a:prstGeom prst="line">
              <a:avLst/>
            </a:prstGeom>
            <a:noFill/>
            <a:ln w="12700">
              <a:solidFill>
                <a:schemeClr val="tx1"/>
              </a:solidFill>
              <a:round/>
              <a:headEnd type="triangle"/>
              <a:tailEnd type="triangle" w="med" len="med"/>
            </a:ln>
          </p:spPr>
          <p:txBody>
            <a:bodyPr wrap="none" anchor="ctr"/>
            <a:lstStyle/>
            <a:p>
              <a:endParaRPr lang="en-US"/>
            </a:p>
          </p:txBody>
        </p:sp>
        <p:pic>
          <p:nvPicPr>
            <p:cNvPr id="42" name="Picture 43" descr="MCj04315700000[1]"/>
            <p:cNvPicPr>
              <a:picLocks noChangeAspect="1" noChangeArrowheads="1"/>
            </p:cNvPicPr>
            <p:nvPr/>
          </p:nvPicPr>
          <p:blipFill>
            <a:blip r:embed="rId4" cstate="print"/>
            <a:srcRect/>
            <a:stretch>
              <a:fillRect/>
            </a:stretch>
          </p:blipFill>
          <p:spPr bwMode="auto">
            <a:xfrm>
              <a:off x="736600" y="353396"/>
              <a:ext cx="1044575" cy="592138"/>
            </a:xfrm>
            <a:prstGeom prst="rect">
              <a:avLst/>
            </a:prstGeom>
            <a:noFill/>
            <a:ln w="9525">
              <a:noFill/>
              <a:miter lim="800000"/>
              <a:headEnd/>
              <a:tailEnd/>
            </a:ln>
          </p:spPr>
        </p:pic>
        <p:sp>
          <p:nvSpPr>
            <p:cNvPr id="44" name="Rectangle 47"/>
            <p:cNvSpPr>
              <a:spLocks noChangeArrowheads="1"/>
            </p:cNvSpPr>
            <p:nvPr/>
          </p:nvSpPr>
          <p:spPr bwMode="auto">
            <a:xfrm>
              <a:off x="4487863" y="1690071"/>
              <a:ext cx="1306512" cy="420688"/>
            </a:xfrm>
            <a:prstGeom prst="rect">
              <a:avLst/>
            </a:prstGeom>
            <a:solidFill>
              <a:srgbClr val="FFFF66"/>
            </a:solidFill>
            <a:ln w="12700">
              <a:solidFill>
                <a:schemeClr val="tx1"/>
              </a:solidFill>
              <a:miter lim="800000"/>
              <a:headEnd/>
              <a:tailEnd/>
            </a:ln>
          </p:spPr>
          <p:txBody>
            <a:bodyPr wrap="none" anchor="ctr"/>
            <a:lstStyle/>
            <a:p>
              <a:pPr algn="ctr"/>
              <a:r>
                <a:rPr lang="en-US" sz="1200" u="none"/>
                <a:t>Video/Graphics</a:t>
              </a:r>
            </a:p>
            <a:p>
              <a:pPr algn="ctr"/>
              <a:r>
                <a:rPr lang="en-US" sz="1200" u="none"/>
                <a:t>Combining</a:t>
              </a:r>
            </a:p>
          </p:txBody>
        </p:sp>
        <p:sp>
          <p:nvSpPr>
            <p:cNvPr id="45" name="Rectangle 49"/>
            <p:cNvSpPr>
              <a:spLocks noChangeArrowheads="1"/>
            </p:cNvSpPr>
            <p:nvPr/>
          </p:nvSpPr>
          <p:spPr bwMode="auto">
            <a:xfrm>
              <a:off x="5302250" y="2305884"/>
              <a:ext cx="1155700" cy="337930"/>
            </a:xfrm>
            <a:prstGeom prst="rect">
              <a:avLst/>
            </a:prstGeom>
            <a:solidFill>
              <a:srgbClr val="FFFF66"/>
            </a:solidFill>
            <a:ln w="12700">
              <a:solidFill>
                <a:schemeClr val="tx1"/>
              </a:solidFill>
              <a:miter lim="800000"/>
              <a:headEnd/>
              <a:tailEnd/>
            </a:ln>
          </p:spPr>
          <p:txBody>
            <a:bodyPr wrap="none" lIns="0" tIns="0" rIns="0" bIns="0" anchor="ctr"/>
            <a:lstStyle/>
            <a:p>
              <a:pPr algn="ctr"/>
              <a:r>
                <a:rPr lang="en-US" sz="1200" u="none" dirty="0"/>
                <a:t>Graphics</a:t>
              </a:r>
            </a:p>
            <a:p>
              <a:pPr algn="ctr"/>
              <a:r>
                <a:rPr lang="en-US" sz="1200" u="none" dirty="0"/>
                <a:t>Generation</a:t>
              </a:r>
            </a:p>
          </p:txBody>
        </p:sp>
        <p:sp>
          <p:nvSpPr>
            <p:cNvPr id="47" name="Line 53"/>
            <p:cNvSpPr>
              <a:spLocks noChangeShapeType="1"/>
            </p:cNvSpPr>
            <p:nvPr/>
          </p:nvSpPr>
          <p:spPr bwMode="auto">
            <a:xfrm flipV="1">
              <a:off x="4721087" y="2110759"/>
              <a:ext cx="4901" cy="175241"/>
            </a:xfrm>
            <a:prstGeom prst="line">
              <a:avLst/>
            </a:prstGeom>
            <a:noFill/>
            <a:ln w="38100" cmpd="dbl">
              <a:solidFill>
                <a:schemeClr val="tx1"/>
              </a:solidFill>
              <a:round/>
              <a:headEnd/>
              <a:tailEnd type="triangle" w="med" len="med"/>
            </a:ln>
          </p:spPr>
          <p:txBody>
            <a:bodyPr wrap="none" anchor="ctr"/>
            <a:lstStyle/>
            <a:p>
              <a:endParaRPr lang="en-US"/>
            </a:p>
          </p:txBody>
        </p:sp>
        <p:sp>
          <p:nvSpPr>
            <p:cNvPr id="49" name="TextBox 48"/>
            <p:cNvSpPr txBox="1"/>
            <p:nvPr/>
          </p:nvSpPr>
          <p:spPr>
            <a:xfrm>
              <a:off x="1546225" y="3867191"/>
              <a:ext cx="2629887" cy="369332"/>
            </a:xfrm>
            <a:prstGeom prst="rect">
              <a:avLst/>
            </a:prstGeom>
            <a:noFill/>
          </p:spPr>
          <p:txBody>
            <a:bodyPr wrap="none" rtlCol="0">
              <a:spAutoFit/>
            </a:bodyPr>
            <a:lstStyle/>
            <a:p>
              <a:r>
                <a:rPr lang="en-US" b="1" dirty="0" smtClean="0">
                  <a:solidFill>
                    <a:srgbClr val="FF0000"/>
                  </a:solidFill>
                </a:rPr>
                <a:t>Video Processing Unit</a:t>
              </a:r>
              <a:endParaRPr lang="en-US" b="1" dirty="0">
                <a:solidFill>
                  <a:srgbClr val="FF0000"/>
                </a:solidFill>
              </a:endParaRPr>
            </a:p>
          </p:txBody>
        </p:sp>
        <p:sp>
          <p:nvSpPr>
            <p:cNvPr id="50" name="Rectangle 17"/>
            <p:cNvSpPr>
              <a:spLocks noChangeArrowheads="1"/>
            </p:cNvSpPr>
            <p:nvPr/>
          </p:nvSpPr>
          <p:spPr bwMode="auto">
            <a:xfrm>
              <a:off x="654690" y="3258770"/>
              <a:ext cx="1060450" cy="323850"/>
            </a:xfrm>
            <a:prstGeom prst="rect">
              <a:avLst/>
            </a:prstGeom>
            <a:solidFill>
              <a:schemeClr val="accent2">
                <a:lumMod val="20000"/>
                <a:lumOff val="80000"/>
              </a:schemeClr>
            </a:solidFill>
            <a:ln w="12700">
              <a:solidFill>
                <a:schemeClr val="tx1"/>
              </a:solidFill>
              <a:miter lim="800000"/>
              <a:headEnd/>
              <a:tailEnd/>
            </a:ln>
          </p:spPr>
          <p:txBody>
            <a:bodyPr wrap="none" anchor="ctr"/>
            <a:lstStyle/>
            <a:p>
              <a:pPr algn="ctr"/>
              <a:r>
                <a:rPr lang="en-US" sz="1200" u="none" dirty="0" smtClean="0"/>
                <a:t>Frame Buffers</a:t>
              </a:r>
              <a:endParaRPr lang="en-US" sz="1200" u="none" dirty="0"/>
            </a:p>
          </p:txBody>
        </p:sp>
        <p:sp>
          <p:nvSpPr>
            <p:cNvPr id="51" name="Rectangle 17"/>
            <p:cNvSpPr>
              <a:spLocks noChangeArrowheads="1"/>
            </p:cNvSpPr>
            <p:nvPr/>
          </p:nvSpPr>
          <p:spPr bwMode="auto">
            <a:xfrm>
              <a:off x="807090" y="3350970"/>
              <a:ext cx="1060450" cy="323850"/>
            </a:xfrm>
            <a:prstGeom prst="rect">
              <a:avLst/>
            </a:prstGeom>
            <a:solidFill>
              <a:schemeClr val="accent2">
                <a:lumMod val="20000"/>
                <a:lumOff val="80000"/>
              </a:schemeClr>
            </a:solidFill>
            <a:ln w="12700">
              <a:solidFill>
                <a:schemeClr val="tx1"/>
              </a:solidFill>
              <a:miter lim="800000"/>
              <a:headEnd/>
              <a:tailEnd/>
            </a:ln>
          </p:spPr>
          <p:txBody>
            <a:bodyPr wrap="none" anchor="ctr"/>
            <a:lstStyle/>
            <a:p>
              <a:pPr algn="ctr"/>
              <a:r>
                <a:rPr lang="en-US" sz="1200" u="none" dirty="0" smtClean="0"/>
                <a:t>Frame Buffers</a:t>
              </a:r>
              <a:endParaRPr lang="en-US" sz="1200" u="none" dirty="0"/>
            </a:p>
          </p:txBody>
        </p:sp>
        <p:sp>
          <p:nvSpPr>
            <p:cNvPr id="52" name="Line 42"/>
            <p:cNvSpPr>
              <a:spLocks noChangeShapeType="1"/>
            </p:cNvSpPr>
            <p:nvPr/>
          </p:nvSpPr>
          <p:spPr bwMode="auto">
            <a:xfrm flipH="1">
              <a:off x="1192212" y="2663687"/>
              <a:ext cx="484" cy="595083"/>
            </a:xfrm>
            <a:prstGeom prst="line">
              <a:avLst/>
            </a:prstGeom>
            <a:noFill/>
            <a:ln w="12700">
              <a:solidFill>
                <a:schemeClr val="tx1"/>
              </a:solidFill>
              <a:round/>
              <a:headEnd/>
              <a:tailEnd type="triangle" w="med" len="med"/>
            </a:ln>
          </p:spPr>
          <p:txBody>
            <a:bodyPr wrap="none" anchor="ctr"/>
            <a:lstStyle/>
            <a:p>
              <a:endParaRPr lang="en-US"/>
            </a:p>
          </p:txBody>
        </p:sp>
        <p:sp>
          <p:nvSpPr>
            <p:cNvPr id="53" name="Rectangle 17"/>
            <p:cNvSpPr>
              <a:spLocks noChangeArrowheads="1"/>
            </p:cNvSpPr>
            <p:nvPr/>
          </p:nvSpPr>
          <p:spPr bwMode="auto">
            <a:xfrm>
              <a:off x="3704795" y="3236975"/>
              <a:ext cx="1060450" cy="323850"/>
            </a:xfrm>
            <a:prstGeom prst="rect">
              <a:avLst/>
            </a:prstGeom>
            <a:solidFill>
              <a:schemeClr val="accent2">
                <a:lumMod val="20000"/>
                <a:lumOff val="80000"/>
              </a:schemeClr>
            </a:solidFill>
            <a:ln w="12700">
              <a:solidFill>
                <a:schemeClr val="tx1"/>
              </a:solidFill>
              <a:miter lim="800000"/>
              <a:headEnd/>
              <a:tailEnd/>
            </a:ln>
          </p:spPr>
          <p:txBody>
            <a:bodyPr wrap="none" anchor="ctr"/>
            <a:lstStyle/>
            <a:p>
              <a:pPr algn="ctr"/>
              <a:r>
                <a:rPr lang="en-US" sz="1200" u="none" dirty="0" smtClean="0"/>
                <a:t>Frame Buffers</a:t>
              </a:r>
              <a:endParaRPr lang="en-US" sz="1200" u="none" dirty="0"/>
            </a:p>
          </p:txBody>
        </p:sp>
        <p:sp>
          <p:nvSpPr>
            <p:cNvPr id="54" name="Rectangle 17"/>
            <p:cNvSpPr>
              <a:spLocks noChangeArrowheads="1"/>
            </p:cNvSpPr>
            <p:nvPr/>
          </p:nvSpPr>
          <p:spPr bwMode="auto">
            <a:xfrm>
              <a:off x="3857195" y="3329175"/>
              <a:ext cx="1060450" cy="323850"/>
            </a:xfrm>
            <a:prstGeom prst="rect">
              <a:avLst/>
            </a:prstGeom>
            <a:solidFill>
              <a:schemeClr val="accent2">
                <a:lumMod val="20000"/>
                <a:lumOff val="80000"/>
              </a:schemeClr>
            </a:solidFill>
            <a:ln w="12700">
              <a:solidFill>
                <a:schemeClr val="tx1"/>
              </a:solidFill>
              <a:miter lim="800000"/>
              <a:headEnd/>
              <a:tailEnd/>
            </a:ln>
          </p:spPr>
          <p:txBody>
            <a:bodyPr wrap="none" anchor="ctr"/>
            <a:lstStyle/>
            <a:p>
              <a:pPr algn="ctr"/>
              <a:r>
                <a:rPr lang="en-US" sz="1200" u="none" dirty="0" smtClean="0"/>
                <a:t>Frame Buffers</a:t>
              </a:r>
              <a:endParaRPr lang="en-US" sz="1200" u="none" dirty="0"/>
            </a:p>
          </p:txBody>
        </p:sp>
        <p:sp>
          <p:nvSpPr>
            <p:cNvPr id="55" name="Line 42"/>
            <p:cNvSpPr>
              <a:spLocks noChangeShapeType="1"/>
            </p:cNvSpPr>
            <p:nvPr/>
          </p:nvSpPr>
          <p:spPr bwMode="auto">
            <a:xfrm>
              <a:off x="4303643" y="3061252"/>
              <a:ext cx="70" cy="197518"/>
            </a:xfrm>
            <a:prstGeom prst="line">
              <a:avLst/>
            </a:prstGeom>
            <a:noFill/>
            <a:ln w="12700">
              <a:solidFill>
                <a:schemeClr val="tx1"/>
              </a:solidFill>
              <a:round/>
              <a:headEnd type="triangle"/>
              <a:tailEnd type="none" w="med" len="med"/>
            </a:ln>
          </p:spPr>
          <p:txBody>
            <a:bodyPr wrap="none" anchor="ctr"/>
            <a:lstStyle/>
            <a:p>
              <a:endParaRPr lang="en-US"/>
            </a:p>
          </p:txBody>
        </p:sp>
        <p:sp>
          <p:nvSpPr>
            <p:cNvPr id="56" name="Rectangle 39"/>
            <p:cNvSpPr>
              <a:spLocks noChangeArrowheads="1"/>
            </p:cNvSpPr>
            <p:nvPr/>
          </p:nvSpPr>
          <p:spPr bwMode="auto">
            <a:xfrm>
              <a:off x="3634755" y="2842591"/>
              <a:ext cx="1382712" cy="236666"/>
            </a:xfrm>
            <a:prstGeom prst="rect">
              <a:avLst/>
            </a:prstGeom>
            <a:solidFill>
              <a:srgbClr val="FFFF66"/>
            </a:solidFill>
            <a:ln w="12700">
              <a:solidFill>
                <a:schemeClr val="tx1"/>
              </a:solidFill>
              <a:miter lim="800000"/>
              <a:headEnd/>
              <a:tailEnd/>
            </a:ln>
          </p:spPr>
          <p:txBody>
            <a:bodyPr wrap="none" anchor="ctr"/>
            <a:lstStyle/>
            <a:p>
              <a:pPr algn="ctr"/>
              <a:r>
                <a:rPr lang="en-US" sz="1200" dirty="0" smtClean="0"/>
                <a:t>VDOA</a:t>
              </a:r>
              <a:endParaRPr lang="en-US" sz="1200" u="none" dirty="0"/>
            </a:p>
          </p:txBody>
        </p:sp>
        <p:sp>
          <p:nvSpPr>
            <p:cNvPr id="57" name="Line 53"/>
            <p:cNvSpPr>
              <a:spLocks noChangeShapeType="1"/>
            </p:cNvSpPr>
            <p:nvPr/>
          </p:nvSpPr>
          <p:spPr bwMode="auto">
            <a:xfrm flipV="1">
              <a:off x="5638790" y="2114074"/>
              <a:ext cx="4901" cy="175241"/>
            </a:xfrm>
            <a:prstGeom prst="line">
              <a:avLst/>
            </a:prstGeom>
            <a:noFill/>
            <a:ln w="38100" cmpd="dbl">
              <a:solidFill>
                <a:schemeClr val="tx1"/>
              </a:solidFill>
              <a:round/>
              <a:headEnd/>
              <a:tailEnd type="triangle" w="med" len="med"/>
            </a:ln>
          </p:spPr>
          <p:txBody>
            <a:bodyPr wrap="none" anchor="ctr"/>
            <a:lstStyle/>
            <a:p>
              <a:endParaRPr lang="en-US"/>
            </a:p>
          </p:txBody>
        </p:sp>
        <p:sp>
          <p:nvSpPr>
            <p:cNvPr id="58" name="Line 42"/>
            <p:cNvSpPr>
              <a:spLocks noChangeShapeType="1"/>
            </p:cNvSpPr>
            <p:nvPr/>
          </p:nvSpPr>
          <p:spPr bwMode="auto">
            <a:xfrm>
              <a:off x="4306958" y="2647129"/>
              <a:ext cx="70" cy="197518"/>
            </a:xfrm>
            <a:prstGeom prst="line">
              <a:avLst/>
            </a:prstGeom>
            <a:noFill/>
            <a:ln w="12700">
              <a:solidFill>
                <a:schemeClr val="tx1"/>
              </a:solidFill>
              <a:round/>
              <a:headEnd type="triangle"/>
              <a:tailEnd type="none" w="med" len="med"/>
            </a:ln>
          </p:spPr>
          <p:txBody>
            <a:bodyPr wrap="none" anchor="ctr"/>
            <a:lstStyle/>
            <a:p>
              <a:endParaRPr lang="en-US"/>
            </a:p>
          </p:txBody>
        </p:sp>
      </p:gr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VPU Decoder </a:t>
            </a: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Decoder pipeline</a:t>
            </a:r>
          </a:p>
          <a:p>
            <a:pPr lvl="1"/>
            <a:r>
              <a:rPr lang="en-US" sz="1800" dirty="0" smtClean="0">
                <a:effectLst>
                  <a:outerShdw blurRad="38100" dist="38100" dir="2700000" algn="tl">
                    <a:srgbClr val="C0C0C0"/>
                  </a:outerShdw>
                </a:effectLst>
              </a:rPr>
              <a:t>Decoder API and process flow</a:t>
            </a:r>
          </a:p>
          <a:p>
            <a:pPr lvl="1"/>
            <a:r>
              <a:rPr lang="en-US" sz="1800" dirty="0" smtClean="0">
                <a:effectLst>
                  <a:outerShdw blurRad="38100" dist="38100" dir="2700000" algn="tl">
                    <a:srgbClr val="C0C0C0"/>
                  </a:outerShdw>
                </a:effectLst>
              </a:rPr>
              <a:t>Decoding operation steps</a:t>
            </a:r>
          </a:p>
          <a:p>
            <a:pPr lvl="1"/>
            <a:r>
              <a:rPr lang="en-US" sz="1800" dirty="0" smtClean="0">
                <a:effectLst>
                  <a:outerShdw blurRad="38100" dist="38100" dir="2700000" algn="tl">
                    <a:srgbClr val="C0C0C0"/>
                  </a:outerShdw>
                </a:effectLst>
              </a:rPr>
              <a:t>Major differences between iMX6x VPU and iMX5x VPU</a:t>
            </a:r>
          </a:p>
          <a:p>
            <a:pPr lvl="1">
              <a:buNone/>
            </a:pPr>
            <a:endParaRPr lang="en-US" sz="1800" dirty="0" smtClean="0">
              <a:effectLst>
                <a:outerShdw blurRad="38100" dist="38100" dir="2700000" algn="tl">
                  <a:srgbClr val="C0C0C0"/>
                </a:outerShdw>
              </a:effectLst>
            </a:endParaRPr>
          </a:p>
          <a:p>
            <a:endParaRPr lang="en-US" altLang="zh-TW"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800" dirty="0"/>
              <a:t>Video Decoder Process Pipeline </a:t>
            </a:r>
            <a:r>
              <a:rPr lang="en-US" sz="2000" dirty="0"/>
              <a:t>(example </a:t>
            </a:r>
            <a:r>
              <a:rPr lang="en-US" sz="2000" dirty="0">
                <a:ea typeface="Gulim" pitchFamily="34" charset="-127"/>
              </a:rPr>
              <a:t>of H264/RV/AVS/VP8  decoder</a:t>
            </a:r>
            <a:r>
              <a:rPr lang="en-US" altLang="zh-CN" sz="2000" dirty="0" smtClean="0">
                <a:ea typeface="宋体" pitchFamily="2" charset="-122"/>
              </a:rPr>
              <a:t>)</a:t>
            </a:r>
            <a:endParaRPr lang="en-US" altLang="zh-TW" dirty="0" smtClean="0">
              <a:ea typeface="PMingLiU" pitchFamily="18" charset="-120"/>
            </a:endParaRPr>
          </a:p>
        </p:txBody>
      </p:sp>
      <p:grpSp>
        <p:nvGrpSpPr>
          <p:cNvPr id="4" name="Group 3"/>
          <p:cNvGrpSpPr/>
          <p:nvPr/>
        </p:nvGrpSpPr>
        <p:grpSpPr>
          <a:xfrm>
            <a:off x="815009" y="1728486"/>
            <a:ext cx="7405189" cy="4312054"/>
            <a:chOff x="815009" y="1728486"/>
            <a:chExt cx="7405189" cy="4312054"/>
          </a:xfrm>
          <a:effectLst>
            <a:outerShdw blurRad="50800" dist="38100" dir="2700000" algn="tl" rotWithShape="0">
              <a:prstClr val="black">
                <a:alpha val="40000"/>
              </a:prstClr>
            </a:outerShdw>
          </a:effectLst>
        </p:grpSpPr>
        <p:sp>
          <p:nvSpPr>
            <p:cNvPr id="5" name="TextBox 4"/>
            <p:cNvSpPr txBox="1"/>
            <p:nvPr/>
          </p:nvSpPr>
          <p:spPr>
            <a:xfrm>
              <a:off x="2421320" y="1728486"/>
              <a:ext cx="4136644" cy="184666"/>
            </a:xfrm>
            <a:prstGeom prst="rect">
              <a:avLst/>
            </a:prstGeom>
            <a:noFill/>
            <a:ln w="25400">
              <a:solidFill>
                <a:schemeClr val="tx1"/>
              </a:solidFill>
            </a:ln>
          </p:spPr>
          <p:txBody>
            <a:bodyPr wrap="square" lIns="0" tIns="0" rIns="0" bIns="0" rtlCol="0">
              <a:spAutoFit/>
            </a:bodyPr>
            <a:lstStyle/>
            <a:p>
              <a:pPr algn="ctr"/>
              <a:r>
                <a:rPr lang="en-US" sz="1200" b="1" dirty="0" smtClean="0"/>
                <a:t>Parsing </a:t>
              </a:r>
              <a:r>
                <a:rPr lang="en-US" sz="1200" b="1" dirty="0" err="1" smtClean="0"/>
                <a:t>bitstream</a:t>
              </a:r>
              <a:r>
                <a:rPr lang="en-US" sz="1200" b="1" dirty="0" smtClean="0"/>
                <a:t> for </a:t>
              </a:r>
              <a:r>
                <a:rPr lang="en-US" sz="1200" b="1" dirty="0" err="1" smtClean="0"/>
                <a:t>macroblocks</a:t>
              </a:r>
              <a:endParaRPr lang="en-US" sz="1200" b="1" dirty="0"/>
            </a:p>
          </p:txBody>
        </p:sp>
        <p:sp>
          <p:nvSpPr>
            <p:cNvPr id="6" name="TextBox 5"/>
            <p:cNvSpPr txBox="1"/>
            <p:nvPr/>
          </p:nvSpPr>
          <p:spPr>
            <a:xfrm>
              <a:off x="4610405" y="2346143"/>
              <a:ext cx="2345634" cy="369332"/>
            </a:xfrm>
            <a:prstGeom prst="rect">
              <a:avLst/>
            </a:prstGeom>
            <a:noFill/>
            <a:ln w="25400">
              <a:solidFill>
                <a:schemeClr val="tx1"/>
              </a:solidFill>
            </a:ln>
          </p:spPr>
          <p:txBody>
            <a:bodyPr wrap="square" lIns="0" tIns="0" rIns="0" bIns="0" rtlCol="0">
              <a:spAutoFit/>
            </a:bodyPr>
            <a:lstStyle/>
            <a:p>
              <a:pPr algn="ctr"/>
              <a:r>
                <a:rPr lang="en-US" sz="1200" b="1" dirty="0" smtClean="0"/>
                <a:t>Loading reference data for inter-</a:t>
              </a:r>
              <a:r>
                <a:rPr lang="en-US" sz="1200" b="1" dirty="0" err="1" smtClean="0"/>
                <a:t>prediciton</a:t>
              </a:r>
              <a:endParaRPr lang="en-US" sz="1200" b="1" dirty="0"/>
            </a:p>
          </p:txBody>
        </p:sp>
        <p:sp>
          <p:nvSpPr>
            <p:cNvPr id="7" name="TextBox 6"/>
            <p:cNvSpPr txBox="1"/>
            <p:nvPr/>
          </p:nvSpPr>
          <p:spPr>
            <a:xfrm>
              <a:off x="4623658" y="3099525"/>
              <a:ext cx="2345634" cy="369332"/>
            </a:xfrm>
            <a:prstGeom prst="rect">
              <a:avLst/>
            </a:prstGeom>
            <a:noFill/>
            <a:ln w="25400">
              <a:solidFill>
                <a:schemeClr val="tx1"/>
              </a:solidFill>
            </a:ln>
          </p:spPr>
          <p:txBody>
            <a:bodyPr wrap="square" lIns="0" tIns="0" rIns="0" bIns="0" rtlCol="0">
              <a:spAutoFit/>
            </a:bodyPr>
            <a:lstStyle/>
            <a:p>
              <a:pPr algn="ctr"/>
              <a:r>
                <a:rPr lang="en-US" sz="1200" b="1" dirty="0" smtClean="0"/>
                <a:t>Generating inter-predicted </a:t>
              </a:r>
              <a:r>
                <a:rPr lang="en-US" sz="1200" b="1" dirty="0" err="1" smtClean="0"/>
                <a:t>macroblock</a:t>
              </a:r>
              <a:endParaRPr lang="en-US" sz="1200" b="1" dirty="0"/>
            </a:p>
          </p:txBody>
        </p:sp>
        <p:sp>
          <p:nvSpPr>
            <p:cNvPr id="8" name="TextBox 7"/>
            <p:cNvSpPr txBox="1"/>
            <p:nvPr/>
          </p:nvSpPr>
          <p:spPr>
            <a:xfrm>
              <a:off x="2344510" y="4226519"/>
              <a:ext cx="4382058" cy="184666"/>
            </a:xfrm>
            <a:prstGeom prst="rect">
              <a:avLst/>
            </a:prstGeom>
            <a:noFill/>
            <a:ln w="25400">
              <a:solidFill>
                <a:schemeClr val="tx1"/>
              </a:solidFill>
            </a:ln>
          </p:spPr>
          <p:txBody>
            <a:bodyPr wrap="square" lIns="0" tIns="0" rIns="0" bIns="0" rtlCol="0">
              <a:spAutoFit/>
            </a:bodyPr>
            <a:lstStyle/>
            <a:p>
              <a:pPr algn="ctr"/>
              <a:r>
                <a:rPr lang="en-US" sz="1200" b="1" dirty="0" smtClean="0"/>
                <a:t>Intra-prediction &amp; Reconstructing </a:t>
              </a:r>
              <a:r>
                <a:rPr lang="en-US" sz="1200" b="1" dirty="0" err="1" smtClean="0"/>
                <a:t>macroblocks</a:t>
              </a:r>
              <a:endParaRPr lang="en-US" sz="1200" b="1" dirty="0"/>
            </a:p>
          </p:txBody>
        </p:sp>
        <p:sp>
          <p:nvSpPr>
            <p:cNvPr id="9" name="TextBox 8"/>
            <p:cNvSpPr txBox="1"/>
            <p:nvPr/>
          </p:nvSpPr>
          <p:spPr>
            <a:xfrm>
              <a:off x="2745374" y="4911919"/>
              <a:ext cx="2941989" cy="184666"/>
            </a:xfrm>
            <a:prstGeom prst="rect">
              <a:avLst/>
            </a:prstGeom>
            <a:noFill/>
            <a:ln w="25400">
              <a:solidFill>
                <a:schemeClr val="tx1"/>
              </a:solidFill>
            </a:ln>
          </p:spPr>
          <p:txBody>
            <a:bodyPr wrap="square" lIns="0" tIns="0" rIns="0" bIns="0" rtlCol="0">
              <a:spAutoFit/>
            </a:bodyPr>
            <a:lstStyle/>
            <a:p>
              <a:pPr algn="ctr"/>
              <a:r>
                <a:rPr lang="en-US" sz="1200" b="1" dirty="0" err="1" smtClean="0"/>
                <a:t>Deblocking</a:t>
              </a:r>
              <a:r>
                <a:rPr lang="en-US" sz="1200" b="1" dirty="0" smtClean="0"/>
                <a:t> filtering</a:t>
              </a:r>
              <a:endParaRPr lang="en-US" sz="1200" b="1" dirty="0"/>
            </a:p>
          </p:txBody>
        </p:sp>
        <p:sp>
          <p:nvSpPr>
            <p:cNvPr id="10" name="TextBox 9"/>
            <p:cNvSpPr txBox="1"/>
            <p:nvPr/>
          </p:nvSpPr>
          <p:spPr>
            <a:xfrm>
              <a:off x="2761947" y="5480635"/>
              <a:ext cx="2941989" cy="184666"/>
            </a:xfrm>
            <a:prstGeom prst="rect">
              <a:avLst/>
            </a:prstGeom>
            <a:noFill/>
            <a:ln w="25400">
              <a:solidFill>
                <a:schemeClr val="tx1"/>
              </a:solidFill>
            </a:ln>
          </p:spPr>
          <p:txBody>
            <a:bodyPr wrap="square" lIns="0" tIns="0" rIns="0" bIns="0" rtlCol="0">
              <a:spAutoFit/>
            </a:bodyPr>
            <a:lstStyle/>
            <a:p>
              <a:pPr algn="ctr"/>
              <a:r>
                <a:rPr lang="en-US" sz="1200" b="1" dirty="0" smtClean="0"/>
                <a:t>Writing decoded </a:t>
              </a:r>
              <a:r>
                <a:rPr lang="en-US" sz="1200" b="1" dirty="0" err="1" smtClean="0"/>
                <a:t>macroblocks</a:t>
              </a:r>
              <a:endParaRPr lang="en-US" sz="1200" b="1" dirty="0"/>
            </a:p>
          </p:txBody>
        </p:sp>
        <p:sp>
          <p:nvSpPr>
            <p:cNvPr id="11" name="TextBox 10"/>
            <p:cNvSpPr txBox="1"/>
            <p:nvPr/>
          </p:nvSpPr>
          <p:spPr>
            <a:xfrm>
              <a:off x="2128666" y="3099525"/>
              <a:ext cx="2059284" cy="369332"/>
            </a:xfrm>
            <a:prstGeom prst="rect">
              <a:avLst/>
            </a:prstGeom>
            <a:noFill/>
            <a:ln w="25400">
              <a:solidFill>
                <a:schemeClr val="tx1"/>
              </a:solidFill>
            </a:ln>
          </p:spPr>
          <p:txBody>
            <a:bodyPr wrap="square" lIns="0" tIns="0" rIns="0" bIns="0" rtlCol="0">
              <a:spAutoFit/>
            </a:bodyPr>
            <a:lstStyle/>
            <a:p>
              <a:pPr algn="ctr"/>
              <a:r>
                <a:rPr lang="en-US" sz="1200" b="1" dirty="0" smtClean="0"/>
                <a:t>Inverse transform/quantization</a:t>
              </a:r>
              <a:endParaRPr lang="en-US" sz="1200" b="1" dirty="0"/>
            </a:p>
          </p:txBody>
        </p:sp>
        <p:cxnSp>
          <p:nvCxnSpPr>
            <p:cNvPr id="12" name="Straight Arrow Connector 11"/>
            <p:cNvCxnSpPr>
              <a:endCxn id="6" idx="0"/>
            </p:cNvCxnSpPr>
            <p:nvPr/>
          </p:nvCxnSpPr>
          <p:spPr>
            <a:xfrm flipH="1">
              <a:off x="5783222" y="1913152"/>
              <a:ext cx="3313" cy="43299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7" idx="0"/>
            </p:cNvCxnSpPr>
            <p:nvPr/>
          </p:nvCxnSpPr>
          <p:spPr>
            <a:xfrm>
              <a:off x="5786535" y="2715475"/>
              <a:ext cx="9940" cy="38405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7" idx="2"/>
            </p:cNvCxnSpPr>
            <p:nvPr/>
          </p:nvCxnSpPr>
          <p:spPr>
            <a:xfrm>
              <a:off x="5796475" y="3468857"/>
              <a:ext cx="9946" cy="7576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376653" y="4394487"/>
              <a:ext cx="1" cy="51743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376654" y="5096585"/>
              <a:ext cx="3321" cy="37523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11" idx="0"/>
            </p:cNvCxnSpPr>
            <p:nvPr/>
          </p:nvCxnSpPr>
          <p:spPr>
            <a:xfrm>
              <a:off x="3157060" y="1913152"/>
              <a:ext cx="1248" cy="118637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15009" y="2139400"/>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48139" y="2945905"/>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85120" y="3829220"/>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85120" y="4635725"/>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15009" y="5250205"/>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885120" y="5903090"/>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373332" y="5665301"/>
              <a:ext cx="3321" cy="37523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167005" y="3468857"/>
              <a:ext cx="0" cy="7576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105849"/>
            <a:ext cx="7879340" cy="775854"/>
          </a:xfrm>
        </p:spPr>
        <p:txBody>
          <a:bodyPr/>
          <a:lstStyle/>
          <a:p>
            <a:pPr algn="r"/>
            <a:r>
              <a:rPr lang="en-US" sz="2800" dirty="0"/>
              <a:t>VPU driver API (decoder)</a:t>
            </a:r>
            <a:r>
              <a:rPr lang="en-US" sz="3200" dirty="0"/>
              <a:t> </a:t>
            </a:r>
            <a:endParaRPr lang="en-US" altLang="zh-TW" dirty="0" smtClean="0">
              <a:ea typeface="PMingLiU" pitchFamily="18" charset="-120"/>
            </a:endParaRPr>
          </a:p>
        </p:txBody>
      </p:sp>
      <p:grpSp>
        <p:nvGrpSpPr>
          <p:cNvPr id="5" name="Group 4"/>
          <p:cNvGrpSpPr/>
          <p:nvPr/>
        </p:nvGrpSpPr>
        <p:grpSpPr>
          <a:xfrm>
            <a:off x="648531" y="457200"/>
            <a:ext cx="5364646" cy="5869056"/>
            <a:chOff x="648531" y="457200"/>
            <a:chExt cx="5364646" cy="5869056"/>
          </a:xfrm>
        </p:grpSpPr>
        <p:sp>
          <p:nvSpPr>
            <p:cNvPr id="6" name="Text Box 5"/>
            <p:cNvSpPr txBox="1">
              <a:spLocks noChangeArrowheads="1"/>
            </p:cNvSpPr>
            <p:nvPr/>
          </p:nvSpPr>
          <p:spPr bwMode="auto">
            <a:xfrm>
              <a:off x="1239081" y="457200"/>
              <a:ext cx="1981200"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vpu_init()</a:t>
              </a:r>
            </a:p>
          </p:txBody>
        </p:sp>
        <p:sp>
          <p:nvSpPr>
            <p:cNvPr id="7" name="Text Box 6"/>
            <p:cNvSpPr txBox="1">
              <a:spLocks noChangeArrowheads="1"/>
            </p:cNvSpPr>
            <p:nvPr/>
          </p:nvSpPr>
          <p:spPr bwMode="auto">
            <a:xfrm>
              <a:off x="1239081" y="884238"/>
              <a:ext cx="1981200"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vpu_DecOpen()</a:t>
              </a:r>
            </a:p>
          </p:txBody>
        </p:sp>
        <p:sp>
          <p:nvSpPr>
            <p:cNvPr id="8" name="Line 7"/>
            <p:cNvSpPr>
              <a:spLocks noChangeShapeType="1"/>
            </p:cNvSpPr>
            <p:nvPr/>
          </p:nvSpPr>
          <p:spPr bwMode="auto">
            <a:xfrm>
              <a:off x="2077281" y="609600"/>
              <a:ext cx="0" cy="274638"/>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9" name="Line 8"/>
            <p:cNvSpPr>
              <a:spLocks noChangeShapeType="1"/>
            </p:cNvSpPr>
            <p:nvPr/>
          </p:nvSpPr>
          <p:spPr bwMode="auto">
            <a:xfrm>
              <a:off x="2077281" y="1057275"/>
              <a:ext cx="0" cy="96838"/>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0" name="Text Box 9"/>
            <p:cNvSpPr txBox="1">
              <a:spLocks noChangeArrowheads="1"/>
            </p:cNvSpPr>
            <p:nvPr/>
          </p:nvSpPr>
          <p:spPr bwMode="auto">
            <a:xfrm>
              <a:off x="1261306" y="1133475"/>
              <a:ext cx="1958975"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err="1"/>
                <a:t>vpu_DecUpdateStreamBuffer</a:t>
              </a:r>
              <a:r>
                <a:rPr lang="en-US" dirty="0"/>
                <a:t>()</a:t>
              </a:r>
            </a:p>
          </p:txBody>
        </p:sp>
        <p:sp>
          <p:nvSpPr>
            <p:cNvPr id="11" name="Text Box 10"/>
            <p:cNvSpPr txBox="1">
              <a:spLocks noChangeArrowheads="1"/>
            </p:cNvSpPr>
            <p:nvPr/>
          </p:nvSpPr>
          <p:spPr bwMode="auto">
            <a:xfrm>
              <a:off x="1261306" y="1428750"/>
              <a:ext cx="1958975" cy="4667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err="1"/>
                <a:t>vpu_DecSetEscSeqInit</a:t>
              </a:r>
              <a:r>
                <a:rPr lang="en-US" dirty="0"/>
                <a:t>(handle, 1)</a:t>
              </a:r>
            </a:p>
            <a:p>
              <a:r>
                <a:rPr lang="en-US" dirty="0" err="1"/>
                <a:t>vpu_DecGetInitialInfo</a:t>
              </a:r>
              <a:r>
                <a:rPr lang="en-US" dirty="0"/>
                <a:t>( )</a:t>
              </a:r>
            </a:p>
            <a:p>
              <a:r>
                <a:rPr lang="en-US" dirty="0" err="1"/>
                <a:t>Vpu_DecSetEscSeqInit</a:t>
              </a:r>
              <a:r>
                <a:rPr lang="en-US" dirty="0"/>
                <a:t>(handle, 0)</a:t>
              </a:r>
            </a:p>
          </p:txBody>
        </p:sp>
        <p:sp>
          <p:nvSpPr>
            <p:cNvPr id="12" name="Line 12"/>
            <p:cNvSpPr>
              <a:spLocks noChangeShapeType="1"/>
            </p:cNvSpPr>
            <p:nvPr/>
          </p:nvSpPr>
          <p:spPr bwMode="auto">
            <a:xfrm>
              <a:off x="2077281" y="1295400"/>
              <a:ext cx="0" cy="1428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3" name="Line 13"/>
            <p:cNvSpPr>
              <a:spLocks noChangeShapeType="1"/>
            </p:cNvSpPr>
            <p:nvPr/>
          </p:nvSpPr>
          <p:spPr bwMode="auto">
            <a:xfrm>
              <a:off x="2077281" y="1895475"/>
              <a:ext cx="0" cy="96838"/>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4" name="Line 14"/>
            <p:cNvSpPr>
              <a:spLocks noChangeShapeType="1"/>
            </p:cNvSpPr>
            <p:nvPr/>
          </p:nvSpPr>
          <p:spPr bwMode="auto">
            <a:xfrm>
              <a:off x="2077281" y="2133601"/>
              <a:ext cx="0" cy="23495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5" name="Text Box 17"/>
            <p:cNvSpPr txBox="1">
              <a:spLocks noChangeArrowheads="1"/>
            </p:cNvSpPr>
            <p:nvPr/>
          </p:nvSpPr>
          <p:spPr bwMode="auto">
            <a:xfrm>
              <a:off x="1261306" y="1971675"/>
              <a:ext cx="1958975"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a:t>vpu_DecRegisterFrameBuffer()</a:t>
              </a:r>
            </a:p>
          </p:txBody>
        </p:sp>
        <p:sp>
          <p:nvSpPr>
            <p:cNvPr id="16" name="Text Box 18"/>
            <p:cNvSpPr txBox="1">
              <a:spLocks noChangeArrowheads="1"/>
            </p:cNvSpPr>
            <p:nvPr/>
          </p:nvSpPr>
          <p:spPr bwMode="auto">
            <a:xfrm>
              <a:off x="1239081" y="2368550"/>
              <a:ext cx="1981200"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a:t>vpu_DecStartOneFrame( )</a:t>
              </a:r>
            </a:p>
          </p:txBody>
        </p:sp>
        <p:sp>
          <p:nvSpPr>
            <p:cNvPr id="17" name="AutoShape 30"/>
            <p:cNvSpPr>
              <a:spLocks noChangeArrowheads="1"/>
            </p:cNvSpPr>
            <p:nvPr/>
          </p:nvSpPr>
          <p:spPr bwMode="auto">
            <a:xfrm>
              <a:off x="1173994" y="2746375"/>
              <a:ext cx="1806575" cy="282575"/>
            </a:xfrm>
            <a:prstGeom prst="flowChartDecision">
              <a:avLst/>
            </a:prstGeom>
            <a:noFill/>
            <a:ln w="9525" algn="ctr">
              <a:solidFill>
                <a:srgbClr val="000000"/>
              </a:solidFill>
              <a:miter lim="800000"/>
              <a:headEnd/>
              <a:tailEnd/>
            </a:ln>
            <a:effectLst/>
          </p:spPr>
          <p:txBody>
            <a:bodyPr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900"/>
                <a:t>Vpu_IsBusy()</a:t>
              </a:r>
            </a:p>
          </p:txBody>
        </p:sp>
        <p:sp>
          <p:nvSpPr>
            <p:cNvPr id="18" name="Line 32"/>
            <p:cNvSpPr>
              <a:spLocks noChangeShapeType="1"/>
            </p:cNvSpPr>
            <p:nvPr/>
          </p:nvSpPr>
          <p:spPr bwMode="auto">
            <a:xfrm>
              <a:off x="2077281" y="2540000"/>
              <a:ext cx="0" cy="2190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9" name="Line 33"/>
            <p:cNvSpPr>
              <a:spLocks noChangeShapeType="1"/>
            </p:cNvSpPr>
            <p:nvPr/>
          </p:nvSpPr>
          <p:spPr bwMode="auto">
            <a:xfrm>
              <a:off x="2077281" y="3001963"/>
              <a:ext cx="0" cy="1428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0" name="Line 34"/>
            <p:cNvSpPr>
              <a:spLocks noChangeShapeType="1"/>
            </p:cNvSpPr>
            <p:nvPr/>
          </p:nvSpPr>
          <p:spPr bwMode="auto">
            <a:xfrm>
              <a:off x="2077281" y="4140200"/>
              <a:ext cx="0" cy="1428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1" name="Line 37"/>
            <p:cNvSpPr>
              <a:spLocks noChangeShapeType="1"/>
            </p:cNvSpPr>
            <p:nvPr/>
          </p:nvSpPr>
          <p:spPr bwMode="auto">
            <a:xfrm>
              <a:off x="4210881" y="2895601"/>
              <a:ext cx="0" cy="228599"/>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2" name="Text Box 39"/>
            <p:cNvSpPr txBox="1">
              <a:spLocks noChangeArrowheads="1"/>
            </p:cNvSpPr>
            <p:nvPr/>
          </p:nvSpPr>
          <p:spPr bwMode="auto">
            <a:xfrm>
              <a:off x="2153481" y="2987675"/>
              <a:ext cx="161925"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a:t>No</a:t>
              </a:r>
            </a:p>
          </p:txBody>
        </p:sp>
        <p:sp>
          <p:nvSpPr>
            <p:cNvPr id="23" name="Text Box 40"/>
            <p:cNvSpPr txBox="1">
              <a:spLocks noChangeArrowheads="1"/>
            </p:cNvSpPr>
            <p:nvPr/>
          </p:nvSpPr>
          <p:spPr bwMode="auto">
            <a:xfrm>
              <a:off x="1239081" y="3130550"/>
              <a:ext cx="1882775"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err="1"/>
                <a:t>vpu_DecGetOutputInfo</a:t>
              </a:r>
              <a:r>
                <a:rPr lang="en-US" dirty="0"/>
                <a:t>( )</a:t>
              </a:r>
            </a:p>
          </p:txBody>
        </p:sp>
        <p:sp>
          <p:nvSpPr>
            <p:cNvPr id="24" name="AutoShape 41"/>
            <p:cNvSpPr>
              <a:spLocks noChangeArrowheads="1"/>
            </p:cNvSpPr>
            <p:nvPr/>
          </p:nvSpPr>
          <p:spPr bwMode="auto">
            <a:xfrm>
              <a:off x="1162881" y="3527425"/>
              <a:ext cx="1905000" cy="282575"/>
            </a:xfrm>
            <a:prstGeom prst="flowChartDecision">
              <a:avLst/>
            </a:prstGeom>
            <a:noFill/>
            <a:ln w="9525" algn="ctr">
              <a:solidFill>
                <a:srgbClr val="000000"/>
              </a:solidFill>
              <a:miter lim="800000"/>
              <a:headEnd/>
              <a:tailEnd/>
            </a:ln>
            <a:effectLst/>
          </p:spPr>
          <p:txBody>
            <a:bodyPr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900"/>
                <a:t>Decode_finished</a:t>
              </a:r>
            </a:p>
          </p:txBody>
        </p:sp>
        <p:sp>
          <p:nvSpPr>
            <p:cNvPr id="25" name="Line 42"/>
            <p:cNvSpPr>
              <a:spLocks noChangeShapeType="1"/>
            </p:cNvSpPr>
            <p:nvPr/>
          </p:nvSpPr>
          <p:spPr bwMode="auto">
            <a:xfrm>
              <a:off x="2077281" y="3302000"/>
              <a:ext cx="0" cy="2190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6" name="Line 43"/>
            <p:cNvSpPr>
              <a:spLocks noChangeShapeType="1"/>
            </p:cNvSpPr>
            <p:nvPr/>
          </p:nvSpPr>
          <p:spPr bwMode="auto">
            <a:xfrm>
              <a:off x="2077281" y="3810000"/>
              <a:ext cx="0" cy="1682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7" name="Text Box 44"/>
            <p:cNvSpPr txBox="1">
              <a:spLocks noChangeArrowheads="1"/>
            </p:cNvSpPr>
            <p:nvPr/>
          </p:nvSpPr>
          <p:spPr bwMode="auto">
            <a:xfrm>
              <a:off x="2153481" y="3825875"/>
              <a:ext cx="161925"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a:t>No</a:t>
              </a:r>
            </a:p>
          </p:txBody>
        </p:sp>
        <p:sp>
          <p:nvSpPr>
            <p:cNvPr id="28" name="Text Box 45"/>
            <p:cNvSpPr txBox="1">
              <a:spLocks noChangeArrowheads="1"/>
            </p:cNvSpPr>
            <p:nvPr/>
          </p:nvSpPr>
          <p:spPr bwMode="auto">
            <a:xfrm>
              <a:off x="1261306" y="3978275"/>
              <a:ext cx="1882775" cy="161925"/>
            </a:xfrm>
            <a:prstGeom prst="rect">
              <a:avLst/>
            </a:prstGeom>
            <a:no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dirty="0"/>
                <a:t>Process output picture</a:t>
              </a:r>
            </a:p>
          </p:txBody>
        </p:sp>
        <p:sp>
          <p:nvSpPr>
            <p:cNvPr id="29" name="Text Box 46"/>
            <p:cNvSpPr txBox="1">
              <a:spLocks noChangeArrowheads="1"/>
            </p:cNvSpPr>
            <p:nvPr/>
          </p:nvSpPr>
          <p:spPr bwMode="auto">
            <a:xfrm>
              <a:off x="1239081" y="4273550"/>
              <a:ext cx="1882775"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vpu_DecClrDisp( )</a:t>
              </a:r>
            </a:p>
          </p:txBody>
        </p:sp>
        <p:sp>
          <p:nvSpPr>
            <p:cNvPr id="30" name="AutoShape 47"/>
            <p:cNvSpPr>
              <a:spLocks noChangeArrowheads="1"/>
            </p:cNvSpPr>
            <p:nvPr/>
          </p:nvSpPr>
          <p:spPr bwMode="auto">
            <a:xfrm>
              <a:off x="1315281" y="4686300"/>
              <a:ext cx="1447800" cy="282575"/>
            </a:xfrm>
            <a:prstGeom prst="flowChartDecision">
              <a:avLst/>
            </a:prstGeom>
            <a:noFill/>
            <a:ln w="9525" algn="ctr">
              <a:solidFill>
                <a:srgbClr val="000000"/>
              </a:solidFill>
              <a:miter lim="800000"/>
              <a:headEnd/>
              <a:tailEnd/>
            </a:ln>
            <a:effectLst/>
          </p:spPr>
          <p:txBody>
            <a:bodyPr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900" dirty="0" smtClean="0"/>
                <a:t>Exit</a:t>
              </a:r>
              <a:endParaRPr lang="en-US" sz="900" dirty="0"/>
            </a:p>
          </p:txBody>
        </p:sp>
        <p:sp>
          <p:nvSpPr>
            <p:cNvPr id="31" name="Line 48"/>
            <p:cNvSpPr>
              <a:spLocks noChangeShapeType="1"/>
            </p:cNvSpPr>
            <p:nvPr/>
          </p:nvSpPr>
          <p:spPr bwMode="auto">
            <a:xfrm flipH="1">
              <a:off x="2057403" y="4445001"/>
              <a:ext cx="0" cy="24627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2" name="Text Box 55"/>
            <p:cNvSpPr txBox="1">
              <a:spLocks noChangeArrowheads="1"/>
            </p:cNvSpPr>
            <p:nvPr/>
          </p:nvSpPr>
          <p:spPr bwMode="auto">
            <a:xfrm>
              <a:off x="1586808" y="5237231"/>
              <a:ext cx="998538"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vpu_DecClose()</a:t>
              </a:r>
            </a:p>
          </p:txBody>
        </p:sp>
        <p:sp>
          <p:nvSpPr>
            <p:cNvPr id="33" name="Text Box 56"/>
            <p:cNvSpPr txBox="1">
              <a:spLocks noChangeArrowheads="1"/>
            </p:cNvSpPr>
            <p:nvPr/>
          </p:nvSpPr>
          <p:spPr bwMode="auto">
            <a:xfrm>
              <a:off x="1586808" y="5684906"/>
              <a:ext cx="998538"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vpu_UnInit</a:t>
              </a:r>
            </a:p>
          </p:txBody>
        </p:sp>
        <p:sp>
          <p:nvSpPr>
            <p:cNvPr id="34" name="AutoShape 58"/>
            <p:cNvSpPr>
              <a:spLocks noChangeArrowheads="1"/>
            </p:cNvSpPr>
            <p:nvPr/>
          </p:nvSpPr>
          <p:spPr bwMode="auto">
            <a:xfrm>
              <a:off x="1812233" y="6151631"/>
              <a:ext cx="454025" cy="174625"/>
            </a:xfrm>
            <a:prstGeom prst="flowChartAlternateProcess">
              <a:avLst/>
            </a:prstGeom>
            <a:noFill/>
            <a:ln w="9525" algn="ctr">
              <a:solidFill>
                <a:srgbClr val="000000"/>
              </a:solidFill>
              <a:miter lim="800000"/>
              <a:headEnd/>
              <a:tailEnd/>
            </a:ln>
            <a:effectLst/>
          </p:spPr>
          <p:txBody>
            <a:bodyPr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End</a:t>
              </a:r>
            </a:p>
          </p:txBody>
        </p:sp>
        <p:sp>
          <p:nvSpPr>
            <p:cNvPr id="35" name="Line 60"/>
            <p:cNvSpPr>
              <a:spLocks noChangeShapeType="1"/>
            </p:cNvSpPr>
            <p:nvPr/>
          </p:nvSpPr>
          <p:spPr bwMode="auto">
            <a:xfrm>
              <a:off x="755377" y="3677477"/>
              <a:ext cx="0" cy="1431235"/>
            </a:xfrm>
            <a:prstGeom prst="line">
              <a:avLst/>
            </a:prstGeom>
            <a:noFill/>
            <a:ln w="9525">
              <a:solidFill>
                <a:schemeClr val="tx1"/>
              </a:solidFill>
              <a:round/>
              <a:headEnd/>
              <a:tailEnd type="non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6" name="Line 61"/>
            <p:cNvSpPr>
              <a:spLocks noChangeShapeType="1"/>
            </p:cNvSpPr>
            <p:nvPr/>
          </p:nvSpPr>
          <p:spPr bwMode="auto">
            <a:xfrm>
              <a:off x="2040833" y="5399156"/>
              <a:ext cx="0" cy="30480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7" name="Line 62"/>
            <p:cNvSpPr>
              <a:spLocks noChangeShapeType="1"/>
            </p:cNvSpPr>
            <p:nvPr/>
          </p:nvSpPr>
          <p:spPr bwMode="auto">
            <a:xfrm>
              <a:off x="2040833" y="5846831"/>
              <a:ext cx="0" cy="30480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8" name="Text Box 65"/>
            <p:cNvSpPr txBox="1">
              <a:spLocks noChangeArrowheads="1"/>
            </p:cNvSpPr>
            <p:nvPr/>
          </p:nvSpPr>
          <p:spPr bwMode="auto">
            <a:xfrm>
              <a:off x="3555244" y="3124200"/>
              <a:ext cx="1598612"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dirty="0" err="1"/>
                <a:t>vpu_DecGetBitStreamBuf</a:t>
              </a:r>
              <a:r>
                <a:rPr lang="en-US" dirty="0"/>
                <a:t>( )</a:t>
              </a:r>
            </a:p>
          </p:txBody>
        </p:sp>
        <p:sp>
          <p:nvSpPr>
            <p:cNvPr id="39" name="AutoShape 66"/>
            <p:cNvSpPr>
              <a:spLocks noChangeArrowheads="1"/>
            </p:cNvSpPr>
            <p:nvPr/>
          </p:nvSpPr>
          <p:spPr bwMode="auto">
            <a:xfrm>
              <a:off x="3407606" y="3521075"/>
              <a:ext cx="1790700" cy="282575"/>
            </a:xfrm>
            <a:prstGeom prst="flowChartDecision">
              <a:avLst/>
            </a:prstGeom>
            <a:noFill/>
            <a:ln w="9525" algn="ctr">
              <a:solidFill>
                <a:srgbClr val="000000"/>
              </a:solidFill>
              <a:miter lim="800000"/>
              <a:headEnd/>
              <a:tailEnd/>
            </a:ln>
            <a:effectLst/>
          </p:spPr>
          <p:txBody>
            <a:bodyPr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900"/>
                <a:t>Lack of bitstream</a:t>
              </a:r>
            </a:p>
          </p:txBody>
        </p:sp>
        <p:sp>
          <p:nvSpPr>
            <p:cNvPr id="40" name="Line 67"/>
            <p:cNvSpPr>
              <a:spLocks noChangeShapeType="1"/>
            </p:cNvSpPr>
            <p:nvPr/>
          </p:nvSpPr>
          <p:spPr bwMode="auto">
            <a:xfrm>
              <a:off x="4239456" y="3292475"/>
              <a:ext cx="0" cy="2190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41" name="Line 68"/>
            <p:cNvSpPr>
              <a:spLocks noChangeShapeType="1"/>
            </p:cNvSpPr>
            <p:nvPr/>
          </p:nvSpPr>
          <p:spPr bwMode="auto">
            <a:xfrm>
              <a:off x="4239456" y="3835400"/>
              <a:ext cx="0" cy="2190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42" name="Text Box 69"/>
            <p:cNvSpPr txBox="1">
              <a:spLocks noChangeArrowheads="1"/>
            </p:cNvSpPr>
            <p:nvPr/>
          </p:nvSpPr>
          <p:spPr bwMode="auto">
            <a:xfrm>
              <a:off x="3510794" y="4076700"/>
              <a:ext cx="1598612" cy="161925"/>
            </a:xfrm>
            <a:prstGeom prst="rect">
              <a:avLst/>
            </a:prstGeom>
            <a:no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Fill bitstream ring buffer</a:t>
              </a:r>
            </a:p>
          </p:txBody>
        </p:sp>
        <p:sp>
          <p:nvSpPr>
            <p:cNvPr id="43" name="AutoShape 70"/>
            <p:cNvSpPr>
              <a:spLocks noChangeArrowheads="1"/>
            </p:cNvSpPr>
            <p:nvPr/>
          </p:nvSpPr>
          <p:spPr bwMode="auto">
            <a:xfrm>
              <a:off x="3401256" y="4435475"/>
              <a:ext cx="1752600" cy="282575"/>
            </a:xfrm>
            <a:prstGeom prst="flowChartDecision">
              <a:avLst/>
            </a:prstGeom>
            <a:noFill/>
            <a:ln w="9525" algn="ctr">
              <a:solidFill>
                <a:srgbClr val="000000"/>
              </a:solidFill>
              <a:miter lim="800000"/>
              <a:headEnd/>
              <a:tailEnd/>
            </a:ln>
            <a:effectLst/>
          </p:spPr>
          <p:txBody>
            <a:bodyPr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900"/>
                <a:t>End of stream </a:t>
              </a:r>
            </a:p>
          </p:txBody>
        </p:sp>
        <p:sp>
          <p:nvSpPr>
            <p:cNvPr id="44" name="Line 71"/>
            <p:cNvSpPr>
              <a:spLocks noChangeShapeType="1"/>
            </p:cNvSpPr>
            <p:nvPr/>
          </p:nvSpPr>
          <p:spPr bwMode="auto">
            <a:xfrm>
              <a:off x="4239456" y="4216400"/>
              <a:ext cx="0" cy="2190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45" name="Text Box 72"/>
            <p:cNvSpPr txBox="1">
              <a:spLocks noChangeArrowheads="1"/>
            </p:cNvSpPr>
            <p:nvPr/>
          </p:nvSpPr>
          <p:spPr bwMode="auto">
            <a:xfrm>
              <a:off x="3796749" y="5088557"/>
              <a:ext cx="944908" cy="461665"/>
            </a:xfrm>
            <a:prstGeom prst="rect">
              <a:avLst/>
            </a:prstGeom>
            <a:solidFill>
              <a:srgbClr val="99CCFF"/>
            </a:solidFill>
            <a:ln w="9525">
              <a:solidFill>
                <a:srgbClr val="000000"/>
              </a:solidFill>
              <a:miter lim="800000"/>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dirty="0" err="1" smtClean="0"/>
                <a:t>vpu_decUpdateBitstreamBuffer</a:t>
              </a:r>
              <a:r>
                <a:rPr lang="en-US" dirty="0" smtClean="0"/>
                <a:t> (handle</a:t>
              </a:r>
              <a:r>
                <a:rPr lang="en-US" dirty="0"/>
                <a:t>, size)</a:t>
              </a:r>
            </a:p>
          </p:txBody>
        </p:sp>
        <p:sp>
          <p:nvSpPr>
            <p:cNvPr id="46" name="Text Box 73"/>
            <p:cNvSpPr txBox="1">
              <a:spLocks noChangeArrowheads="1"/>
            </p:cNvSpPr>
            <p:nvPr/>
          </p:nvSpPr>
          <p:spPr bwMode="auto">
            <a:xfrm>
              <a:off x="4969568" y="5088143"/>
              <a:ext cx="924339" cy="461665"/>
            </a:xfrm>
            <a:prstGeom prst="rect">
              <a:avLst/>
            </a:prstGeom>
            <a:solidFill>
              <a:srgbClr val="99CCFF"/>
            </a:solidFill>
            <a:ln w="9525">
              <a:solidFill>
                <a:srgbClr val="000000"/>
              </a:solidFill>
              <a:miter lim="800000"/>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dirty="0" err="1" smtClean="0"/>
                <a:t>vpu_decUpdateBitstreamBuffer</a:t>
              </a:r>
              <a:r>
                <a:rPr lang="en-US" dirty="0" smtClean="0"/>
                <a:t> (handle</a:t>
              </a:r>
              <a:r>
                <a:rPr lang="en-US" dirty="0"/>
                <a:t>, 0)</a:t>
              </a:r>
            </a:p>
          </p:txBody>
        </p:sp>
        <p:sp>
          <p:nvSpPr>
            <p:cNvPr id="47" name="Line 74"/>
            <p:cNvSpPr>
              <a:spLocks noChangeShapeType="1"/>
            </p:cNvSpPr>
            <p:nvPr/>
          </p:nvSpPr>
          <p:spPr bwMode="auto">
            <a:xfrm flipH="1">
              <a:off x="4263890" y="4730750"/>
              <a:ext cx="4141" cy="348146"/>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48" name="Line 76"/>
            <p:cNvSpPr>
              <a:spLocks noChangeShapeType="1"/>
            </p:cNvSpPr>
            <p:nvPr/>
          </p:nvSpPr>
          <p:spPr bwMode="auto">
            <a:xfrm flipH="1">
              <a:off x="755377" y="3663949"/>
              <a:ext cx="407504" cy="3589"/>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49" name="Line 77"/>
            <p:cNvSpPr>
              <a:spLocks noChangeShapeType="1"/>
            </p:cNvSpPr>
            <p:nvPr/>
          </p:nvSpPr>
          <p:spPr bwMode="auto">
            <a:xfrm flipH="1">
              <a:off x="755377" y="5094356"/>
              <a:ext cx="1284632" cy="14357"/>
            </a:xfrm>
            <a:prstGeom prst="line">
              <a:avLst/>
            </a:prstGeom>
            <a:noFill/>
            <a:ln w="9525">
              <a:solidFill>
                <a:srgbClr val="000000"/>
              </a:solidFill>
              <a:round/>
              <a:headEnd type="triangle"/>
              <a:tailEnd type="none" w="med" len="me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50" name="Text Box 78"/>
            <p:cNvSpPr txBox="1">
              <a:spLocks noChangeArrowheads="1"/>
            </p:cNvSpPr>
            <p:nvPr/>
          </p:nvSpPr>
          <p:spPr bwMode="auto">
            <a:xfrm>
              <a:off x="648531" y="3425825"/>
              <a:ext cx="217488"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a:t>Yes</a:t>
              </a:r>
            </a:p>
          </p:txBody>
        </p:sp>
        <p:sp>
          <p:nvSpPr>
            <p:cNvPr id="51" name="Text Box 79"/>
            <p:cNvSpPr txBox="1">
              <a:spLocks noChangeArrowheads="1"/>
            </p:cNvSpPr>
            <p:nvPr/>
          </p:nvSpPr>
          <p:spPr bwMode="auto">
            <a:xfrm>
              <a:off x="2152648" y="5042175"/>
              <a:ext cx="217488"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a:t>Yes</a:t>
              </a:r>
            </a:p>
          </p:txBody>
        </p:sp>
        <p:sp>
          <p:nvSpPr>
            <p:cNvPr id="52" name="Line 80"/>
            <p:cNvSpPr>
              <a:spLocks noChangeShapeType="1"/>
            </p:cNvSpPr>
            <p:nvPr/>
          </p:nvSpPr>
          <p:spPr bwMode="auto">
            <a:xfrm flipV="1">
              <a:off x="2972632" y="2872408"/>
              <a:ext cx="1241562" cy="10491"/>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53" name="Text Box 81"/>
            <p:cNvSpPr txBox="1">
              <a:spLocks noChangeArrowheads="1"/>
            </p:cNvSpPr>
            <p:nvPr/>
          </p:nvSpPr>
          <p:spPr bwMode="auto">
            <a:xfrm>
              <a:off x="3477456" y="2701925"/>
              <a:ext cx="217488"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a:t>Yes</a:t>
              </a:r>
            </a:p>
          </p:txBody>
        </p:sp>
        <p:sp>
          <p:nvSpPr>
            <p:cNvPr id="54" name="Text Box 82"/>
            <p:cNvSpPr txBox="1">
              <a:spLocks noChangeArrowheads="1"/>
            </p:cNvSpPr>
            <p:nvPr/>
          </p:nvSpPr>
          <p:spPr bwMode="auto">
            <a:xfrm>
              <a:off x="4306131" y="3816350"/>
              <a:ext cx="217488"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a:t>Yes</a:t>
              </a:r>
            </a:p>
          </p:txBody>
        </p:sp>
        <p:sp>
          <p:nvSpPr>
            <p:cNvPr id="55" name="Text Box 83"/>
            <p:cNvSpPr txBox="1">
              <a:spLocks noChangeArrowheads="1"/>
            </p:cNvSpPr>
            <p:nvPr/>
          </p:nvSpPr>
          <p:spPr bwMode="auto">
            <a:xfrm>
              <a:off x="4342989" y="4799909"/>
              <a:ext cx="161925"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a:t>No</a:t>
              </a:r>
            </a:p>
          </p:txBody>
        </p:sp>
        <p:sp>
          <p:nvSpPr>
            <p:cNvPr id="56" name="Line 84"/>
            <p:cNvSpPr>
              <a:spLocks noChangeShapeType="1"/>
            </p:cNvSpPr>
            <p:nvPr/>
          </p:nvSpPr>
          <p:spPr bwMode="auto">
            <a:xfrm>
              <a:off x="5125281" y="4578350"/>
              <a:ext cx="266700" cy="0"/>
            </a:xfrm>
            <a:prstGeom prst="line">
              <a:avLst/>
            </a:prstGeom>
            <a:noFill/>
            <a:ln w="9525">
              <a:solidFill>
                <a:srgbClr val="000000"/>
              </a:solidFill>
              <a:round/>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57" name="Line 85"/>
            <p:cNvSpPr>
              <a:spLocks noChangeShapeType="1"/>
            </p:cNvSpPr>
            <p:nvPr/>
          </p:nvSpPr>
          <p:spPr bwMode="auto">
            <a:xfrm>
              <a:off x="5391981" y="4578350"/>
              <a:ext cx="4970" cy="510485"/>
            </a:xfrm>
            <a:prstGeom prst="line">
              <a:avLst/>
            </a:prstGeom>
            <a:noFill/>
            <a:ln w="9525">
              <a:solidFill>
                <a:srgbClr val="000000"/>
              </a:solidFill>
              <a:round/>
              <a:headEnd/>
              <a:tailEnd type="triangle" w="med" len="me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58" name="Text Box 86"/>
            <p:cNvSpPr txBox="1">
              <a:spLocks noChangeArrowheads="1"/>
            </p:cNvSpPr>
            <p:nvPr/>
          </p:nvSpPr>
          <p:spPr bwMode="auto">
            <a:xfrm>
              <a:off x="5249106" y="4435475"/>
              <a:ext cx="217488"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a:t>Yes</a:t>
              </a:r>
            </a:p>
          </p:txBody>
        </p:sp>
        <p:sp>
          <p:nvSpPr>
            <p:cNvPr id="59" name="Line 87"/>
            <p:cNvSpPr>
              <a:spLocks noChangeShapeType="1"/>
            </p:cNvSpPr>
            <p:nvPr/>
          </p:nvSpPr>
          <p:spPr bwMode="auto">
            <a:xfrm>
              <a:off x="4263890" y="5555974"/>
              <a:ext cx="0" cy="258417"/>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60" name="Line 88"/>
            <p:cNvSpPr>
              <a:spLocks noChangeShapeType="1"/>
            </p:cNvSpPr>
            <p:nvPr/>
          </p:nvSpPr>
          <p:spPr bwMode="auto">
            <a:xfrm>
              <a:off x="5391981" y="5561492"/>
              <a:ext cx="4970" cy="272778"/>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61" name="Line 89"/>
            <p:cNvSpPr>
              <a:spLocks noChangeShapeType="1"/>
            </p:cNvSpPr>
            <p:nvPr/>
          </p:nvSpPr>
          <p:spPr bwMode="auto">
            <a:xfrm flipV="1">
              <a:off x="4268445" y="5834270"/>
              <a:ext cx="1734793" cy="959"/>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62" name="Line 90"/>
            <p:cNvSpPr>
              <a:spLocks noChangeShapeType="1"/>
            </p:cNvSpPr>
            <p:nvPr/>
          </p:nvSpPr>
          <p:spPr bwMode="auto">
            <a:xfrm flipH="1" flipV="1">
              <a:off x="6001579" y="2635250"/>
              <a:ext cx="1658" cy="3208959"/>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63" name="Line 91"/>
            <p:cNvSpPr>
              <a:spLocks noChangeShapeType="1"/>
            </p:cNvSpPr>
            <p:nvPr/>
          </p:nvSpPr>
          <p:spPr bwMode="auto">
            <a:xfrm flipH="1">
              <a:off x="2086806" y="2635250"/>
              <a:ext cx="3914775" cy="0"/>
            </a:xfrm>
            <a:prstGeom prst="line">
              <a:avLst/>
            </a:prstGeom>
            <a:noFill/>
            <a:ln w="9525">
              <a:solidFill>
                <a:srgbClr val="000000"/>
              </a:solidFill>
              <a:round/>
              <a:headEnd/>
              <a:tailEnd type="triangle" w="med" len="me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64" name="Line 93"/>
            <p:cNvSpPr>
              <a:spLocks noChangeShapeType="1"/>
            </p:cNvSpPr>
            <p:nvPr/>
          </p:nvSpPr>
          <p:spPr bwMode="auto">
            <a:xfrm>
              <a:off x="5153856" y="3663949"/>
              <a:ext cx="859321" cy="3589"/>
            </a:xfrm>
            <a:prstGeom prst="line">
              <a:avLst/>
            </a:prstGeom>
            <a:noFill/>
            <a:ln w="9525">
              <a:solidFill>
                <a:srgbClr val="000000"/>
              </a:solidFill>
              <a:round/>
              <a:headEnd/>
              <a:tailEnd type="triangle" w="med" len="me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65" name="Text Box 95"/>
            <p:cNvSpPr txBox="1">
              <a:spLocks noChangeArrowheads="1"/>
            </p:cNvSpPr>
            <p:nvPr/>
          </p:nvSpPr>
          <p:spPr bwMode="auto">
            <a:xfrm>
              <a:off x="5382456" y="3482975"/>
              <a:ext cx="161925"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a:t>No</a:t>
              </a:r>
            </a:p>
          </p:txBody>
        </p:sp>
        <p:sp>
          <p:nvSpPr>
            <p:cNvPr id="66" name="Line 100"/>
            <p:cNvSpPr>
              <a:spLocks noChangeShapeType="1"/>
            </p:cNvSpPr>
            <p:nvPr/>
          </p:nvSpPr>
          <p:spPr bwMode="auto">
            <a:xfrm flipV="1">
              <a:off x="2723323" y="4830417"/>
              <a:ext cx="616227" cy="1"/>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67" name="Line 101"/>
            <p:cNvSpPr>
              <a:spLocks noChangeShapeType="1"/>
            </p:cNvSpPr>
            <p:nvPr/>
          </p:nvSpPr>
          <p:spPr bwMode="auto">
            <a:xfrm flipH="1" flipV="1">
              <a:off x="3325055" y="3225799"/>
              <a:ext cx="4555" cy="1614557"/>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68" name="Line 102"/>
            <p:cNvSpPr>
              <a:spLocks noChangeShapeType="1"/>
            </p:cNvSpPr>
            <p:nvPr/>
          </p:nvSpPr>
          <p:spPr bwMode="auto">
            <a:xfrm>
              <a:off x="3325056" y="3225800"/>
              <a:ext cx="230188" cy="0"/>
            </a:xfrm>
            <a:prstGeom prst="line">
              <a:avLst/>
            </a:prstGeom>
            <a:noFill/>
            <a:ln w="9525">
              <a:solidFill>
                <a:srgbClr val="000000"/>
              </a:solidFill>
              <a:round/>
              <a:headEnd/>
              <a:tailEnd type="triangle" w="med" len="me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69" name="Text Box 103"/>
            <p:cNvSpPr txBox="1">
              <a:spLocks noChangeArrowheads="1"/>
            </p:cNvSpPr>
            <p:nvPr/>
          </p:nvSpPr>
          <p:spPr bwMode="auto">
            <a:xfrm>
              <a:off x="2840937" y="4637157"/>
              <a:ext cx="161925"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a:t>No</a:t>
              </a:r>
            </a:p>
          </p:txBody>
        </p:sp>
        <p:sp>
          <p:nvSpPr>
            <p:cNvPr id="70" name="Text Box 104"/>
            <p:cNvSpPr txBox="1">
              <a:spLocks noChangeArrowheads="1"/>
            </p:cNvSpPr>
            <p:nvPr/>
          </p:nvSpPr>
          <p:spPr bwMode="auto">
            <a:xfrm>
              <a:off x="3535020" y="755374"/>
              <a:ext cx="2209800" cy="369332"/>
            </a:xfrm>
            <a:prstGeom prst="rect">
              <a:avLst/>
            </a:prstGeom>
            <a:noFill/>
            <a:ln w="25400" algn="ctr">
              <a:solidFill>
                <a:srgbClr val="CCFFCC"/>
              </a:solidFill>
              <a:miter lim="800000"/>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sz="1200" b="1" dirty="0" smtClean="0"/>
                <a:t>Example VPU Decode Flow for a single instance</a:t>
              </a:r>
              <a:endParaRPr lang="en-US" sz="1200" b="1" dirty="0"/>
            </a:p>
          </p:txBody>
        </p:sp>
        <p:sp>
          <p:nvSpPr>
            <p:cNvPr id="71" name="Line 74"/>
            <p:cNvSpPr>
              <a:spLocks noChangeShapeType="1"/>
            </p:cNvSpPr>
            <p:nvPr/>
          </p:nvSpPr>
          <p:spPr bwMode="auto">
            <a:xfrm>
              <a:off x="2035037" y="4992481"/>
              <a:ext cx="2486" cy="25538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grpSp>
      <p:sp>
        <p:nvSpPr>
          <p:cNvPr id="72" name="Rectangle 4"/>
          <p:cNvSpPr>
            <a:spLocks noChangeArrowheads="1"/>
          </p:cNvSpPr>
          <p:nvPr/>
        </p:nvSpPr>
        <p:spPr bwMode="auto">
          <a:xfrm>
            <a:off x="6114818" y="1130012"/>
            <a:ext cx="2912162" cy="4354996"/>
          </a:xfrm>
          <a:prstGeom prst="rect">
            <a:avLst/>
          </a:prstGeom>
          <a:noFill/>
          <a:ln w="9525" algn="ctr">
            <a:noFill/>
            <a:miter lim="800000"/>
            <a:headEnd/>
            <a:tailEnd/>
          </a:ln>
          <a:effectLst/>
        </p:spPr>
        <p:txBody>
          <a:bodyPr/>
          <a:lstStyle/>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vpu_Init</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vpu_Deinit</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vpu_IsBusy</a:t>
            </a:r>
            <a:r>
              <a:rPr lang="en-US" altLang="zh-CN" sz="1300" dirty="0" smtClean="0">
                <a:solidFill>
                  <a:srgbClr val="000000"/>
                </a:solidFill>
                <a:ea typeface="宋体" pitchFamily="2" charset="-122"/>
              </a:rPr>
              <a:t>(), </a:t>
            </a:r>
            <a:r>
              <a:rPr lang="en-US" altLang="zh-CN" sz="1300" dirty="0" err="1" smtClean="0">
                <a:solidFill>
                  <a:srgbClr val="000000"/>
                </a:solidFill>
                <a:ea typeface="宋体" pitchFamily="2" charset="-122"/>
              </a:rPr>
              <a:t>jpu_IsBusy</a:t>
            </a:r>
            <a:r>
              <a:rPr lang="en-US" altLang="zh-CN" sz="1300" dirty="0" smtClean="0">
                <a:solidFill>
                  <a:srgbClr val="000000"/>
                </a:solidFill>
                <a:ea typeface="宋体" pitchFamily="2" charset="-122"/>
              </a:rPr>
              <a:t>()</a:t>
            </a:r>
            <a:endParaRPr lang="en-US" altLang="zh-CN" sz="1300" dirty="0">
              <a:solidFill>
                <a:srgbClr val="000000"/>
              </a:solidFill>
              <a:ea typeface="宋体" pitchFamily="2" charset="-122"/>
            </a:endParaRP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vpu_SleepWake</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vpu_GetVersionInfo</a:t>
            </a:r>
            <a:r>
              <a:rPr lang="en-US" altLang="zh-CN" sz="1300" dirty="0" smtClean="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smtClean="0">
                <a:solidFill>
                  <a:srgbClr val="000000"/>
                </a:solidFill>
                <a:ea typeface="宋体" pitchFamily="2" charset="-122"/>
              </a:rPr>
              <a:t>vpu_WaitForInt</a:t>
            </a:r>
            <a:r>
              <a:rPr lang="en-US" altLang="zh-CN" sz="1300" dirty="0" smtClean="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sz="1300" dirty="0" err="1" smtClean="0"/>
              <a:t>vpu_SWReset</a:t>
            </a:r>
            <a:r>
              <a:rPr lang="en-US" sz="1300" dirty="0" smtClean="0"/>
              <a:t>()</a:t>
            </a:r>
          </a:p>
          <a:p>
            <a:pPr marL="419100" indent="-419100">
              <a:lnSpc>
                <a:spcPct val="80000"/>
              </a:lnSpc>
              <a:spcBef>
                <a:spcPct val="3000"/>
              </a:spcBef>
              <a:spcAft>
                <a:spcPct val="3000"/>
              </a:spcAft>
              <a:buClr>
                <a:schemeClr val="tx1"/>
              </a:buClr>
              <a:buSzPct val="80000"/>
            </a:pPr>
            <a:endParaRPr lang="en-US" altLang="zh-CN" sz="1300" dirty="0" smtClean="0">
              <a:solidFill>
                <a:srgbClr val="000000"/>
              </a:solidFill>
              <a:ea typeface="宋体" pitchFamily="2" charset="-122"/>
            </a:endParaRPr>
          </a:p>
          <a:p>
            <a:pPr marL="419100" indent="-419100">
              <a:lnSpc>
                <a:spcPct val="80000"/>
              </a:lnSpc>
              <a:spcBef>
                <a:spcPct val="3000"/>
              </a:spcBef>
              <a:spcAft>
                <a:spcPct val="3000"/>
              </a:spcAft>
              <a:buClr>
                <a:schemeClr val="tx1"/>
              </a:buClr>
              <a:buSzPct val="80000"/>
            </a:pPr>
            <a:r>
              <a:rPr lang="en-US" sz="1300" dirty="0" err="1" smtClean="0"/>
              <a:t>IOGetPhyMem</a:t>
            </a:r>
            <a:r>
              <a:rPr lang="en-US" sz="1300" dirty="0" smtClean="0"/>
              <a:t>(),</a:t>
            </a:r>
            <a:r>
              <a:rPr lang="en-US" sz="1300" dirty="0" err="1" smtClean="0"/>
              <a:t>IOFreePhyMem</a:t>
            </a:r>
            <a:r>
              <a:rPr lang="en-US" sz="1300" dirty="0" smtClean="0"/>
              <a:t>()</a:t>
            </a:r>
          </a:p>
          <a:p>
            <a:pPr marL="419100" indent="-419100">
              <a:lnSpc>
                <a:spcPct val="80000"/>
              </a:lnSpc>
              <a:spcBef>
                <a:spcPct val="3000"/>
              </a:spcBef>
              <a:spcAft>
                <a:spcPct val="3000"/>
              </a:spcAft>
              <a:buClr>
                <a:schemeClr val="tx1"/>
              </a:buClr>
              <a:buSzPct val="80000"/>
            </a:pPr>
            <a:r>
              <a:rPr lang="en-US" sz="1300" dirty="0" err="1" smtClean="0"/>
              <a:t>IOGetVirtMem</a:t>
            </a:r>
            <a:r>
              <a:rPr lang="en-US" sz="1300" dirty="0" smtClean="0"/>
              <a:t>(), </a:t>
            </a:r>
            <a:r>
              <a:rPr lang="en-US" sz="1300" dirty="0" err="1" smtClean="0"/>
              <a:t>IOFreeVirtMem</a:t>
            </a:r>
            <a:r>
              <a:rPr lang="en-US" sz="1300" dirty="0" smtClean="0"/>
              <a:t>()</a:t>
            </a:r>
          </a:p>
          <a:p>
            <a:pPr marL="419100" indent="-419100">
              <a:lnSpc>
                <a:spcPct val="80000"/>
              </a:lnSpc>
              <a:spcBef>
                <a:spcPct val="3000"/>
              </a:spcBef>
              <a:spcAft>
                <a:spcPct val="3000"/>
              </a:spcAft>
              <a:buClr>
                <a:schemeClr val="tx1"/>
              </a:buClr>
              <a:buSzPct val="80000"/>
            </a:pPr>
            <a:r>
              <a:rPr lang="en-US" sz="1300" dirty="0" err="1" smtClean="0"/>
              <a:t>IOGetIramBase</a:t>
            </a:r>
            <a:r>
              <a:rPr lang="en-US" sz="1300" dirty="0" smtClean="0"/>
              <a:t>()</a:t>
            </a:r>
          </a:p>
          <a:p>
            <a:pPr marL="419100" indent="-419100">
              <a:lnSpc>
                <a:spcPct val="80000"/>
              </a:lnSpc>
              <a:spcBef>
                <a:spcPct val="3000"/>
              </a:spcBef>
              <a:spcAft>
                <a:spcPct val="3000"/>
              </a:spcAft>
              <a:buClr>
                <a:schemeClr val="tx1"/>
              </a:buClr>
              <a:buSzPct val="80000"/>
              <a:buFontTx/>
              <a:buChar char="o"/>
            </a:pPr>
            <a:endParaRPr lang="en-US" altLang="zh-CN" sz="1300" dirty="0">
              <a:solidFill>
                <a:srgbClr val="000000"/>
              </a:solidFill>
              <a:ea typeface="宋体" pitchFamily="2" charset="-122"/>
            </a:endParaRPr>
          </a:p>
          <a:p>
            <a:pPr marL="419100" indent="-419100">
              <a:lnSpc>
                <a:spcPct val="80000"/>
              </a:lnSpc>
              <a:spcBef>
                <a:spcPct val="3000"/>
              </a:spcBef>
              <a:spcAft>
                <a:spcPct val="3000"/>
              </a:spcAft>
              <a:buClr>
                <a:schemeClr val="tx1"/>
              </a:buClr>
              <a:buSzPct val="80000"/>
              <a:buFontTx/>
              <a:buChar char="o"/>
            </a:pPr>
            <a:endParaRPr lang="en-US" altLang="zh-CN" sz="1300" dirty="0">
              <a:solidFill>
                <a:srgbClr val="000000"/>
              </a:solidFill>
              <a:ea typeface="宋体" pitchFamily="2" charset="-122"/>
            </a:endParaRP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vpu_DecOpen</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vpu_DecClose</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vpu_DecSetEscSeqInit</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vpu_DecGetInitialInfo</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vpu_DecRegisterFrameBuffer</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vpu_DecGetBitstreamBuffer</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vpu_DecUpdateBitstreamBuffer</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vpu_DecStartOneFrame</a:t>
            </a:r>
            <a:r>
              <a:rPr lang="en-US" altLang="zh-CN" sz="1300" dirty="0">
                <a:solidFill>
                  <a:srgbClr val="000000"/>
                </a:solidFill>
                <a:ea typeface="宋体" pitchFamily="2" charset="-122"/>
              </a:rPr>
              <a:t>(); </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vpu_DecGetOutputInfo</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vpu_DecBitBufferFlush</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vpu_DecGiveCommand</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vpu_DecClrDispFlag</a:t>
            </a:r>
            <a:r>
              <a:rPr lang="en-US" altLang="zh-CN" sz="1300" dirty="0">
                <a:solidFill>
                  <a:srgbClr val="000000"/>
                </a:solidFill>
                <a:ea typeface="宋体" pitchFamily="2" charset="-122"/>
              </a:rPr>
              <a:t>()</a:t>
            </a: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dirty="0"/>
              <a:t>Decoder Operation Steps</a:t>
            </a:r>
            <a:endParaRPr lang="en-US" altLang="zh-TW" dirty="0" smtClean="0">
              <a:ea typeface="PMingLiU" pitchFamily="18" charset="-120"/>
            </a:endParaRP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normAutofit fontScale="55000" lnSpcReduction="20000"/>
          </a:bodyPr>
          <a:lstStyle/>
          <a:p>
            <a:pPr marL="514350" indent="-514350">
              <a:buFont typeface="+mj-lt"/>
              <a:buAutoNum type="arabicPeriod"/>
            </a:pPr>
            <a:r>
              <a:rPr lang="en-US" sz="2400" dirty="0" smtClean="0"/>
              <a:t>Call </a:t>
            </a:r>
            <a:r>
              <a:rPr lang="en-US" sz="2400" b="1" dirty="0" err="1" smtClean="0"/>
              <a:t>vpu_Init</a:t>
            </a:r>
            <a:r>
              <a:rPr lang="en-US" sz="2400" b="1" dirty="0" smtClean="0"/>
              <a:t>() to initialize the VPU</a:t>
            </a:r>
          </a:p>
          <a:p>
            <a:pPr marL="514350" indent="-514350">
              <a:buFont typeface="+mj-lt"/>
              <a:buAutoNum type="arabicPeriod"/>
            </a:pPr>
            <a:r>
              <a:rPr lang="en-US" sz="2400" dirty="0" smtClean="0"/>
              <a:t>Open a decoder instance using </a:t>
            </a:r>
            <a:r>
              <a:rPr lang="en-US" sz="2400" b="1" dirty="0" err="1" smtClean="0"/>
              <a:t>vpu_DecOpen</a:t>
            </a:r>
            <a:r>
              <a:rPr lang="en-US" sz="2400" b="1" dirty="0" smtClean="0"/>
              <a:t>()</a:t>
            </a:r>
          </a:p>
          <a:p>
            <a:pPr marL="514350" indent="-514350">
              <a:buFont typeface="+mj-lt"/>
              <a:buAutoNum type="arabicPeriod"/>
            </a:pPr>
            <a:r>
              <a:rPr lang="en-US" sz="2400" dirty="0" smtClean="0"/>
              <a:t>To provide the proper amount of </a:t>
            </a:r>
            <a:r>
              <a:rPr lang="en-US" sz="2400" dirty="0" err="1" smtClean="0"/>
              <a:t>bitstream</a:t>
            </a:r>
            <a:r>
              <a:rPr lang="en-US" sz="2400" dirty="0" smtClean="0"/>
              <a:t>, get the </a:t>
            </a:r>
            <a:r>
              <a:rPr lang="en-US" sz="2400" dirty="0" err="1" smtClean="0"/>
              <a:t>bitstream</a:t>
            </a:r>
            <a:r>
              <a:rPr lang="en-US" sz="2400" dirty="0" smtClean="0"/>
              <a:t> buffer address using </a:t>
            </a:r>
            <a:r>
              <a:rPr lang="en-US" sz="2400" b="1" dirty="0" err="1" smtClean="0"/>
              <a:t>vpu_DecGetBitstreamBuffer</a:t>
            </a:r>
            <a:r>
              <a:rPr lang="en-US" sz="2400" b="1" dirty="0" smtClean="0"/>
              <a:t>()</a:t>
            </a:r>
          </a:p>
          <a:p>
            <a:pPr marL="514350" indent="-514350">
              <a:buFont typeface="+mj-lt"/>
              <a:buAutoNum type="arabicPeriod"/>
            </a:pPr>
            <a:r>
              <a:rPr lang="en-US" sz="2400" dirty="0" smtClean="0"/>
              <a:t>After transferring the decoder input stream, inform the amount of bits transferred into the </a:t>
            </a:r>
            <a:r>
              <a:rPr lang="en-US" sz="2400" dirty="0" err="1" smtClean="0"/>
              <a:t>bitstream</a:t>
            </a:r>
            <a:r>
              <a:rPr lang="en-US" sz="2400" dirty="0" smtClean="0"/>
              <a:t> buffer using </a:t>
            </a:r>
            <a:r>
              <a:rPr lang="en-US" sz="2400" b="1" dirty="0" err="1" smtClean="0"/>
              <a:t>vpu_DecUpdateBitstreamBuffer</a:t>
            </a:r>
            <a:r>
              <a:rPr lang="en-US" sz="2400" b="1" dirty="0" smtClean="0"/>
              <a:t>()</a:t>
            </a:r>
          </a:p>
          <a:p>
            <a:pPr marL="514350" indent="-514350">
              <a:buFont typeface="+mj-lt"/>
              <a:buAutoNum type="arabicPeriod"/>
            </a:pPr>
            <a:r>
              <a:rPr lang="en-US" sz="2400" dirty="0" smtClean="0"/>
              <a:t>Before starting a picture decoder operation, get the crucial parameters for decoder operations such as picture size, frame rate, required frame buffer size using </a:t>
            </a:r>
            <a:r>
              <a:rPr lang="en-US" sz="2400" b="1" dirty="0" err="1" smtClean="0"/>
              <a:t>vpu_DecGetInitialInfo</a:t>
            </a:r>
            <a:r>
              <a:rPr lang="en-US" sz="2400" b="1" dirty="0" smtClean="0"/>
              <a:t>()</a:t>
            </a:r>
          </a:p>
          <a:p>
            <a:pPr marL="514350" indent="-514350">
              <a:buFont typeface="+mj-lt"/>
              <a:buAutoNum type="arabicPeriod"/>
            </a:pPr>
            <a:r>
              <a:rPr lang="en-US" sz="2400" dirty="0" smtClean="0"/>
              <a:t>Using the returned frame buffer requirement, allocate the proper size of the frame buffers and convey this data to the i.MX 6Dual/Quad VPU using </a:t>
            </a:r>
            <a:r>
              <a:rPr lang="en-US" sz="2400" b="1" dirty="0" err="1" smtClean="0"/>
              <a:t>vpu_DecRegisterFrameBuffer</a:t>
            </a:r>
            <a:r>
              <a:rPr lang="en-US" sz="2400" b="1" dirty="0" smtClean="0"/>
              <a:t>()</a:t>
            </a:r>
          </a:p>
          <a:p>
            <a:pPr marL="514350" indent="-514350">
              <a:buFont typeface="+mj-lt"/>
              <a:buAutoNum type="arabicPeriod"/>
            </a:pPr>
            <a:r>
              <a:rPr lang="en-US" sz="2400" dirty="0" smtClean="0"/>
              <a:t>Start a picture decoder operation picture-by-picture using </a:t>
            </a:r>
            <a:r>
              <a:rPr lang="en-US" sz="2400" b="1" dirty="0" err="1" smtClean="0"/>
              <a:t>vpu_DecStartOneFrame</a:t>
            </a:r>
            <a:r>
              <a:rPr lang="en-US" sz="2400" b="1" dirty="0" smtClean="0"/>
              <a:t>()</a:t>
            </a:r>
          </a:p>
          <a:p>
            <a:pPr marL="514350" indent="-514350">
              <a:buFont typeface="+mj-lt"/>
              <a:buAutoNum type="arabicPeriod"/>
            </a:pPr>
            <a:r>
              <a:rPr lang="en-US" sz="2400" dirty="0" smtClean="0"/>
              <a:t>Wait for the completion of the picture decoder operation interrupt event</a:t>
            </a:r>
          </a:p>
          <a:p>
            <a:pPr marL="514350" indent="-514350">
              <a:buFont typeface="+mj-lt"/>
              <a:buAutoNum type="arabicPeriod"/>
            </a:pPr>
            <a:r>
              <a:rPr lang="en-US" sz="2400" dirty="0" smtClean="0"/>
              <a:t>Check the results of the decoder operation using </a:t>
            </a:r>
            <a:r>
              <a:rPr lang="en-US" sz="2400" b="1" dirty="0" err="1" smtClean="0"/>
              <a:t>vpu_DecGetOutputInfo</a:t>
            </a:r>
            <a:r>
              <a:rPr lang="en-US" sz="2400" b="1" dirty="0" smtClean="0"/>
              <a:t>()</a:t>
            </a:r>
          </a:p>
          <a:p>
            <a:pPr marL="514350" indent="-514350">
              <a:buFont typeface="+mj-lt"/>
              <a:buAutoNum type="arabicPeriod"/>
            </a:pPr>
            <a:r>
              <a:rPr lang="en-US" sz="2400" dirty="0" smtClean="0"/>
              <a:t>After displaying nth frame buffer, clear the buffer display flag using </a:t>
            </a:r>
            <a:r>
              <a:rPr lang="en-US" sz="2400" b="1" dirty="0" err="1" smtClean="0"/>
              <a:t>vpu_DecClrDispFlag</a:t>
            </a:r>
            <a:r>
              <a:rPr lang="en-US" sz="2400" b="1" dirty="0" smtClean="0"/>
              <a:t>()</a:t>
            </a:r>
          </a:p>
          <a:p>
            <a:pPr marL="514350" indent="-514350">
              <a:buFont typeface="+mj-lt"/>
              <a:buAutoNum type="arabicPeriod"/>
            </a:pPr>
            <a:r>
              <a:rPr lang="en-US" sz="2400" dirty="0" smtClean="0"/>
              <a:t>If there is more </a:t>
            </a:r>
            <a:r>
              <a:rPr lang="en-US" sz="2400" dirty="0" err="1" smtClean="0"/>
              <a:t>bitstream</a:t>
            </a:r>
            <a:r>
              <a:rPr lang="en-US" sz="2400" dirty="0" smtClean="0"/>
              <a:t> to decode, go to Step 7, otherwise e go to the next step</a:t>
            </a:r>
          </a:p>
          <a:p>
            <a:pPr marL="514350" indent="-514350">
              <a:buFont typeface="+mj-lt"/>
              <a:buAutoNum type="arabicPeriod"/>
            </a:pPr>
            <a:r>
              <a:rPr lang="en-US" sz="2400" dirty="0" smtClean="0"/>
              <a:t>Terminate the sequence operation by closing the instance using </a:t>
            </a:r>
            <a:r>
              <a:rPr lang="en-US" sz="2400" b="1" dirty="0" smtClean="0"/>
              <a:t>vpu_DecClose()</a:t>
            </a:r>
          </a:p>
          <a:p>
            <a:pPr marL="514350" indent="-514350">
              <a:buFont typeface="+mj-lt"/>
              <a:buAutoNum type="arabicPeriod"/>
            </a:pPr>
            <a:r>
              <a:rPr lang="en-US" sz="2400" dirty="0" smtClean="0"/>
              <a:t>Call </a:t>
            </a:r>
            <a:r>
              <a:rPr lang="en-US" sz="2400" b="1" dirty="0" err="1" smtClean="0"/>
              <a:t>vpu_UnInit</a:t>
            </a:r>
            <a:r>
              <a:rPr lang="en-US" sz="2400" b="1" dirty="0" smtClean="0"/>
              <a:t>() to release the system resources</a:t>
            </a:r>
            <a:endParaRPr lang="en-US" sz="2400" dirty="0" smtClean="0"/>
          </a:p>
          <a:p>
            <a:pPr>
              <a:buNone/>
            </a:pPr>
            <a:endParaRPr lang="en-US" altLang="zh-TW"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228903"/>
            <a:ext cx="7879340" cy="775854"/>
          </a:xfrm>
        </p:spPr>
        <p:txBody>
          <a:bodyPr/>
          <a:lstStyle/>
          <a:p>
            <a:pPr algn="r"/>
            <a:r>
              <a:rPr lang="en-US" dirty="0" smtClean="0"/>
              <a:t>Major API differences from iMX5x VPU</a:t>
            </a:r>
            <a:endParaRPr lang="en-US" altLang="zh-TW" dirty="0" smtClean="0">
              <a:ea typeface="PMingLiU" pitchFamily="18" charset="-120"/>
            </a:endParaRPr>
          </a:p>
        </p:txBody>
      </p:sp>
      <p:sp>
        <p:nvSpPr>
          <p:cNvPr id="8196" name="Rectangle 3"/>
          <p:cNvSpPr>
            <a:spLocks noGrp="1" noChangeArrowheads="1"/>
          </p:cNvSpPr>
          <p:nvPr>
            <p:ph type="body" idx="4294967295"/>
          </p:nvPr>
        </p:nvSpPr>
        <p:spPr>
          <a:xfrm>
            <a:off x="485775" y="1093305"/>
            <a:ext cx="8369990" cy="5267738"/>
          </a:xfrm>
          <a:prstGeom prst="rect">
            <a:avLst/>
          </a:prstGeom>
          <a:noFill/>
        </p:spPr>
        <p:txBody>
          <a:bodyPr>
            <a:normAutofit lnSpcReduction="10000"/>
          </a:bodyPr>
          <a:lstStyle/>
          <a:p>
            <a:pPr marL="514350" indent="-514350">
              <a:buFont typeface="Wingdings" pitchFamily="2" charset="2"/>
              <a:buChar char="q"/>
            </a:pPr>
            <a:r>
              <a:rPr lang="en-US" sz="2400" dirty="0" smtClean="0"/>
              <a:t>“</a:t>
            </a:r>
            <a:r>
              <a:rPr lang="en-US" sz="2000" dirty="0" smtClean="0"/>
              <a:t>Streaming mode with </a:t>
            </a:r>
            <a:r>
              <a:rPr lang="en-US" sz="2000" dirty="0" err="1" smtClean="0"/>
              <a:t>prescan</a:t>
            </a:r>
            <a:r>
              <a:rPr lang="en-US" sz="2000" dirty="0" smtClean="0"/>
              <a:t>” in iMX5x VPU is replaced by “rollback” mode in iMX6x VPU. Reason</a:t>
            </a:r>
            <a:r>
              <a:rPr lang="en-US" sz="2400" dirty="0" smtClean="0"/>
              <a:t>:</a:t>
            </a:r>
          </a:p>
          <a:p>
            <a:pPr marL="1250950" lvl="4" indent="-514350">
              <a:buFont typeface="Courier New" pitchFamily="49" charset="0"/>
              <a:buChar char="o"/>
            </a:pPr>
            <a:r>
              <a:rPr lang="en-US" sz="1600" dirty="0" smtClean="0"/>
              <a:t>Simplify the firmware</a:t>
            </a:r>
          </a:p>
          <a:p>
            <a:pPr marL="1250950" lvl="4" indent="-514350">
              <a:buFont typeface="Courier New" pitchFamily="49" charset="0"/>
              <a:buChar char="o"/>
            </a:pPr>
            <a:r>
              <a:rPr lang="en-US" sz="1600" dirty="0" smtClean="0"/>
              <a:t>Improve the performance </a:t>
            </a:r>
          </a:p>
          <a:p>
            <a:pPr marL="1250950" lvl="4" indent="-514350">
              <a:buNone/>
            </a:pPr>
            <a:endParaRPr lang="en-US" sz="1600" b="1" dirty="0" smtClean="0"/>
          </a:p>
          <a:p>
            <a:pPr marL="457200" indent="-457200">
              <a:buFont typeface="Wingdings" pitchFamily="2" charset="2"/>
              <a:buChar char="q"/>
            </a:pPr>
            <a:r>
              <a:rPr lang="en-US" altLang="zh-TW" sz="2000" dirty="0" smtClean="0">
                <a:ea typeface="PMingLiU" pitchFamily="18" charset="-120"/>
              </a:rPr>
              <a:t>Add “</a:t>
            </a:r>
            <a:r>
              <a:rPr lang="en-US" altLang="zh-TW" sz="2000" dirty="0" err="1" smtClean="0">
                <a:ea typeface="PMingLiU" pitchFamily="18" charset="-120"/>
              </a:rPr>
              <a:t>MvcPicInfo</a:t>
            </a:r>
            <a:r>
              <a:rPr lang="en-US" altLang="zh-TW" sz="2000" dirty="0" smtClean="0">
                <a:ea typeface="PMingLiU" pitchFamily="18" charset="-120"/>
              </a:rPr>
              <a:t>” for S3D in </a:t>
            </a:r>
            <a:r>
              <a:rPr lang="en-US" altLang="zh-TW" sz="2000" i="1" dirty="0" err="1" smtClean="0">
                <a:ea typeface="PMingLiU" pitchFamily="18" charset="-120"/>
              </a:rPr>
              <a:t>DecOutputInfo</a:t>
            </a:r>
            <a:endParaRPr lang="en-US" altLang="zh-TW" sz="2000" i="1" dirty="0" smtClean="0">
              <a:ea typeface="PMingLiU" pitchFamily="18" charset="-120"/>
            </a:endParaRPr>
          </a:p>
          <a:p>
            <a:pPr marL="736600" lvl="2" indent="-342900">
              <a:spcBef>
                <a:spcPts val="0"/>
              </a:spcBef>
              <a:spcAft>
                <a:spcPts val="0"/>
              </a:spcAft>
              <a:buNone/>
            </a:pPr>
            <a:r>
              <a:rPr lang="en-US" sz="1600" i="1" dirty="0" smtClean="0"/>
              <a:t>		</a:t>
            </a:r>
            <a:r>
              <a:rPr lang="en-US" sz="1600" i="1" dirty="0" err="1" smtClean="0"/>
              <a:t>typedef</a:t>
            </a:r>
            <a:r>
              <a:rPr lang="en-US" sz="1600" i="1" dirty="0" smtClean="0"/>
              <a:t> </a:t>
            </a:r>
            <a:r>
              <a:rPr lang="en-US" sz="1600" i="1" dirty="0" err="1" smtClean="0"/>
              <a:t>struct</a:t>
            </a:r>
            <a:r>
              <a:rPr lang="en-US" sz="1600" i="1" dirty="0" smtClean="0"/>
              <a:t> {</a:t>
            </a:r>
          </a:p>
          <a:p>
            <a:pPr marL="736600" lvl="2" indent="-342900">
              <a:spcBef>
                <a:spcPts val="0"/>
              </a:spcBef>
              <a:spcAft>
                <a:spcPts val="0"/>
              </a:spcAft>
              <a:buNone/>
            </a:pPr>
            <a:r>
              <a:rPr lang="en-US" sz="1600" i="1" dirty="0" smtClean="0"/>
              <a:t>		       </a:t>
            </a:r>
            <a:r>
              <a:rPr lang="en-US" sz="1600" i="1" dirty="0" err="1" smtClean="0"/>
              <a:t>int</a:t>
            </a:r>
            <a:r>
              <a:rPr lang="en-US" sz="1600" i="1" dirty="0" smtClean="0"/>
              <a:t> </a:t>
            </a:r>
            <a:r>
              <a:rPr lang="en-US" sz="1600" i="1" dirty="0" err="1" smtClean="0"/>
              <a:t>viewIdxDisplay</a:t>
            </a:r>
            <a:r>
              <a:rPr lang="en-US" sz="1600" i="1" dirty="0" smtClean="0"/>
              <a:t>;    //view index of display frame buffer</a:t>
            </a:r>
          </a:p>
          <a:p>
            <a:pPr marL="736600" lvl="2" indent="-342900">
              <a:spcBef>
                <a:spcPts val="0"/>
              </a:spcBef>
              <a:spcAft>
                <a:spcPts val="0"/>
              </a:spcAft>
              <a:buNone/>
            </a:pPr>
            <a:r>
              <a:rPr lang="en-US" sz="1600" i="1" dirty="0" smtClean="0"/>
              <a:t>		       </a:t>
            </a:r>
            <a:r>
              <a:rPr lang="en-US" sz="1600" i="1" dirty="0" err="1" smtClean="0"/>
              <a:t>int</a:t>
            </a:r>
            <a:r>
              <a:rPr lang="en-US" sz="1600" i="1" dirty="0" smtClean="0"/>
              <a:t> </a:t>
            </a:r>
            <a:r>
              <a:rPr lang="en-US" sz="1600" i="1" dirty="0" err="1" smtClean="0"/>
              <a:t>viewIdxDecoded</a:t>
            </a:r>
            <a:r>
              <a:rPr lang="en-US" sz="1600" i="1" dirty="0" smtClean="0"/>
              <a:t>;  //view index of decoded frame buffer</a:t>
            </a:r>
          </a:p>
          <a:p>
            <a:pPr marL="736600" lvl="2" indent="-342900">
              <a:spcBef>
                <a:spcPts val="0"/>
              </a:spcBef>
              <a:spcAft>
                <a:spcPts val="0"/>
              </a:spcAft>
              <a:buNone/>
            </a:pPr>
            <a:r>
              <a:rPr lang="en-US" sz="1600" i="1" dirty="0" smtClean="0"/>
              <a:t>		} </a:t>
            </a:r>
            <a:r>
              <a:rPr lang="en-US" sz="1600" i="1" dirty="0" err="1" smtClean="0"/>
              <a:t>MvcPicInfo</a:t>
            </a:r>
            <a:endParaRPr lang="en-US" sz="1600" i="1" dirty="0" smtClean="0"/>
          </a:p>
          <a:p>
            <a:pPr marL="736600" lvl="2" indent="-342900">
              <a:spcBef>
                <a:spcPts val="0"/>
              </a:spcBef>
              <a:spcAft>
                <a:spcPts val="0"/>
              </a:spcAft>
              <a:buNone/>
            </a:pPr>
            <a:endParaRPr lang="en-US" altLang="zh-TW" sz="1600" i="1" dirty="0" smtClean="0">
              <a:ea typeface="PMingLiU" pitchFamily="18" charset="-120"/>
            </a:endParaRPr>
          </a:p>
          <a:p>
            <a:pPr marL="457200" indent="-457200">
              <a:buFont typeface="Wingdings" pitchFamily="2" charset="2"/>
              <a:buChar char="q"/>
            </a:pPr>
            <a:r>
              <a:rPr lang="en-US" altLang="zh-TW" sz="2000" dirty="0" smtClean="0">
                <a:ea typeface="PMingLiU" pitchFamily="18" charset="-120"/>
              </a:rPr>
              <a:t>Add “</a:t>
            </a:r>
            <a:r>
              <a:rPr lang="en-US" altLang="zh-TW" sz="2000" dirty="0" err="1" smtClean="0">
                <a:ea typeface="PMingLiU" pitchFamily="18" charset="-120"/>
              </a:rPr>
              <a:t>AvcFpaSei</a:t>
            </a:r>
            <a:r>
              <a:rPr lang="en-US" altLang="zh-TW" sz="2000" dirty="0" smtClean="0">
                <a:ea typeface="PMingLiU" pitchFamily="18" charset="-120"/>
              </a:rPr>
              <a:t>” for frame-packing for S3D in </a:t>
            </a:r>
            <a:r>
              <a:rPr lang="en-US" altLang="zh-TW" sz="2000" i="1" dirty="0" err="1" smtClean="0">
                <a:ea typeface="PMingLiU" pitchFamily="18" charset="-120"/>
              </a:rPr>
              <a:t>DecOutputInfo</a:t>
            </a:r>
            <a:r>
              <a:rPr lang="en-US" altLang="zh-TW" sz="2000" dirty="0" smtClean="0">
                <a:ea typeface="PMingLiU" pitchFamily="18" charset="-120"/>
              </a:rPr>
              <a:t>.</a:t>
            </a:r>
          </a:p>
          <a:p>
            <a:pPr marL="736600" lvl="2" indent="-342900">
              <a:spcBef>
                <a:spcPts val="0"/>
              </a:spcBef>
              <a:spcAft>
                <a:spcPts val="0"/>
              </a:spcAft>
              <a:buNone/>
            </a:pPr>
            <a:r>
              <a:rPr lang="en-US" sz="1600" dirty="0" smtClean="0"/>
              <a:t>		</a:t>
            </a:r>
            <a:r>
              <a:rPr lang="en-US" sz="1600" i="1" dirty="0" err="1" smtClean="0"/>
              <a:t>typedef</a:t>
            </a:r>
            <a:r>
              <a:rPr lang="en-US" sz="1600" i="1" dirty="0" smtClean="0"/>
              <a:t> </a:t>
            </a:r>
            <a:r>
              <a:rPr lang="en-US" sz="1600" i="1" dirty="0" err="1" smtClean="0"/>
              <a:t>struct</a:t>
            </a:r>
            <a:r>
              <a:rPr lang="en-US" sz="1600" i="1" dirty="0" smtClean="0"/>
              <a:t> {</a:t>
            </a:r>
          </a:p>
          <a:p>
            <a:pPr marL="736600" lvl="2" indent="-342900">
              <a:spcBef>
                <a:spcPts val="0"/>
              </a:spcBef>
              <a:spcAft>
                <a:spcPts val="0"/>
              </a:spcAft>
              <a:buNone/>
            </a:pPr>
            <a:r>
              <a:rPr lang="en-US" sz="1600" i="1" dirty="0" smtClean="0"/>
              <a:t>		       ……</a:t>
            </a:r>
          </a:p>
          <a:p>
            <a:pPr marL="736600" lvl="2" indent="-342900">
              <a:spcBef>
                <a:spcPts val="0"/>
              </a:spcBef>
              <a:spcAft>
                <a:spcPts val="0"/>
              </a:spcAft>
              <a:buNone/>
            </a:pPr>
            <a:r>
              <a:rPr lang="en-US" sz="1600" i="1" dirty="0" smtClean="0"/>
              <a:t>		       unsigned </a:t>
            </a:r>
            <a:r>
              <a:rPr lang="en-US" sz="1600" i="1" dirty="0" err="1" smtClean="0"/>
              <a:t>frame_packing_arrangement_id</a:t>
            </a:r>
            <a:r>
              <a:rPr lang="en-US" sz="1600" i="1" dirty="0" smtClean="0"/>
              <a:t>;;</a:t>
            </a:r>
          </a:p>
          <a:p>
            <a:pPr marL="736600" lvl="2" indent="-342900">
              <a:spcBef>
                <a:spcPts val="0"/>
              </a:spcBef>
              <a:spcAft>
                <a:spcPts val="0"/>
              </a:spcAft>
              <a:buNone/>
            </a:pPr>
            <a:r>
              <a:rPr lang="en-US" sz="1600" i="1" dirty="0" smtClean="0"/>
              <a:t>                unsigned </a:t>
            </a:r>
            <a:r>
              <a:rPr lang="en-US" sz="1600" i="1" dirty="0" err="1" smtClean="0"/>
              <a:t>frame_packing_arrangement_type</a:t>
            </a:r>
            <a:endParaRPr lang="en-US" sz="1600" i="1" dirty="0" smtClean="0"/>
          </a:p>
          <a:p>
            <a:pPr marL="736600" lvl="2" indent="-342900">
              <a:spcBef>
                <a:spcPts val="0"/>
              </a:spcBef>
              <a:spcAft>
                <a:spcPts val="0"/>
              </a:spcAft>
              <a:buNone/>
            </a:pPr>
            <a:r>
              <a:rPr lang="en-US" sz="1600" i="1" dirty="0" smtClean="0"/>
              <a:t>                unsigned </a:t>
            </a:r>
            <a:r>
              <a:rPr lang="en-US" sz="1600" i="1" dirty="0" err="1" smtClean="0"/>
              <a:t>frame_packing_arrangement_repetition_period</a:t>
            </a:r>
            <a:r>
              <a:rPr lang="en-US" sz="1600" i="1" dirty="0" smtClean="0"/>
              <a:t>;</a:t>
            </a:r>
          </a:p>
          <a:p>
            <a:pPr marL="736600" lvl="2" indent="-342900">
              <a:spcBef>
                <a:spcPts val="0"/>
              </a:spcBef>
              <a:spcAft>
                <a:spcPts val="0"/>
              </a:spcAft>
              <a:buNone/>
            </a:pPr>
            <a:r>
              <a:rPr lang="en-US" sz="1600" i="1" dirty="0" smtClean="0"/>
              <a:t>                ……</a:t>
            </a:r>
          </a:p>
          <a:p>
            <a:pPr marL="736600" lvl="2" indent="-342900">
              <a:spcBef>
                <a:spcPts val="0"/>
              </a:spcBef>
              <a:spcAft>
                <a:spcPts val="0"/>
              </a:spcAft>
              <a:buNone/>
            </a:pPr>
            <a:r>
              <a:rPr lang="en-US" sz="1600" i="1" dirty="0" smtClean="0"/>
              <a:t>		} </a:t>
            </a:r>
            <a:r>
              <a:rPr lang="en-US" sz="1600" i="1" dirty="0" err="1" smtClean="0"/>
              <a:t>AvcFpaSei</a:t>
            </a:r>
            <a:endParaRPr lang="en-US" altLang="zh-TW" sz="1600" i="1" dirty="0" smtClean="0">
              <a:ea typeface="PMingLiU" pitchFamily="18" charset="-120"/>
            </a:endParaRPr>
          </a:p>
          <a:p>
            <a:pPr marL="457200" indent="-457200">
              <a:buFont typeface="+mj-lt"/>
              <a:buAutoNum type="arabicPeriod"/>
            </a:pPr>
            <a:endParaRPr lang="en-US" altLang="zh-TW" sz="2400"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VPU Encoder</a:t>
            </a: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Encoder pipeline</a:t>
            </a:r>
          </a:p>
          <a:p>
            <a:pPr lvl="1"/>
            <a:r>
              <a:rPr lang="en-US" sz="1800" dirty="0" smtClean="0">
                <a:effectLst>
                  <a:outerShdw blurRad="38100" dist="38100" dir="2700000" algn="tl">
                    <a:srgbClr val="C0C0C0"/>
                  </a:outerShdw>
                </a:effectLst>
              </a:rPr>
              <a:t>Encoder API and process flow</a:t>
            </a:r>
          </a:p>
          <a:p>
            <a:pPr lvl="1"/>
            <a:r>
              <a:rPr lang="en-US" sz="1800" dirty="0" smtClean="0">
                <a:effectLst>
                  <a:outerShdw blurRad="38100" dist="38100" dir="2700000" algn="tl">
                    <a:srgbClr val="C0C0C0"/>
                  </a:outerShdw>
                </a:effectLst>
              </a:rPr>
              <a:t>Encoder operation steps</a:t>
            </a:r>
          </a:p>
          <a:p>
            <a:pPr lvl="1"/>
            <a:r>
              <a:rPr lang="en-US" sz="1800" dirty="0" smtClean="0">
                <a:effectLst>
                  <a:outerShdw blurRad="38100" dist="38100" dir="2700000" algn="tl">
                    <a:srgbClr val="C0C0C0"/>
                  </a:outerShdw>
                </a:effectLst>
              </a:rPr>
              <a:t>Encoder visual quality </a:t>
            </a:r>
          </a:p>
          <a:p>
            <a:pPr lvl="1"/>
            <a:r>
              <a:rPr lang="en-US" sz="1800" dirty="0" smtClean="0">
                <a:effectLst>
                  <a:outerShdw blurRad="38100" dist="38100" dir="2700000" algn="tl">
                    <a:srgbClr val="C0C0C0"/>
                  </a:outerShdw>
                </a:effectLst>
              </a:rPr>
              <a:t>Encoder rate control concept </a:t>
            </a:r>
          </a:p>
          <a:p>
            <a:pPr lvl="1"/>
            <a:r>
              <a:rPr lang="en-US" sz="1800" dirty="0" smtClean="0">
                <a:effectLst>
                  <a:outerShdw blurRad="38100" dist="38100" dir="2700000" algn="tl">
                    <a:srgbClr val="C0C0C0"/>
                  </a:outerShdw>
                </a:effectLst>
              </a:rPr>
              <a:t>Encoder configuration example</a:t>
            </a:r>
          </a:p>
          <a:p>
            <a:pPr lvl="1">
              <a:buNone/>
            </a:pPr>
            <a:endParaRPr lang="en-US" sz="1800" dirty="0" smtClean="0">
              <a:effectLst>
                <a:outerShdw blurRad="38100" dist="38100" dir="2700000" algn="tl">
                  <a:srgbClr val="C0C0C0"/>
                </a:outerShdw>
              </a:effectLst>
            </a:endParaRPr>
          </a:p>
          <a:p>
            <a:pPr lvl="1">
              <a:buNone/>
            </a:pPr>
            <a:endParaRPr lang="en-US" sz="1800" dirty="0" smtClean="0">
              <a:effectLst>
                <a:outerShdw blurRad="38100" dist="38100" dir="2700000" algn="tl">
                  <a:srgbClr val="C0C0C0"/>
                </a:outerShdw>
              </a:effectLst>
            </a:endParaRPr>
          </a:p>
          <a:p>
            <a:endParaRPr lang="en-US" altLang="zh-TW"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113607"/>
            <a:ext cx="7879340" cy="775854"/>
          </a:xfrm>
        </p:spPr>
        <p:txBody>
          <a:bodyPr/>
          <a:lstStyle/>
          <a:p>
            <a:r>
              <a:rPr lang="en-US" sz="2800" dirty="0"/>
              <a:t>Video Process Flow</a:t>
            </a:r>
            <a:r>
              <a:rPr lang="en-US" sz="2000" dirty="0"/>
              <a:t> (example </a:t>
            </a:r>
            <a:r>
              <a:rPr lang="en-US" sz="2000" dirty="0">
                <a:ea typeface="Gulim" pitchFamily="34" charset="-127"/>
              </a:rPr>
              <a:t>pipeline of H264 encoder</a:t>
            </a:r>
            <a:r>
              <a:rPr lang="en-US" altLang="zh-CN" sz="2000" dirty="0" smtClean="0">
                <a:ea typeface="宋体" pitchFamily="2" charset="-122"/>
              </a:rPr>
              <a:t>)</a:t>
            </a:r>
            <a:endParaRPr lang="en-US" altLang="zh-TW" sz="2000" dirty="0" smtClean="0">
              <a:ea typeface="PMingLiU" pitchFamily="18" charset="-120"/>
            </a:endParaRPr>
          </a:p>
        </p:txBody>
      </p:sp>
      <p:grpSp>
        <p:nvGrpSpPr>
          <p:cNvPr id="4" name="Group 3"/>
          <p:cNvGrpSpPr/>
          <p:nvPr/>
        </p:nvGrpSpPr>
        <p:grpSpPr>
          <a:xfrm>
            <a:off x="815009" y="944216"/>
            <a:ext cx="7488021" cy="5306632"/>
            <a:chOff x="815009" y="944216"/>
            <a:chExt cx="7488021" cy="5306632"/>
          </a:xfrm>
          <a:effectLst>
            <a:outerShdw blurRad="50800" dist="38100" dir="5400000" algn="t" rotWithShape="0">
              <a:prstClr val="black">
                <a:alpha val="40000"/>
              </a:prstClr>
            </a:outerShdw>
          </a:effectLst>
        </p:grpSpPr>
        <p:sp>
          <p:nvSpPr>
            <p:cNvPr id="5" name="TextBox 4"/>
            <p:cNvSpPr txBox="1"/>
            <p:nvPr/>
          </p:nvSpPr>
          <p:spPr>
            <a:xfrm>
              <a:off x="1699585" y="944216"/>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Loading a source MB to encode</a:t>
              </a:r>
              <a:endParaRPr lang="en-US" sz="1200" b="1" dirty="0"/>
            </a:p>
          </p:txBody>
        </p:sp>
        <p:sp>
          <p:nvSpPr>
            <p:cNvPr id="6" name="TextBox 5"/>
            <p:cNvSpPr txBox="1"/>
            <p:nvPr/>
          </p:nvSpPr>
          <p:spPr>
            <a:xfrm>
              <a:off x="4933114" y="947529"/>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Loading reference data</a:t>
              </a:r>
              <a:endParaRPr lang="en-US" sz="1200" b="1" dirty="0"/>
            </a:p>
          </p:txBody>
        </p:sp>
        <p:sp>
          <p:nvSpPr>
            <p:cNvPr id="7" name="TextBox 6"/>
            <p:cNvSpPr txBox="1"/>
            <p:nvPr/>
          </p:nvSpPr>
          <p:spPr>
            <a:xfrm>
              <a:off x="4926488" y="1408043"/>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Motion estimation (1</a:t>
              </a:r>
              <a:r>
                <a:rPr lang="en-US" sz="1200" b="1" baseline="30000" dirty="0" smtClean="0"/>
                <a:t>st</a:t>
              </a:r>
              <a:r>
                <a:rPr lang="en-US" sz="1200" b="1" dirty="0" smtClean="0"/>
                <a:t> step)</a:t>
              </a:r>
              <a:endParaRPr lang="en-US" sz="1200" b="1" dirty="0"/>
            </a:p>
          </p:txBody>
        </p:sp>
        <p:sp>
          <p:nvSpPr>
            <p:cNvPr id="8" name="TextBox 7"/>
            <p:cNvSpPr txBox="1"/>
            <p:nvPr/>
          </p:nvSpPr>
          <p:spPr>
            <a:xfrm>
              <a:off x="4929800" y="1868557"/>
              <a:ext cx="2564303" cy="184666"/>
            </a:xfrm>
            <a:prstGeom prst="rect">
              <a:avLst/>
            </a:prstGeom>
            <a:noFill/>
            <a:ln w="25400">
              <a:solidFill>
                <a:schemeClr val="tx1"/>
              </a:solidFill>
            </a:ln>
          </p:spPr>
          <p:txBody>
            <a:bodyPr wrap="square" lIns="0" tIns="0" rIns="0" bIns="0" rtlCol="0">
              <a:spAutoFit/>
            </a:bodyPr>
            <a:lstStyle/>
            <a:p>
              <a:pPr algn="ctr"/>
              <a:r>
                <a:rPr lang="en-US" sz="1200" b="1" dirty="0" smtClean="0"/>
                <a:t>Loading reference data (</a:t>
              </a:r>
              <a:r>
                <a:rPr lang="en-US" sz="1200" b="1" dirty="0" err="1" smtClean="0"/>
                <a:t>luma</a:t>
              </a:r>
              <a:r>
                <a:rPr lang="en-US" sz="1200" b="1" dirty="0" smtClean="0"/>
                <a:t> only)</a:t>
              </a:r>
              <a:endParaRPr lang="en-US" sz="1200" b="1" dirty="0"/>
            </a:p>
          </p:txBody>
        </p:sp>
        <p:sp>
          <p:nvSpPr>
            <p:cNvPr id="9" name="TextBox 8"/>
            <p:cNvSpPr txBox="1"/>
            <p:nvPr/>
          </p:nvSpPr>
          <p:spPr>
            <a:xfrm>
              <a:off x="4939741" y="2345637"/>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Motion estimation (2</a:t>
              </a:r>
              <a:r>
                <a:rPr lang="en-US" sz="1200" b="1" baseline="30000" dirty="0" smtClean="0"/>
                <a:t>nd</a:t>
              </a:r>
              <a:r>
                <a:rPr lang="en-US" sz="1200" b="1" dirty="0" smtClean="0"/>
                <a:t> step)</a:t>
              </a:r>
              <a:endParaRPr lang="en-US" sz="1200" b="1" dirty="0"/>
            </a:p>
          </p:txBody>
        </p:sp>
        <p:sp>
          <p:nvSpPr>
            <p:cNvPr id="10" name="TextBox 9"/>
            <p:cNvSpPr txBox="1"/>
            <p:nvPr/>
          </p:nvSpPr>
          <p:spPr>
            <a:xfrm>
              <a:off x="4933116" y="2895603"/>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Motion estimation (3</a:t>
              </a:r>
              <a:r>
                <a:rPr lang="en-US" sz="1200" b="1" baseline="30000" dirty="0" smtClean="0"/>
                <a:t>rd</a:t>
              </a:r>
              <a:r>
                <a:rPr lang="en-US" sz="1200" b="1" dirty="0" smtClean="0"/>
                <a:t> step)</a:t>
              </a:r>
              <a:endParaRPr lang="en-US" sz="1200" b="1" dirty="0"/>
            </a:p>
          </p:txBody>
        </p:sp>
        <p:sp>
          <p:nvSpPr>
            <p:cNvPr id="11" name="TextBox 10"/>
            <p:cNvSpPr txBox="1"/>
            <p:nvPr/>
          </p:nvSpPr>
          <p:spPr>
            <a:xfrm>
              <a:off x="4943051" y="3442250"/>
              <a:ext cx="2869105" cy="184666"/>
            </a:xfrm>
            <a:prstGeom prst="rect">
              <a:avLst/>
            </a:prstGeom>
            <a:noFill/>
            <a:ln w="25400">
              <a:solidFill>
                <a:schemeClr val="tx1"/>
              </a:solidFill>
            </a:ln>
          </p:spPr>
          <p:txBody>
            <a:bodyPr wrap="square" lIns="0" tIns="0" rIns="0" bIns="0" rtlCol="0">
              <a:spAutoFit/>
            </a:bodyPr>
            <a:lstStyle/>
            <a:p>
              <a:pPr algn="ctr"/>
              <a:r>
                <a:rPr lang="en-US" sz="1200" b="1" dirty="0" smtClean="0"/>
                <a:t>Loading reference data (</a:t>
              </a:r>
              <a:r>
                <a:rPr lang="en-US" sz="1200" b="1" dirty="0" err="1" smtClean="0"/>
                <a:t>Chroma</a:t>
              </a:r>
              <a:r>
                <a:rPr lang="en-US" sz="1200" b="1" dirty="0" smtClean="0"/>
                <a:t> only)</a:t>
              </a:r>
              <a:endParaRPr lang="en-US" sz="1200" b="1" dirty="0"/>
            </a:p>
          </p:txBody>
        </p:sp>
        <p:sp>
          <p:nvSpPr>
            <p:cNvPr id="12" name="TextBox 11"/>
            <p:cNvSpPr txBox="1"/>
            <p:nvPr/>
          </p:nvSpPr>
          <p:spPr>
            <a:xfrm>
              <a:off x="4936429" y="3962398"/>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Motion Compensation</a:t>
              </a:r>
              <a:endParaRPr lang="en-US" sz="1200" b="1" dirty="0"/>
            </a:p>
          </p:txBody>
        </p:sp>
        <p:sp>
          <p:nvSpPr>
            <p:cNvPr id="13" name="TextBox 12"/>
            <p:cNvSpPr txBox="1"/>
            <p:nvPr/>
          </p:nvSpPr>
          <p:spPr>
            <a:xfrm>
              <a:off x="4949680" y="4492486"/>
              <a:ext cx="2941989" cy="184666"/>
            </a:xfrm>
            <a:prstGeom prst="rect">
              <a:avLst/>
            </a:prstGeom>
            <a:noFill/>
            <a:ln w="25400">
              <a:solidFill>
                <a:schemeClr val="tx1"/>
              </a:solidFill>
            </a:ln>
          </p:spPr>
          <p:txBody>
            <a:bodyPr wrap="square" lIns="0" tIns="0" rIns="0" bIns="0" rtlCol="0">
              <a:spAutoFit/>
            </a:bodyPr>
            <a:lstStyle/>
            <a:p>
              <a:pPr algn="ctr"/>
              <a:r>
                <a:rPr lang="en-US" sz="1200" b="1" dirty="0" smtClean="0"/>
                <a:t>Intra-prediction for Quant/Transform</a:t>
              </a:r>
              <a:endParaRPr lang="en-US" sz="1200" b="1" dirty="0"/>
            </a:p>
          </p:txBody>
        </p:sp>
        <p:sp>
          <p:nvSpPr>
            <p:cNvPr id="14" name="TextBox 13"/>
            <p:cNvSpPr txBox="1"/>
            <p:nvPr/>
          </p:nvSpPr>
          <p:spPr>
            <a:xfrm>
              <a:off x="4943054" y="5062329"/>
              <a:ext cx="2941989" cy="184666"/>
            </a:xfrm>
            <a:prstGeom prst="rect">
              <a:avLst/>
            </a:prstGeom>
            <a:noFill/>
            <a:ln w="25400">
              <a:solidFill>
                <a:schemeClr val="tx1"/>
              </a:solidFill>
            </a:ln>
          </p:spPr>
          <p:txBody>
            <a:bodyPr wrap="square" lIns="0" tIns="0" rIns="0" bIns="0" rtlCol="0">
              <a:spAutoFit/>
            </a:bodyPr>
            <a:lstStyle/>
            <a:p>
              <a:pPr algn="ctr"/>
              <a:r>
                <a:rPr lang="en-US" sz="1200" b="1" dirty="0" smtClean="0"/>
                <a:t>Entropy Coding (</a:t>
              </a:r>
              <a:r>
                <a:rPr lang="en-US" sz="1200" b="1" dirty="0" err="1" smtClean="0"/>
                <a:t>bitstream</a:t>
              </a:r>
              <a:r>
                <a:rPr lang="en-US" sz="1200" b="1" dirty="0" smtClean="0"/>
                <a:t> packing)</a:t>
              </a:r>
              <a:endParaRPr lang="en-US" sz="1200" b="1" dirty="0"/>
            </a:p>
          </p:txBody>
        </p:sp>
        <p:sp>
          <p:nvSpPr>
            <p:cNvPr id="15" name="TextBox 14"/>
            <p:cNvSpPr txBox="1"/>
            <p:nvPr/>
          </p:nvSpPr>
          <p:spPr>
            <a:xfrm>
              <a:off x="1732711" y="4495798"/>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Intra-prediction for inv. Q/T</a:t>
              </a:r>
              <a:endParaRPr lang="en-US" sz="1200" b="1" dirty="0"/>
            </a:p>
          </p:txBody>
        </p:sp>
        <p:sp>
          <p:nvSpPr>
            <p:cNvPr id="16" name="TextBox 15"/>
            <p:cNvSpPr txBox="1"/>
            <p:nvPr/>
          </p:nvSpPr>
          <p:spPr>
            <a:xfrm>
              <a:off x="1716146" y="4996069"/>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Write-back unfiltered data</a:t>
              </a:r>
              <a:endParaRPr lang="en-US" sz="1200" b="1" dirty="0"/>
            </a:p>
          </p:txBody>
        </p:sp>
        <p:sp>
          <p:nvSpPr>
            <p:cNvPr id="17" name="TextBox 16"/>
            <p:cNvSpPr txBox="1"/>
            <p:nvPr/>
          </p:nvSpPr>
          <p:spPr>
            <a:xfrm>
              <a:off x="1739337" y="5526156"/>
              <a:ext cx="2345634" cy="184666"/>
            </a:xfrm>
            <a:prstGeom prst="rect">
              <a:avLst/>
            </a:prstGeom>
            <a:noFill/>
            <a:ln w="25400">
              <a:solidFill>
                <a:schemeClr val="tx1"/>
              </a:solidFill>
            </a:ln>
          </p:spPr>
          <p:txBody>
            <a:bodyPr wrap="square" lIns="0" tIns="0" rIns="0" bIns="0" rtlCol="0">
              <a:spAutoFit/>
            </a:bodyPr>
            <a:lstStyle/>
            <a:p>
              <a:pPr algn="ctr"/>
              <a:r>
                <a:rPr lang="en-US" sz="1200" b="1" dirty="0" err="1" smtClean="0"/>
                <a:t>Deblock</a:t>
              </a:r>
              <a:r>
                <a:rPr lang="en-US" sz="1200" b="1" dirty="0" smtClean="0"/>
                <a:t> filtering</a:t>
              </a:r>
              <a:endParaRPr lang="en-US" sz="1200" b="1" dirty="0"/>
            </a:p>
          </p:txBody>
        </p:sp>
        <p:sp>
          <p:nvSpPr>
            <p:cNvPr id="18" name="TextBox 17"/>
            <p:cNvSpPr txBox="1"/>
            <p:nvPr/>
          </p:nvSpPr>
          <p:spPr>
            <a:xfrm>
              <a:off x="1752590" y="6066182"/>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Write-back data</a:t>
              </a:r>
              <a:endParaRPr lang="en-US" sz="1200" b="1" dirty="0"/>
            </a:p>
          </p:txBody>
        </p:sp>
        <p:sp>
          <p:nvSpPr>
            <p:cNvPr id="19" name="TextBox 18"/>
            <p:cNvSpPr txBox="1"/>
            <p:nvPr/>
          </p:nvSpPr>
          <p:spPr>
            <a:xfrm>
              <a:off x="1702898" y="2348946"/>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Intra mode decision (1</a:t>
              </a:r>
              <a:r>
                <a:rPr lang="en-US" sz="1200" b="1" baseline="30000" dirty="0" smtClean="0"/>
                <a:t>st</a:t>
              </a:r>
              <a:r>
                <a:rPr lang="en-US" sz="1200" b="1" dirty="0" smtClean="0"/>
                <a:t> step)</a:t>
              </a:r>
              <a:endParaRPr lang="en-US" sz="1200" b="1" dirty="0"/>
            </a:p>
          </p:txBody>
        </p:sp>
        <p:sp>
          <p:nvSpPr>
            <p:cNvPr id="20" name="TextBox 19"/>
            <p:cNvSpPr txBox="1"/>
            <p:nvPr/>
          </p:nvSpPr>
          <p:spPr>
            <a:xfrm>
              <a:off x="1706211" y="2908850"/>
              <a:ext cx="2345634" cy="184666"/>
            </a:xfrm>
            <a:prstGeom prst="rect">
              <a:avLst/>
            </a:prstGeom>
            <a:noFill/>
            <a:ln w="25400">
              <a:solidFill>
                <a:schemeClr val="tx1"/>
              </a:solidFill>
            </a:ln>
          </p:spPr>
          <p:txBody>
            <a:bodyPr wrap="square" lIns="0" tIns="0" rIns="0" bIns="0" rtlCol="0">
              <a:spAutoFit/>
            </a:bodyPr>
            <a:lstStyle/>
            <a:p>
              <a:pPr algn="ctr"/>
              <a:r>
                <a:rPr lang="en-US" sz="1200" b="1" dirty="0" smtClean="0"/>
                <a:t>Intra mode decision (2</a:t>
              </a:r>
              <a:r>
                <a:rPr lang="en-US" sz="1200" b="1" baseline="30000" dirty="0" smtClean="0"/>
                <a:t>nd</a:t>
              </a:r>
              <a:r>
                <a:rPr lang="en-US" sz="1200" b="1" dirty="0" smtClean="0"/>
                <a:t> step)</a:t>
              </a:r>
              <a:endParaRPr lang="en-US" sz="1200" b="1" dirty="0"/>
            </a:p>
          </p:txBody>
        </p:sp>
        <p:cxnSp>
          <p:nvCxnSpPr>
            <p:cNvPr id="21" name="Straight Arrow Connector 20"/>
            <p:cNvCxnSpPr/>
            <p:nvPr/>
          </p:nvCxnSpPr>
          <p:spPr>
            <a:xfrm>
              <a:off x="6105931" y="2543551"/>
              <a:ext cx="2" cy="3520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109244" y="3103456"/>
              <a:ext cx="3321" cy="35536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6109246" y="3633542"/>
              <a:ext cx="3311" cy="32885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6122504" y="4163630"/>
              <a:ext cx="3305" cy="31891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129122" y="4673839"/>
              <a:ext cx="3321" cy="37523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2763078" y="1128882"/>
              <a:ext cx="9931" cy="118693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2763078" y="2553491"/>
              <a:ext cx="3306" cy="33879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2773017" y="4673838"/>
              <a:ext cx="6617" cy="32554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786261" y="5724074"/>
              <a:ext cx="6634" cy="32885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779636" y="5180734"/>
              <a:ext cx="3320" cy="3553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endCxn id="7" idx="1"/>
            </p:cNvCxnSpPr>
            <p:nvPr/>
          </p:nvCxnSpPr>
          <p:spPr>
            <a:xfrm flipV="1">
              <a:off x="2782957" y="1500376"/>
              <a:ext cx="2143531" cy="43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356645" y="1480065"/>
              <a:ext cx="26512" cy="3698222"/>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endCxn id="9" idx="1"/>
            </p:cNvCxnSpPr>
            <p:nvPr/>
          </p:nvCxnSpPr>
          <p:spPr>
            <a:xfrm>
              <a:off x="4363278" y="2425148"/>
              <a:ext cx="576463" cy="1282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396408" y="2985053"/>
              <a:ext cx="576463" cy="1282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4363278" y="5167919"/>
              <a:ext cx="612907" cy="42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6" name="Left Brace 35"/>
            <p:cNvSpPr/>
            <p:nvPr/>
          </p:nvSpPr>
          <p:spPr>
            <a:xfrm>
              <a:off x="1550504" y="4532243"/>
              <a:ext cx="79513" cy="163995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p:cNvSpPr txBox="1"/>
            <p:nvPr/>
          </p:nvSpPr>
          <p:spPr>
            <a:xfrm>
              <a:off x="1199369" y="4601818"/>
              <a:ext cx="369332" cy="1456489"/>
            </a:xfrm>
            <a:prstGeom prst="rect">
              <a:avLst/>
            </a:prstGeom>
            <a:noFill/>
          </p:spPr>
          <p:txBody>
            <a:bodyPr vert="vert" wrap="none" rtlCol="0">
              <a:spAutoFit/>
            </a:bodyPr>
            <a:lstStyle/>
            <a:p>
              <a:r>
                <a:rPr lang="en-US" sz="1200" dirty="0" smtClean="0"/>
                <a:t>Reconstruction path</a:t>
              </a:r>
              <a:endParaRPr lang="en-US" sz="1200" dirty="0"/>
            </a:p>
          </p:txBody>
        </p:sp>
        <p:cxnSp>
          <p:nvCxnSpPr>
            <p:cNvPr id="38" name="Straight Connector 37"/>
            <p:cNvCxnSpPr/>
            <p:nvPr/>
          </p:nvCxnSpPr>
          <p:spPr>
            <a:xfrm>
              <a:off x="815009" y="1282148"/>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48139" y="1742661"/>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48139" y="2200040"/>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85120" y="2699305"/>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885120" y="3275380"/>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885120" y="3774645"/>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885120" y="4312315"/>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885120" y="4811580"/>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85120" y="5387655"/>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967952" y="5886920"/>
              <a:ext cx="73350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6132443" y="5246995"/>
              <a:ext cx="3321" cy="37523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6092677" y="2008015"/>
              <a:ext cx="2" cy="3520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6069795" y="1547155"/>
              <a:ext cx="2" cy="3520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6069795" y="1086295"/>
              <a:ext cx="2" cy="3520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58743"/>
            <a:ext cx="7879340" cy="775854"/>
          </a:xfrm>
        </p:spPr>
        <p:txBody>
          <a:bodyPr/>
          <a:lstStyle/>
          <a:p>
            <a:pPr algn="r"/>
            <a:r>
              <a:rPr lang="en-US" sz="2800" dirty="0"/>
              <a:t>VPU driver API (encoder) </a:t>
            </a:r>
            <a:r>
              <a:rPr lang="en-US" sz="3200" dirty="0"/>
              <a:t> </a:t>
            </a:r>
            <a:endParaRPr lang="en-US" altLang="zh-TW" dirty="0" smtClean="0">
              <a:ea typeface="PMingLiU" pitchFamily="18" charset="-120"/>
            </a:endParaRPr>
          </a:p>
        </p:txBody>
      </p:sp>
      <p:grpSp>
        <p:nvGrpSpPr>
          <p:cNvPr id="4" name="Group 3"/>
          <p:cNvGrpSpPr/>
          <p:nvPr/>
        </p:nvGrpSpPr>
        <p:grpSpPr>
          <a:xfrm>
            <a:off x="564876" y="786384"/>
            <a:ext cx="7903263" cy="5775365"/>
            <a:chOff x="564876" y="457200"/>
            <a:chExt cx="7903263" cy="5775365"/>
          </a:xfrm>
        </p:grpSpPr>
        <p:sp>
          <p:nvSpPr>
            <p:cNvPr id="5" name="Rectangle 4"/>
            <p:cNvSpPr>
              <a:spLocks noChangeArrowheads="1"/>
            </p:cNvSpPr>
            <p:nvPr/>
          </p:nvSpPr>
          <p:spPr bwMode="auto">
            <a:xfrm>
              <a:off x="5724939" y="2011017"/>
              <a:ext cx="2743200" cy="4221548"/>
            </a:xfrm>
            <a:prstGeom prst="rect">
              <a:avLst/>
            </a:prstGeom>
            <a:noFill/>
            <a:ln w="9525" algn="ctr">
              <a:noFill/>
              <a:miter lim="800000"/>
              <a:headEnd/>
              <a:tailEnd/>
            </a:ln>
            <a:effectLst/>
          </p:spPr>
          <p:txBody>
            <a:bodyPr/>
            <a:lstStyle/>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vpu_Init</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vpu_Deinit</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vpu_IsBusy</a:t>
              </a:r>
              <a:r>
                <a:rPr lang="en-US" altLang="zh-CN" sz="1300" dirty="0" smtClean="0">
                  <a:solidFill>
                    <a:srgbClr val="000000"/>
                  </a:solidFill>
                  <a:ea typeface="宋体" pitchFamily="2" charset="-122"/>
                </a:rPr>
                <a:t>(), </a:t>
              </a:r>
              <a:r>
                <a:rPr lang="en-US" altLang="zh-CN" sz="1300" dirty="0" err="1" smtClean="0">
                  <a:solidFill>
                    <a:srgbClr val="000000"/>
                  </a:solidFill>
                  <a:ea typeface="宋体" pitchFamily="2" charset="-122"/>
                </a:rPr>
                <a:t>jpu_IsBusy</a:t>
              </a:r>
              <a:r>
                <a:rPr lang="en-US" altLang="zh-CN" sz="1300" dirty="0" smtClean="0">
                  <a:solidFill>
                    <a:srgbClr val="000000"/>
                  </a:solidFill>
                  <a:ea typeface="宋体" pitchFamily="2" charset="-122"/>
                </a:rPr>
                <a:t>()</a:t>
              </a:r>
              <a:endParaRPr lang="en-US" altLang="zh-CN" sz="1300" dirty="0">
                <a:solidFill>
                  <a:srgbClr val="000000"/>
                </a:solidFill>
                <a:ea typeface="宋体" pitchFamily="2" charset="-122"/>
              </a:endParaRP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vpu_SleepWake</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vpu_GetVersionInfo</a:t>
              </a:r>
              <a:r>
                <a:rPr lang="en-US" altLang="zh-CN" sz="1300" dirty="0" smtClean="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smtClean="0">
                  <a:solidFill>
                    <a:srgbClr val="000000"/>
                  </a:solidFill>
                  <a:ea typeface="宋体" pitchFamily="2" charset="-122"/>
                </a:rPr>
                <a:t>vpu_WaitForInt</a:t>
              </a:r>
              <a:r>
                <a:rPr lang="en-US" altLang="zh-CN" sz="1300" dirty="0" smtClean="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smtClean="0">
                  <a:solidFill>
                    <a:srgbClr val="000000"/>
                  </a:solidFill>
                  <a:ea typeface="宋体" pitchFamily="2" charset="-122"/>
                </a:rPr>
                <a:t>vpu_WaitForInt</a:t>
              </a:r>
              <a:r>
                <a:rPr lang="en-US" altLang="zh-CN" sz="1300" dirty="0" smtClean="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sz="1300" dirty="0" err="1" smtClean="0"/>
                <a:t>vpu_SWReset</a:t>
              </a:r>
              <a:r>
                <a:rPr lang="en-US" sz="1300" dirty="0" smtClean="0"/>
                <a:t>()</a:t>
              </a:r>
            </a:p>
            <a:p>
              <a:pPr marL="419100" indent="-419100">
                <a:lnSpc>
                  <a:spcPct val="80000"/>
                </a:lnSpc>
                <a:spcBef>
                  <a:spcPct val="3000"/>
                </a:spcBef>
                <a:spcAft>
                  <a:spcPct val="3000"/>
                </a:spcAft>
                <a:buClr>
                  <a:schemeClr val="tx1"/>
                </a:buClr>
                <a:buSzPct val="80000"/>
              </a:pPr>
              <a:endParaRPr lang="en-US" altLang="zh-CN" sz="1300" dirty="0" smtClean="0">
                <a:solidFill>
                  <a:srgbClr val="000000"/>
                </a:solidFill>
                <a:ea typeface="宋体" pitchFamily="2" charset="-122"/>
              </a:endParaRPr>
            </a:p>
            <a:p>
              <a:pPr marL="419100" indent="-419100">
                <a:lnSpc>
                  <a:spcPct val="80000"/>
                </a:lnSpc>
                <a:spcBef>
                  <a:spcPct val="3000"/>
                </a:spcBef>
                <a:spcAft>
                  <a:spcPct val="3000"/>
                </a:spcAft>
                <a:buClr>
                  <a:schemeClr val="tx1"/>
                </a:buClr>
                <a:buSzPct val="80000"/>
              </a:pPr>
              <a:r>
                <a:rPr lang="en-US" sz="1300" dirty="0" err="1" smtClean="0"/>
                <a:t>IOGetPhyMem</a:t>
              </a:r>
              <a:r>
                <a:rPr lang="en-US" sz="1300" dirty="0" smtClean="0"/>
                <a:t>(),</a:t>
              </a:r>
              <a:r>
                <a:rPr lang="en-US" sz="1300" dirty="0" err="1" smtClean="0"/>
                <a:t>IOFreePhyMem</a:t>
              </a:r>
              <a:r>
                <a:rPr lang="en-US" sz="1300" dirty="0" smtClean="0"/>
                <a:t>()</a:t>
              </a:r>
            </a:p>
            <a:p>
              <a:pPr marL="419100" indent="-419100">
                <a:lnSpc>
                  <a:spcPct val="80000"/>
                </a:lnSpc>
                <a:spcBef>
                  <a:spcPct val="3000"/>
                </a:spcBef>
                <a:spcAft>
                  <a:spcPct val="3000"/>
                </a:spcAft>
                <a:buClr>
                  <a:schemeClr val="tx1"/>
                </a:buClr>
                <a:buSzPct val="80000"/>
              </a:pPr>
              <a:r>
                <a:rPr lang="en-US" sz="1300" dirty="0" err="1" smtClean="0"/>
                <a:t>IOGetVirtMem</a:t>
              </a:r>
              <a:r>
                <a:rPr lang="en-US" sz="1300" dirty="0" smtClean="0"/>
                <a:t>(), </a:t>
              </a:r>
              <a:r>
                <a:rPr lang="en-US" sz="1300" dirty="0" err="1" smtClean="0"/>
                <a:t>IOFreeVirtMem</a:t>
              </a:r>
              <a:r>
                <a:rPr lang="en-US" sz="1300" dirty="0" smtClean="0"/>
                <a:t>()</a:t>
              </a:r>
            </a:p>
            <a:p>
              <a:pPr marL="419100" indent="-419100">
                <a:lnSpc>
                  <a:spcPct val="80000"/>
                </a:lnSpc>
                <a:spcBef>
                  <a:spcPct val="3000"/>
                </a:spcBef>
                <a:spcAft>
                  <a:spcPct val="3000"/>
                </a:spcAft>
                <a:buClr>
                  <a:schemeClr val="tx1"/>
                </a:buClr>
                <a:buSzPct val="80000"/>
              </a:pPr>
              <a:r>
                <a:rPr lang="en-US" sz="1300" dirty="0" err="1" smtClean="0"/>
                <a:t>IOGetIramBase</a:t>
              </a:r>
              <a:r>
                <a:rPr lang="en-US" sz="1300" dirty="0" smtClean="0"/>
                <a:t>()</a:t>
              </a:r>
              <a:endParaRPr lang="en-US" altLang="zh-CN" sz="1300" dirty="0">
                <a:solidFill>
                  <a:srgbClr val="000000"/>
                </a:solidFill>
                <a:ea typeface="宋体" pitchFamily="2" charset="-122"/>
              </a:endParaRPr>
            </a:p>
            <a:p>
              <a:pPr marL="419100" indent="-419100">
                <a:lnSpc>
                  <a:spcPct val="80000"/>
                </a:lnSpc>
                <a:spcBef>
                  <a:spcPct val="3000"/>
                </a:spcBef>
                <a:spcAft>
                  <a:spcPct val="3000"/>
                </a:spcAft>
                <a:buClr>
                  <a:schemeClr val="tx1"/>
                </a:buClr>
                <a:buSzPct val="80000"/>
                <a:buFontTx/>
                <a:buChar char="o"/>
              </a:pPr>
              <a:endParaRPr lang="en-US" altLang="zh-CN" sz="1300" dirty="0">
                <a:solidFill>
                  <a:srgbClr val="000000"/>
                </a:solidFill>
                <a:ea typeface="宋体" pitchFamily="2" charset="-122"/>
              </a:endParaRP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vpu_EncOpen</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vpu_EncClose</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vpu_EncGetInitialInfo</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vpu_EncRegisterFrameBuffer</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vpu_EncGetBitstreamBuffer</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vpu_EncUpdateBitstreamBuffer</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vpu_EncStartOneFrame</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vpu_EncGetOutputInfo</a:t>
              </a:r>
              <a:r>
                <a:rPr lang="en-US" altLang="zh-CN" sz="1300" dirty="0">
                  <a:solidFill>
                    <a:srgbClr val="000000"/>
                  </a:solidFill>
                  <a:ea typeface="宋体" pitchFamily="2" charset="-122"/>
                </a:rPr>
                <a:t>();</a:t>
              </a:r>
            </a:p>
            <a:p>
              <a:pPr marL="419100" indent="-419100">
                <a:lnSpc>
                  <a:spcPct val="80000"/>
                </a:lnSpc>
                <a:spcBef>
                  <a:spcPct val="3000"/>
                </a:spcBef>
                <a:spcAft>
                  <a:spcPct val="3000"/>
                </a:spcAft>
                <a:buClr>
                  <a:schemeClr val="tx1"/>
                </a:buClr>
                <a:buSzPct val="80000"/>
              </a:pPr>
              <a:r>
                <a:rPr lang="en-US" altLang="zh-CN" sz="1300" dirty="0" err="1">
                  <a:solidFill>
                    <a:srgbClr val="000000"/>
                  </a:solidFill>
                  <a:ea typeface="宋体" pitchFamily="2" charset="-122"/>
                </a:rPr>
                <a:t>vpu_EncGiveCommand</a:t>
              </a:r>
              <a:r>
                <a:rPr lang="en-US" altLang="zh-CN" sz="1300" dirty="0" smtClean="0">
                  <a:solidFill>
                    <a:srgbClr val="000000"/>
                  </a:solidFill>
                  <a:ea typeface="宋体" pitchFamily="2" charset="-122"/>
                </a:rPr>
                <a:t>();</a:t>
              </a:r>
              <a:endParaRPr lang="en-US" altLang="zh-CN" sz="1300" dirty="0">
                <a:solidFill>
                  <a:srgbClr val="000000"/>
                </a:solidFill>
                <a:ea typeface="宋体" pitchFamily="2" charset="-122"/>
              </a:endParaRPr>
            </a:p>
          </p:txBody>
        </p:sp>
        <p:sp>
          <p:nvSpPr>
            <p:cNvPr id="6" name="Text Box 5"/>
            <p:cNvSpPr txBox="1">
              <a:spLocks noChangeArrowheads="1"/>
            </p:cNvSpPr>
            <p:nvPr/>
          </p:nvSpPr>
          <p:spPr bwMode="auto">
            <a:xfrm>
              <a:off x="1239081" y="457200"/>
              <a:ext cx="1981200"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vpu_init()</a:t>
              </a:r>
            </a:p>
          </p:txBody>
        </p:sp>
        <p:sp>
          <p:nvSpPr>
            <p:cNvPr id="7" name="Text Box 6"/>
            <p:cNvSpPr txBox="1">
              <a:spLocks noChangeArrowheads="1"/>
            </p:cNvSpPr>
            <p:nvPr/>
          </p:nvSpPr>
          <p:spPr bwMode="auto">
            <a:xfrm>
              <a:off x="1239081" y="824604"/>
              <a:ext cx="1981200" cy="153888"/>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dirty="0" err="1" smtClean="0"/>
                <a:t>vpu_EncOpen</a:t>
              </a:r>
              <a:r>
                <a:rPr lang="en-US" dirty="0"/>
                <a:t>()</a:t>
              </a:r>
            </a:p>
          </p:txBody>
        </p:sp>
        <p:sp>
          <p:nvSpPr>
            <p:cNvPr id="8" name="Line 7"/>
            <p:cNvSpPr>
              <a:spLocks noChangeShapeType="1"/>
            </p:cNvSpPr>
            <p:nvPr/>
          </p:nvSpPr>
          <p:spPr bwMode="auto">
            <a:xfrm flipH="1">
              <a:off x="2077278" y="609600"/>
              <a:ext cx="3" cy="205409"/>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9" name="Text Box 10"/>
            <p:cNvSpPr txBox="1">
              <a:spLocks noChangeArrowheads="1"/>
            </p:cNvSpPr>
            <p:nvPr/>
          </p:nvSpPr>
          <p:spPr bwMode="auto">
            <a:xfrm>
              <a:off x="1261306" y="1210092"/>
              <a:ext cx="1958975" cy="153888"/>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err="1" smtClean="0"/>
                <a:t>vpu_EncGetInitialInfo</a:t>
              </a:r>
              <a:r>
                <a:rPr lang="en-US" dirty="0"/>
                <a:t>( </a:t>
              </a:r>
              <a:r>
                <a:rPr lang="en-US" dirty="0" smtClean="0"/>
                <a:t>)</a:t>
              </a:r>
              <a:endParaRPr lang="en-US" dirty="0"/>
            </a:p>
          </p:txBody>
        </p:sp>
        <p:sp>
          <p:nvSpPr>
            <p:cNvPr id="10" name="Line 12"/>
            <p:cNvSpPr>
              <a:spLocks noChangeShapeType="1"/>
            </p:cNvSpPr>
            <p:nvPr/>
          </p:nvSpPr>
          <p:spPr bwMode="auto">
            <a:xfrm>
              <a:off x="2077277" y="993915"/>
              <a:ext cx="1" cy="198782"/>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1" name="Line 13"/>
            <p:cNvSpPr>
              <a:spLocks noChangeShapeType="1"/>
            </p:cNvSpPr>
            <p:nvPr/>
          </p:nvSpPr>
          <p:spPr bwMode="auto">
            <a:xfrm>
              <a:off x="2077279" y="1381541"/>
              <a:ext cx="0" cy="21866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2" name="Line 14"/>
            <p:cNvSpPr>
              <a:spLocks noChangeShapeType="1"/>
            </p:cNvSpPr>
            <p:nvPr/>
          </p:nvSpPr>
          <p:spPr bwMode="auto">
            <a:xfrm>
              <a:off x="2077281" y="1765858"/>
              <a:ext cx="0" cy="23495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3" name="Text Box 17"/>
            <p:cNvSpPr txBox="1">
              <a:spLocks noChangeArrowheads="1"/>
            </p:cNvSpPr>
            <p:nvPr/>
          </p:nvSpPr>
          <p:spPr bwMode="auto">
            <a:xfrm>
              <a:off x="1261306" y="1603932"/>
              <a:ext cx="1958975"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err="1"/>
                <a:t>vpu_DecRegisterFrameBuffer</a:t>
              </a:r>
              <a:r>
                <a:rPr lang="en-US" dirty="0"/>
                <a:t>()</a:t>
              </a:r>
            </a:p>
          </p:txBody>
        </p:sp>
        <p:sp>
          <p:nvSpPr>
            <p:cNvPr id="14" name="Text Box 18"/>
            <p:cNvSpPr txBox="1">
              <a:spLocks noChangeArrowheads="1"/>
            </p:cNvSpPr>
            <p:nvPr/>
          </p:nvSpPr>
          <p:spPr bwMode="auto">
            <a:xfrm>
              <a:off x="1239081" y="2010746"/>
              <a:ext cx="1981200" cy="153888"/>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err="1" smtClean="0"/>
                <a:t>vpu_EncGiveCommand</a:t>
              </a:r>
              <a:r>
                <a:rPr lang="en-US" dirty="0" smtClean="0"/>
                <a:t>( )</a:t>
              </a:r>
              <a:endParaRPr lang="en-US" dirty="0"/>
            </a:p>
          </p:txBody>
        </p:sp>
        <p:sp>
          <p:nvSpPr>
            <p:cNvPr id="15" name="AutoShape 30"/>
            <p:cNvSpPr>
              <a:spLocks noChangeArrowheads="1"/>
            </p:cNvSpPr>
            <p:nvPr/>
          </p:nvSpPr>
          <p:spPr bwMode="auto">
            <a:xfrm>
              <a:off x="1173994" y="2402895"/>
              <a:ext cx="1806575" cy="550247"/>
            </a:xfrm>
            <a:prstGeom prst="flowChartDecision">
              <a:avLst/>
            </a:prstGeom>
            <a:noFill/>
            <a:ln w="9525" algn="ctr">
              <a:solidFill>
                <a:srgbClr val="000000"/>
              </a:solidFill>
              <a:miter lim="800000"/>
              <a:headEnd/>
              <a:tailEnd/>
            </a:ln>
            <a:effectLst/>
          </p:spPr>
          <p:txBody>
            <a:bodyPr wrap="square"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900" dirty="0" smtClean="0"/>
                <a:t>Lack of source data ?</a:t>
              </a:r>
              <a:endParaRPr lang="en-US" sz="900" dirty="0"/>
            </a:p>
          </p:txBody>
        </p:sp>
        <p:sp>
          <p:nvSpPr>
            <p:cNvPr id="16" name="Line 32"/>
            <p:cNvSpPr>
              <a:spLocks noChangeShapeType="1"/>
            </p:cNvSpPr>
            <p:nvPr/>
          </p:nvSpPr>
          <p:spPr bwMode="auto">
            <a:xfrm>
              <a:off x="2077281" y="2182196"/>
              <a:ext cx="0" cy="2190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7" name="Line 33"/>
            <p:cNvSpPr>
              <a:spLocks noChangeShapeType="1"/>
            </p:cNvSpPr>
            <p:nvPr/>
          </p:nvSpPr>
          <p:spPr bwMode="auto">
            <a:xfrm flipH="1">
              <a:off x="2067338" y="2972146"/>
              <a:ext cx="3" cy="228254"/>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8" name="Line 34"/>
            <p:cNvSpPr>
              <a:spLocks noChangeShapeType="1"/>
            </p:cNvSpPr>
            <p:nvPr/>
          </p:nvSpPr>
          <p:spPr bwMode="auto">
            <a:xfrm flipH="1">
              <a:off x="2077278" y="4448309"/>
              <a:ext cx="3" cy="262839"/>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19" name="Text Box 39"/>
            <p:cNvSpPr txBox="1">
              <a:spLocks noChangeArrowheads="1"/>
            </p:cNvSpPr>
            <p:nvPr/>
          </p:nvSpPr>
          <p:spPr bwMode="auto">
            <a:xfrm>
              <a:off x="3445568" y="2480782"/>
              <a:ext cx="161925"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a:t>No</a:t>
              </a:r>
            </a:p>
          </p:txBody>
        </p:sp>
        <p:sp>
          <p:nvSpPr>
            <p:cNvPr id="20" name="Text Box 40"/>
            <p:cNvSpPr txBox="1">
              <a:spLocks noChangeArrowheads="1"/>
            </p:cNvSpPr>
            <p:nvPr/>
          </p:nvSpPr>
          <p:spPr bwMode="auto">
            <a:xfrm>
              <a:off x="1239081" y="3180245"/>
              <a:ext cx="1882775" cy="307777"/>
            </a:xfrm>
            <a:prstGeom prst="rect">
              <a:avLst/>
            </a:prstGeom>
            <a:no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smtClean="0"/>
                <a:t>Copy source data to source frame buffer</a:t>
              </a:r>
              <a:endParaRPr lang="en-US" dirty="0"/>
            </a:p>
          </p:txBody>
        </p:sp>
        <p:sp>
          <p:nvSpPr>
            <p:cNvPr id="21" name="Line 42"/>
            <p:cNvSpPr>
              <a:spLocks noChangeShapeType="1"/>
            </p:cNvSpPr>
            <p:nvPr/>
          </p:nvSpPr>
          <p:spPr bwMode="auto">
            <a:xfrm>
              <a:off x="2077281" y="3510719"/>
              <a:ext cx="0" cy="219075"/>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2" name="Line 43"/>
            <p:cNvSpPr>
              <a:spLocks noChangeShapeType="1"/>
            </p:cNvSpPr>
            <p:nvPr/>
          </p:nvSpPr>
          <p:spPr bwMode="auto">
            <a:xfrm flipH="1">
              <a:off x="2077278" y="3899451"/>
              <a:ext cx="3" cy="255106"/>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3" name="Text Box 44"/>
            <p:cNvSpPr txBox="1">
              <a:spLocks noChangeArrowheads="1"/>
            </p:cNvSpPr>
            <p:nvPr/>
          </p:nvSpPr>
          <p:spPr bwMode="auto">
            <a:xfrm>
              <a:off x="2729951" y="4044533"/>
              <a:ext cx="161925"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a:t>No</a:t>
              </a:r>
            </a:p>
          </p:txBody>
        </p:sp>
        <p:sp>
          <p:nvSpPr>
            <p:cNvPr id="24" name="Text Box 46"/>
            <p:cNvSpPr txBox="1">
              <a:spLocks noChangeArrowheads="1"/>
            </p:cNvSpPr>
            <p:nvPr/>
          </p:nvSpPr>
          <p:spPr bwMode="auto">
            <a:xfrm>
              <a:off x="1239081" y="4740687"/>
              <a:ext cx="1882775" cy="153888"/>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dirty="0" err="1" smtClean="0"/>
                <a:t>vpu_EncGetOutputInfo</a:t>
              </a:r>
              <a:r>
                <a:rPr lang="en-US" dirty="0" smtClean="0"/>
                <a:t>()</a:t>
              </a:r>
              <a:endParaRPr lang="en-US" dirty="0"/>
            </a:p>
          </p:txBody>
        </p:sp>
        <p:sp>
          <p:nvSpPr>
            <p:cNvPr id="25" name="AutoShape 47"/>
            <p:cNvSpPr>
              <a:spLocks noChangeArrowheads="1"/>
            </p:cNvSpPr>
            <p:nvPr/>
          </p:nvSpPr>
          <p:spPr bwMode="auto">
            <a:xfrm>
              <a:off x="1325220" y="5570879"/>
              <a:ext cx="1447800" cy="282575"/>
            </a:xfrm>
            <a:prstGeom prst="flowChartDecision">
              <a:avLst/>
            </a:prstGeom>
            <a:noFill/>
            <a:ln w="9525" algn="ctr">
              <a:solidFill>
                <a:srgbClr val="000000"/>
              </a:solidFill>
              <a:miter lim="800000"/>
              <a:headEnd/>
              <a:tailEnd/>
            </a:ln>
            <a:effectLst/>
          </p:spPr>
          <p:txBody>
            <a:bodyPr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900" dirty="0" smtClean="0"/>
                <a:t>Exit</a:t>
              </a:r>
              <a:endParaRPr lang="en-US" sz="900" dirty="0"/>
            </a:p>
          </p:txBody>
        </p:sp>
        <p:sp>
          <p:nvSpPr>
            <p:cNvPr id="26" name="Line 48"/>
            <p:cNvSpPr>
              <a:spLocks noChangeShapeType="1"/>
            </p:cNvSpPr>
            <p:nvPr/>
          </p:nvSpPr>
          <p:spPr bwMode="auto">
            <a:xfrm flipH="1">
              <a:off x="2077281" y="4892262"/>
              <a:ext cx="0" cy="24627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7" name="Text Box 55"/>
            <p:cNvSpPr txBox="1">
              <a:spLocks noChangeArrowheads="1"/>
            </p:cNvSpPr>
            <p:nvPr/>
          </p:nvSpPr>
          <p:spPr bwMode="auto">
            <a:xfrm>
              <a:off x="4091469" y="4710455"/>
              <a:ext cx="998538" cy="153888"/>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dirty="0" err="1" smtClean="0"/>
                <a:t>vpu_EncClose</a:t>
              </a:r>
              <a:r>
                <a:rPr lang="en-US" dirty="0"/>
                <a:t>()</a:t>
              </a:r>
            </a:p>
          </p:txBody>
        </p:sp>
        <p:sp>
          <p:nvSpPr>
            <p:cNvPr id="28" name="Text Box 56"/>
            <p:cNvSpPr txBox="1">
              <a:spLocks noChangeArrowheads="1"/>
            </p:cNvSpPr>
            <p:nvPr/>
          </p:nvSpPr>
          <p:spPr bwMode="auto">
            <a:xfrm>
              <a:off x="4091469" y="5158130"/>
              <a:ext cx="998538" cy="161925"/>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vpu_UnInit</a:t>
              </a:r>
            </a:p>
          </p:txBody>
        </p:sp>
        <p:sp>
          <p:nvSpPr>
            <p:cNvPr id="29" name="AutoShape 58"/>
            <p:cNvSpPr>
              <a:spLocks noChangeArrowheads="1"/>
            </p:cNvSpPr>
            <p:nvPr/>
          </p:nvSpPr>
          <p:spPr bwMode="auto">
            <a:xfrm>
              <a:off x="4316894" y="5624855"/>
              <a:ext cx="454025" cy="174625"/>
            </a:xfrm>
            <a:prstGeom prst="flowChartAlternateProcess">
              <a:avLst/>
            </a:prstGeom>
            <a:noFill/>
            <a:ln w="9525" algn="ctr">
              <a:solidFill>
                <a:srgbClr val="000000"/>
              </a:solidFill>
              <a:miter lim="800000"/>
              <a:headEnd/>
              <a:tailEnd/>
            </a:ln>
            <a:effectLst/>
          </p:spPr>
          <p:txBody>
            <a:bodyPr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t>End</a:t>
              </a:r>
            </a:p>
          </p:txBody>
        </p:sp>
        <p:sp>
          <p:nvSpPr>
            <p:cNvPr id="30" name="Line 60"/>
            <p:cNvSpPr>
              <a:spLocks noChangeShapeType="1"/>
            </p:cNvSpPr>
            <p:nvPr/>
          </p:nvSpPr>
          <p:spPr bwMode="auto">
            <a:xfrm flipH="1">
              <a:off x="775251" y="2276061"/>
              <a:ext cx="9939" cy="3429000"/>
            </a:xfrm>
            <a:prstGeom prst="line">
              <a:avLst/>
            </a:prstGeom>
            <a:noFill/>
            <a:ln w="9525">
              <a:solidFill>
                <a:schemeClr val="tx1"/>
              </a:solidFill>
              <a:round/>
              <a:headEnd/>
              <a:tailEnd type="non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1" name="Line 61"/>
            <p:cNvSpPr>
              <a:spLocks noChangeShapeType="1"/>
            </p:cNvSpPr>
            <p:nvPr/>
          </p:nvSpPr>
          <p:spPr bwMode="auto">
            <a:xfrm>
              <a:off x="4545494" y="4872380"/>
              <a:ext cx="0" cy="30480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2" name="Line 62"/>
            <p:cNvSpPr>
              <a:spLocks noChangeShapeType="1"/>
            </p:cNvSpPr>
            <p:nvPr/>
          </p:nvSpPr>
          <p:spPr bwMode="auto">
            <a:xfrm>
              <a:off x="4545494" y="5320055"/>
              <a:ext cx="0" cy="30480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3" name="Line 76"/>
            <p:cNvSpPr>
              <a:spLocks noChangeShapeType="1"/>
            </p:cNvSpPr>
            <p:nvPr/>
          </p:nvSpPr>
          <p:spPr bwMode="auto">
            <a:xfrm flipH="1">
              <a:off x="785191" y="2272466"/>
              <a:ext cx="1282150" cy="13533"/>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4" name="Line 77"/>
            <p:cNvSpPr>
              <a:spLocks noChangeShapeType="1"/>
            </p:cNvSpPr>
            <p:nvPr/>
          </p:nvSpPr>
          <p:spPr bwMode="auto">
            <a:xfrm flipH="1" flipV="1">
              <a:off x="775255" y="5714997"/>
              <a:ext cx="636102" cy="3"/>
            </a:xfrm>
            <a:prstGeom prst="line">
              <a:avLst/>
            </a:prstGeom>
            <a:noFill/>
            <a:ln w="9525">
              <a:solidFill>
                <a:srgbClr val="000000"/>
              </a:solidFill>
              <a:round/>
              <a:headEnd type="none"/>
              <a:tailEnd type="none" w="med" len="me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5" name="Text Box 78"/>
            <p:cNvSpPr txBox="1">
              <a:spLocks noChangeArrowheads="1"/>
            </p:cNvSpPr>
            <p:nvPr/>
          </p:nvSpPr>
          <p:spPr bwMode="auto">
            <a:xfrm>
              <a:off x="3222766" y="5513038"/>
              <a:ext cx="217488"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a:t>Yes</a:t>
              </a:r>
            </a:p>
          </p:txBody>
        </p:sp>
        <p:sp>
          <p:nvSpPr>
            <p:cNvPr id="36" name="Text Box 79"/>
            <p:cNvSpPr txBox="1">
              <a:spLocks noChangeArrowheads="1"/>
            </p:cNvSpPr>
            <p:nvPr/>
          </p:nvSpPr>
          <p:spPr bwMode="auto">
            <a:xfrm>
              <a:off x="4657309" y="4515399"/>
              <a:ext cx="217488"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a:t>Yes</a:t>
              </a:r>
            </a:p>
          </p:txBody>
        </p:sp>
        <p:sp>
          <p:nvSpPr>
            <p:cNvPr id="37" name="Line 80"/>
            <p:cNvSpPr>
              <a:spLocks noChangeShapeType="1"/>
            </p:cNvSpPr>
            <p:nvPr/>
          </p:nvSpPr>
          <p:spPr bwMode="auto">
            <a:xfrm flipV="1">
              <a:off x="2992509" y="2683565"/>
              <a:ext cx="1539734" cy="549"/>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8" name="Text Box 81"/>
            <p:cNvSpPr txBox="1">
              <a:spLocks noChangeArrowheads="1"/>
            </p:cNvSpPr>
            <p:nvPr/>
          </p:nvSpPr>
          <p:spPr bwMode="auto">
            <a:xfrm>
              <a:off x="2135673" y="2970281"/>
              <a:ext cx="217488"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a:t>Yes</a:t>
              </a:r>
            </a:p>
          </p:txBody>
        </p:sp>
        <p:sp>
          <p:nvSpPr>
            <p:cNvPr id="39" name="Line 91"/>
            <p:cNvSpPr>
              <a:spLocks noChangeShapeType="1"/>
            </p:cNvSpPr>
            <p:nvPr/>
          </p:nvSpPr>
          <p:spPr bwMode="auto">
            <a:xfrm flipH="1">
              <a:off x="3816215" y="4164496"/>
              <a:ext cx="725969" cy="1376"/>
            </a:xfrm>
            <a:prstGeom prst="line">
              <a:avLst/>
            </a:prstGeom>
            <a:noFill/>
            <a:ln w="9525">
              <a:solidFill>
                <a:srgbClr val="000000"/>
              </a:solidFill>
              <a:round/>
              <a:headEnd type="triangle"/>
              <a:tailEnd type="none" w="med" len="me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40" name="Line 100"/>
            <p:cNvSpPr>
              <a:spLocks noChangeShapeType="1"/>
            </p:cNvSpPr>
            <p:nvPr/>
          </p:nvSpPr>
          <p:spPr bwMode="auto">
            <a:xfrm>
              <a:off x="2753141" y="5714997"/>
              <a:ext cx="1053546" cy="9942"/>
            </a:xfrm>
            <a:prstGeom prst="line">
              <a:avLst/>
            </a:prstGeom>
            <a:noFill/>
            <a:ln w="9525">
              <a:solidFill>
                <a:srgbClr val="000000"/>
              </a:solidFill>
              <a:round/>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41" name="Text Box 103"/>
            <p:cNvSpPr txBox="1">
              <a:spLocks noChangeArrowheads="1"/>
            </p:cNvSpPr>
            <p:nvPr/>
          </p:nvSpPr>
          <p:spPr bwMode="auto">
            <a:xfrm>
              <a:off x="564876" y="3782388"/>
              <a:ext cx="161925" cy="152400"/>
            </a:xfrm>
            <a:prstGeom prst="rect">
              <a:avLst/>
            </a:prstGeom>
            <a:noFill/>
            <a:ln w="9525" algn="ctr">
              <a:noFill/>
              <a:miter lim="800000"/>
              <a:headEnd/>
              <a:tailEnd/>
            </a:ln>
            <a:effectLst/>
          </p:spPr>
          <p:txBody>
            <a:bodyPr wrap="non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dirty="0"/>
                <a:t>No</a:t>
              </a:r>
            </a:p>
          </p:txBody>
        </p:sp>
        <p:sp>
          <p:nvSpPr>
            <p:cNvPr id="42" name="Text Box 104"/>
            <p:cNvSpPr txBox="1">
              <a:spLocks noChangeArrowheads="1"/>
            </p:cNvSpPr>
            <p:nvPr/>
          </p:nvSpPr>
          <p:spPr bwMode="auto">
            <a:xfrm>
              <a:off x="3535020" y="755374"/>
              <a:ext cx="2209800" cy="369332"/>
            </a:xfrm>
            <a:prstGeom prst="rect">
              <a:avLst/>
            </a:prstGeom>
            <a:noFill/>
            <a:ln w="25400" algn="ctr">
              <a:solidFill>
                <a:srgbClr val="CCFFCC"/>
              </a:solidFill>
              <a:miter lim="800000"/>
              <a:headEnd/>
              <a:tailEnd/>
            </a:ln>
            <a:effectLst/>
          </p:spPr>
          <p:txBody>
            <a:bodyPr wrap="square"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sz="1200" b="1" dirty="0" smtClean="0"/>
                <a:t>Example VPU Encode Flow for a single instance</a:t>
              </a:r>
              <a:endParaRPr lang="en-US" sz="1200" b="1" dirty="0"/>
            </a:p>
          </p:txBody>
        </p:sp>
        <p:sp>
          <p:nvSpPr>
            <p:cNvPr id="43" name="Line 74"/>
            <p:cNvSpPr>
              <a:spLocks noChangeShapeType="1"/>
            </p:cNvSpPr>
            <p:nvPr/>
          </p:nvSpPr>
          <p:spPr bwMode="auto">
            <a:xfrm>
              <a:off x="4542182" y="2683565"/>
              <a:ext cx="1" cy="203752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44" name="Text Box 65"/>
            <p:cNvSpPr txBox="1">
              <a:spLocks noChangeArrowheads="1"/>
            </p:cNvSpPr>
            <p:nvPr/>
          </p:nvSpPr>
          <p:spPr bwMode="auto">
            <a:xfrm>
              <a:off x="1292436" y="3733800"/>
              <a:ext cx="1598612" cy="153888"/>
            </a:xfrm>
            <a:prstGeom prst="rect">
              <a:avLst/>
            </a:prstGeom>
            <a:solidFill>
              <a:srgbClr val="99CCFF"/>
            </a:solid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dirty="0" err="1" smtClean="0"/>
                <a:t>vpu_EncStartOneFrame</a:t>
              </a:r>
              <a:r>
                <a:rPr lang="en-US" dirty="0" smtClean="0"/>
                <a:t>( </a:t>
              </a:r>
              <a:r>
                <a:rPr lang="en-US" dirty="0"/>
                <a:t>)</a:t>
              </a:r>
            </a:p>
          </p:txBody>
        </p:sp>
        <p:sp>
          <p:nvSpPr>
            <p:cNvPr id="45" name="AutoShape 66"/>
            <p:cNvSpPr>
              <a:spLocks noChangeArrowheads="1"/>
            </p:cNvSpPr>
            <p:nvPr/>
          </p:nvSpPr>
          <p:spPr bwMode="auto">
            <a:xfrm>
              <a:off x="1204432" y="4170428"/>
              <a:ext cx="1790700" cy="282575"/>
            </a:xfrm>
            <a:prstGeom prst="flowChartDecision">
              <a:avLst/>
            </a:prstGeom>
            <a:noFill/>
            <a:ln w="9525" algn="ctr">
              <a:solidFill>
                <a:srgbClr val="000000"/>
              </a:solidFill>
              <a:miter lim="800000"/>
              <a:headEnd/>
              <a:tailEnd/>
            </a:ln>
            <a:effectLst/>
          </p:spPr>
          <p:txBody>
            <a:bodyPr lIns="0" tIns="0" rIns="0" bIns="0" anchor="ct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900" dirty="0" err="1" smtClean="0"/>
                <a:t>vpu_IsBusy</a:t>
              </a:r>
              <a:r>
                <a:rPr lang="en-US" sz="900" dirty="0" smtClean="0"/>
                <a:t>() ?</a:t>
              </a:r>
              <a:endParaRPr lang="en-US" sz="900" dirty="0"/>
            </a:p>
          </p:txBody>
        </p:sp>
        <p:sp>
          <p:nvSpPr>
            <p:cNvPr id="46" name="Text Box 40"/>
            <p:cNvSpPr txBox="1">
              <a:spLocks noChangeArrowheads="1"/>
            </p:cNvSpPr>
            <p:nvPr/>
          </p:nvSpPr>
          <p:spPr bwMode="auto">
            <a:xfrm>
              <a:off x="1202638" y="5151506"/>
              <a:ext cx="1882775" cy="153888"/>
            </a:xfrm>
            <a:prstGeom prst="rect">
              <a:avLst/>
            </a:prstGeom>
            <a:noFill/>
            <a:ln w="9525">
              <a:solidFill>
                <a:srgbClr val="000000"/>
              </a:solidFill>
              <a:miter lim="800000"/>
              <a:headEnd/>
              <a:tailEnd/>
            </a:ln>
            <a:effectLst/>
          </p:spPr>
          <p:txBody>
            <a:bodyPr lIns="0" tIns="0" rIns="0" bIns="0">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dirty="0" smtClean="0"/>
                <a:t>Process output data</a:t>
              </a:r>
              <a:endParaRPr lang="en-US" dirty="0"/>
            </a:p>
          </p:txBody>
        </p:sp>
        <p:sp>
          <p:nvSpPr>
            <p:cNvPr id="47" name="Line 48"/>
            <p:cNvSpPr>
              <a:spLocks noChangeShapeType="1"/>
            </p:cNvSpPr>
            <p:nvPr/>
          </p:nvSpPr>
          <p:spPr bwMode="auto">
            <a:xfrm flipH="1">
              <a:off x="2050777" y="5313019"/>
              <a:ext cx="0" cy="246270"/>
            </a:xfrm>
            <a:prstGeom prst="line">
              <a:avLst/>
            </a:prstGeom>
            <a:noFill/>
            <a:ln w="9525">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48" name="Line 74"/>
            <p:cNvSpPr>
              <a:spLocks noChangeShapeType="1"/>
            </p:cNvSpPr>
            <p:nvPr/>
          </p:nvSpPr>
          <p:spPr bwMode="auto">
            <a:xfrm flipH="1">
              <a:off x="3806687" y="4167809"/>
              <a:ext cx="3313" cy="1567069"/>
            </a:xfrm>
            <a:prstGeom prst="line">
              <a:avLst/>
            </a:prstGeom>
            <a:noFill/>
            <a:ln w="9525">
              <a:solidFill>
                <a:schemeClr val="tx1"/>
              </a:solidFill>
              <a:round/>
              <a:headEnd/>
              <a:tailEnd type="non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gr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131895"/>
            <a:ext cx="7879340" cy="775854"/>
          </a:xfrm>
        </p:spPr>
        <p:txBody>
          <a:bodyPr/>
          <a:lstStyle/>
          <a:p>
            <a:pPr algn="r"/>
            <a:r>
              <a:rPr lang="en-US" dirty="0" smtClean="0"/>
              <a:t>Encoder Operation </a:t>
            </a:r>
            <a:r>
              <a:rPr lang="en-US" dirty="0"/>
              <a:t>Steps</a:t>
            </a:r>
            <a:endParaRPr lang="en-US" altLang="zh-TW" dirty="0" smtClean="0">
              <a:ea typeface="PMingLiU" pitchFamily="18" charset="-120"/>
            </a:endParaRPr>
          </a:p>
        </p:txBody>
      </p:sp>
      <p:sp>
        <p:nvSpPr>
          <p:cNvPr id="4" name="Text Placeholder 3"/>
          <p:cNvSpPr>
            <a:spLocks noGrp="1" noChangeArrowheads="1"/>
          </p:cNvSpPr>
          <p:nvPr>
            <p:ph type="body" idx="4294967295"/>
          </p:nvPr>
        </p:nvSpPr>
        <p:spPr>
          <a:xfrm>
            <a:off x="822960" y="909638"/>
            <a:ext cx="7900416" cy="5344858"/>
          </a:xfrm>
          <a:prstGeom prst="rect">
            <a:avLst/>
          </a:prstGeom>
        </p:spPr>
        <p:txBody>
          <a:bodyPr>
            <a:normAutofit fontScale="55000" lnSpcReduction="20000"/>
          </a:bodyPr>
          <a:lstStyle/>
          <a:p>
            <a:pPr marL="514350" indent="-514350">
              <a:buFont typeface="+mj-lt"/>
              <a:buAutoNum type="arabicPeriod"/>
            </a:pPr>
            <a:r>
              <a:rPr lang="en-US" sz="3200" dirty="0" smtClean="0"/>
              <a:t>Call </a:t>
            </a:r>
            <a:r>
              <a:rPr lang="en-US" sz="3200" b="1" dirty="0" err="1" smtClean="0"/>
              <a:t>vpu_Init</a:t>
            </a:r>
            <a:r>
              <a:rPr lang="en-US" sz="3200" b="1" dirty="0" smtClean="0"/>
              <a:t>() to initialize the VPU</a:t>
            </a:r>
          </a:p>
          <a:p>
            <a:pPr marL="514350" indent="-514350">
              <a:buFont typeface="+mj-lt"/>
              <a:buAutoNum type="arabicPeriod"/>
            </a:pPr>
            <a:r>
              <a:rPr lang="en-US" sz="3200" dirty="0" smtClean="0"/>
              <a:t>Open a encoder instance using </a:t>
            </a:r>
            <a:r>
              <a:rPr lang="en-US" sz="3200" b="1" dirty="0" err="1" smtClean="0"/>
              <a:t>vpu_EncOpen</a:t>
            </a:r>
            <a:r>
              <a:rPr lang="en-US" sz="3200" b="1" dirty="0" smtClean="0"/>
              <a:t>()</a:t>
            </a:r>
          </a:p>
          <a:p>
            <a:pPr marL="514350" indent="-514350">
              <a:buFont typeface="+mj-lt"/>
              <a:buAutoNum type="arabicPeriod"/>
            </a:pPr>
            <a:r>
              <a:rPr lang="en-US" sz="3200" dirty="0" smtClean="0"/>
              <a:t>Before starting a picture encoder operation, get crucial parameters for encoder operations such as required frame buffer size using </a:t>
            </a:r>
            <a:r>
              <a:rPr lang="en-US" sz="3200" b="1" dirty="0" err="1" smtClean="0"/>
              <a:t>vpu_EncGetInitialInfo</a:t>
            </a:r>
            <a:r>
              <a:rPr lang="en-US" sz="3200" b="1" dirty="0" smtClean="0"/>
              <a:t>()</a:t>
            </a:r>
          </a:p>
          <a:p>
            <a:pPr marL="514350" indent="-514350">
              <a:buFont typeface="+mj-lt"/>
              <a:buAutoNum type="arabicPeriod"/>
            </a:pPr>
            <a:r>
              <a:rPr lang="en-US" sz="3200" dirty="0" smtClean="0"/>
              <a:t>Using the returned frame buffer requirement, allocate size of frame buffers and convey this information to the VPU using </a:t>
            </a:r>
            <a:r>
              <a:rPr lang="en-US" sz="3200" b="1" dirty="0" err="1" smtClean="0"/>
              <a:t>vpu_EncRegisterFrameBuffer</a:t>
            </a:r>
            <a:r>
              <a:rPr lang="en-US" sz="3200" b="1" dirty="0" smtClean="0"/>
              <a:t>()</a:t>
            </a:r>
          </a:p>
          <a:p>
            <a:pPr marL="514350" indent="-514350">
              <a:buFont typeface="+mj-lt"/>
              <a:buAutoNum type="arabicPeriod"/>
            </a:pPr>
            <a:r>
              <a:rPr lang="en-US" sz="3200" dirty="0" smtClean="0"/>
              <a:t>Generate high-level header syntaxes using </a:t>
            </a:r>
            <a:r>
              <a:rPr lang="en-US" sz="3200" b="1" dirty="0" err="1" smtClean="0"/>
              <a:t>vpu_EncGiveCommand</a:t>
            </a:r>
            <a:r>
              <a:rPr lang="en-US" sz="3200" b="1" dirty="0" smtClean="0"/>
              <a:t>()</a:t>
            </a:r>
          </a:p>
          <a:p>
            <a:pPr marL="514350" indent="-514350">
              <a:buFont typeface="+mj-lt"/>
              <a:buAutoNum type="arabicPeriod"/>
            </a:pPr>
            <a:r>
              <a:rPr lang="en-US" sz="3200" dirty="0" smtClean="0"/>
              <a:t>Start picture encoder operation picture-by-picture using </a:t>
            </a:r>
            <a:r>
              <a:rPr lang="en-US" sz="3200" b="1" dirty="0" err="1" smtClean="0"/>
              <a:t>vpu_EncStartOneFrame</a:t>
            </a:r>
            <a:r>
              <a:rPr lang="en-US" sz="3200" b="1" dirty="0" smtClean="0"/>
              <a:t>()</a:t>
            </a:r>
          </a:p>
          <a:p>
            <a:pPr marL="514350" indent="-514350">
              <a:buFont typeface="+mj-lt"/>
              <a:buAutoNum type="arabicPeriod"/>
            </a:pPr>
            <a:r>
              <a:rPr lang="en-US" sz="3200" dirty="0" smtClean="0"/>
              <a:t>Wait the completion of picture encoder operation interrupt event</a:t>
            </a:r>
          </a:p>
          <a:p>
            <a:pPr marL="514350" indent="-514350">
              <a:buFont typeface="+mj-lt"/>
              <a:buAutoNum type="arabicPeriod"/>
            </a:pPr>
            <a:r>
              <a:rPr lang="en-US" sz="3200" dirty="0" smtClean="0"/>
              <a:t>After encoding a frame is complete, check the results of encoder operation using </a:t>
            </a:r>
            <a:r>
              <a:rPr lang="en-US" sz="3200" b="1" dirty="0" err="1" smtClean="0"/>
              <a:t>vpu_EncGetOutputInfo</a:t>
            </a:r>
            <a:r>
              <a:rPr lang="en-US" sz="3200" b="1" dirty="0" smtClean="0"/>
              <a:t>()</a:t>
            </a:r>
          </a:p>
          <a:p>
            <a:pPr marL="514350" indent="-514350">
              <a:buFont typeface="+mj-lt"/>
              <a:buAutoNum type="arabicPeriod"/>
            </a:pPr>
            <a:r>
              <a:rPr lang="en-US" sz="3200" dirty="0" smtClean="0"/>
              <a:t>If there are more frames to encode, go to Step 4, otherwise go to the next step</a:t>
            </a:r>
          </a:p>
          <a:p>
            <a:pPr marL="514350" indent="-514350">
              <a:buFont typeface="+mj-lt"/>
              <a:buAutoNum type="arabicPeriod"/>
            </a:pPr>
            <a:r>
              <a:rPr lang="en-US" sz="3200" dirty="0" smtClean="0"/>
              <a:t>Terminate the sequence operation by closing the instance using </a:t>
            </a:r>
            <a:r>
              <a:rPr lang="en-US" sz="3200" b="1" dirty="0" err="1" smtClean="0"/>
              <a:t>vpu_EncClose</a:t>
            </a:r>
            <a:r>
              <a:rPr lang="en-US" sz="3200" b="1" dirty="0" smtClean="0"/>
              <a:t>()</a:t>
            </a:r>
          </a:p>
          <a:p>
            <a:pPr marL="514350" indent="-514350">
              <a:buFont typeface="+mj-lt"/>
              <a:buAutoNum type="arabicPeriod"/>
            </a:pPr>
            <a:r>
              <a:rPr lang="en-US" sz="3200" dirty="0" smtClean="0"/>
              <a:t>Call </a:t>
            </a:r>
            <a:r>
              <a:rPr lang="en-US" sz="3200" b="1" dirty="0" err="1" smtClean="0"/>
              <a:t>vpu_UnInit</a:t>
            </a:r>
            <a:r>
              <a:rPr lang="en-US" sz="3200" b="1" dirty="0" smtClean="0"/>
              <a:t>() to release the system resources</a:t>
            </a:r>
            <a:endParaRPr lang="en-US" sz="3000" dirty="0"/>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dirty="0" smtClean="0"/>
              <a:t>i.MX6x </a:t>
            </a:r>
            <a:r>
              <a:rPr lang="en-US" dirty="0"/>
              <a:t>VPU encoder—Visual quality</a:t>
            </a:r>
            <a:endParaRPr lang="en-US" altLang="zh-TW" dirty="0" smtClean="0">
              <a:ea typeface="PMingLiU" pitchFamily="18" charset="-120"/>
            </a:endParaRP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normAutofit fontScale="92500" lnSpcReduction="20000"/>
          </a:bodyPr>
          <a:lstStyle/>
          <a:p>
            <a:pPr marL="341313" indent="-341313">
              <a:buFont typeface="Wingdings" pitchFamily="2" charset="2"/>
              <a:buChar char="q"/>
            </a:pPr>
            <a:r>
              <a:rPr lang="en-US" sz="2000" dirty="0" smtClean="0">
                <a:solidFill>
                  <a:schemeClr val="tx1"/>
                </a:solidFill>
              </a:rPr>
              <a:t>At the same frame rate, </a:t>
            </a:r>
            <a:r>
              <a:rPr lang="en-US" sz="2000" dirty="0" err="1" smtClean="0">
                <a:solidFill>
                  <a:schemeClr val="tx1"/>
                </a:solidFill>
              </a:rPr>
              <a:t>bitrate</a:t>
            </a:r>
            <a:r>
              <a:rPr lang="en-US" sz="2000" dirty="0" smtClean="0">
                <a:solidFill>
                  <a:schemeClr val="tx1"/>
                </a:solidFill>
              </a:rPr>
              <a:t>, and resolution, the visual quality of iMX6x VPU has similar visual quality to iMX5x VPU</a:t>
            </a:r>
          </a:p>
          <a:p>
            <a:pPr marL="341313" indent="-341313">
              <a:buFontTx/>
              <a:buChar char="•"/>
            </a:pPr>
            <a:endParaRPr lang="en-US" sz="2000" dirty="0" smtClean="0">
              <a:solidFill>
                <a:schemeClr val="tx1"/>
              </a:solidFill>
            </a:endParaRPr>
          </a:p>
          <a:p>
            <a:pPr marL="341313" indent="-341313">
              <a:buFont typeface="Wingdings" pitchFamily="2" charset="2"/>
              <a:buChar char="q"/>
            </a:pPr>
            <a:r>
              <a:rPr lang="en-US" sz="2000" dirty="0" smtClean="0">
                <a:solidFill>
                  <a:schemeClr val="tx1"/>
                </a:solidFill>
              </a:rPr>
              <a:t>Visual quality can be measured as:</a:t>
            </a:r>
          </a:p>
          <a:p>
            <a:pPr marL="801688" lvl="1"/>
            <a:r>
              <a:rPr lang="en-US" sz="1800" dirty="0" smtClean="0">
                <a:solidFill>
                  <a:schemeClr val="tx1"/>
                </a:solidFill>
              </a:rPr>
              <a:t>Objective such as PSNR, SSIM, etc</a:t>
            </a:r>
          </a:p>
          <a:p>
            <a:pPr marL="801688" lvl="1"/>
            <a:r>
              <a:rPr lang="en-US" sz="1800" dirty="0" smtClean="0">
                <a:solidFill>
                  <a:schemeClr val="tx1"/>
                </a:solidFill>
              </a:rPr>
              <a:t>Subjective</a:t>
            </a:r>
          </a:p>
          <a:p>
            <a:pPr marL="801688" lvl="1">
              <a:buFont typeface="Wingdings" pitchFamily="2" charset="2"/>
              <a:buChar char="q"/>
            </a:pPr>
            <a:endParaRPr lang="en-US" sz="1800" dirty="0" smtClean="0">
              <a:solidFill>
                <a:schemeClr val="tx1"/>
              </a:solidFill>
            </a:endParaRPr>
          </a:p>
          <a:p>
            <a:pPr marL="341313" indent="-341313">
              <a:buFont typeface="Wingdings" pitchFamily="2" charset="2"/>
              <a:buChar char="q"/>
            </a:pPr>
            <a:r>
              <a:rPr lang="en-US" sz="2000" dirty="0" smtClean="0">
                <a:solidFill>
                  <a:schemeClr val="tx1"/>
                </a:solidFill>
              </a:rPr>
              <a:t>Encoder visual quality is determined by:</a:t>
            </a:r>
          </a:p>
          <a:p>
            <a:pPr marL="801688" lvl="1"/>
            <a:r>
              <a:rPr lang="en-US" sz="1800" dirty="0" smtClean="0">
                <a:solidFill>
                  <a:schemeClr val="tx1"/>
                </a:solidFill>
              </a:rPr>
              <a:t>Rate control algorithm for CBR</a:t>
            </a:r>
          </a:p>
          <a:p>
            <a:pPr marL="801688" lvl="1"/>
            <a:r>
              <a:rPr lang="en-US" sz="1800" dirty="0" smtClean="0">
                <a:solidFill>
                  <a:schemeClr val="tx1"/>
                </a:solidFill>
              </a:rPr>
              <a:t>Prediction algorithms</a:t>
            </a:r>
          </a:p>
          <a:p>
            <a:pPr marL="801688" lvl="1"/>
            <a:r>
              <a:rPr lang="en-US" sz="1800" dirty="0" smtClean="0">
                <a:solidFill>
                  <a:schemeClr val="tx1"/>
                </a:solidFill>
              </a:rPr>
              <a:t>Entropy coding methods</a:t>
            </a:r>
          </a:p>
          <a:p>
            <a:pPr marL="801688" lvl="1"/>
            <a:r>
              <a:rPr lang="en-US" sz="1800" dirty="0" smtClean="0">
                <a:solidFill>
                  <a:schemeClr val="tx1"/>
                </a:solidFill>
              </a:rPr>
              <a:t>Encoder configurations</a:t>
            </a:r>
          </a:p>
          <a:p>
            <a:pPr marL="341313" indent="-341313"/>
            <a:endParaRPr lang="en-US" sz="2000" dirty="0" smtClean="0">
              <a:solidFill>
                <a:schemeClr val="tx1"/>
              </a:solidFill>
            </a:endParaRPr>
          </a:p>
          <a:p>
            <a:pPr marL="341313" indent="-341313">
              <a:buFont typeface="Wingdings" pitchFamily="2" charset="2"/>
              <a:buChar char="q"/>
            </a:pPr>
            <a:r>
              <a:rPr lang="en-US" sz="2000" dirty="0" smtClean="0">
                <a:solidFill>
                  <a:schemeClr val="tx1"/>
                </a:solidFill>
              </a:rPr>
              <a:t>Visual quality and rate control accuracy can be improved by fine-tuning the VPU encoder rate control algorithm and parameters in firmware.</a:t>
            </a:r>
          </a:p>
          <a:p>
            <a:endParaRPr lang="en-US" altLang="zh-TW"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dirty="0" smtClean="0"/>
              <a:t>i.MX6x </a:t>
            </a:r>
            <a:r>
              <a:rPr lang="en-US" dirty="0"/>
              <a:t>VPU encoder—Rate control basic </a:t>
            </a:r>
            <a:r>
              <a:rPr lang="en-US" dirty="0" smtClean="0"/>
              <a:t>concept, leaking bucket</a:t>
            </a:r>
            <a:endParaRPr lang="en-US" altLang="zh-TW" dirty="0" smtClean="0">
              <a:ea typeface="PMingLiU" pitchFamily="18" charset="-120"/>
            </a:endParaRPr>
          </a:p>
        </p:txBody>
      </p:sp>
      <p:grpSp>
        <p:nvGrpSpPr>
          <p:cNvPr id="5" name="Group 55"/>
          <p:cNvGrpSpPr/>
          <p:nvPr/>
        </p:nvGrpSpPr>
        <p:grpSpPr>
          <a:xfrm>
            <a:off x="5188230" y="1459992"/>
            <a:ext cx="3200400" cy="4546600"/>
            <a:chOff x="5387010" y="1295400"/>
            <a:chExt cx="3200400" cy="4546600"/>
          </a:xfrm>
        </p:grpSpPr>
        <p:graphicFrame>
          <p:nvGraphicFramePr>
            <p:cNvPr id="29" name="Diagram 28"/>
            <p:cNvGraphicFramePr/>
            <p:nvPr/>
          </p:nvGraphicFramePr>
          <p:xfrm>
            <a:off x="5387010" y="1778000"/>
            <a:ext cx="32004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0" name="Straight Arrow Connector 29"/>
            <p:cNvCxnSpPr/>
            <p:nvPr/>
          </p:nvCxnSpPr>
          <p:spPr>
            <a:xfrm rot="5400000">
              <a:off x="6477000" y="2513806"/>
              <a:ext cx="1066800" cy="1588"/>
            </a:xfrm>
            <a:prstGeom prst="straightConnector1">
              <a:avLst/>
            </a:prstGeom>
            <a:ln w="127000">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31" name="Group 21"/>
            <p:cNvGrpSpPr/>
            <p:nvPr/>
          </p:nvGrpSpPr>
          <p:grpSpPr>
            <a:xfrm>
              <a:off x="6019800" y="1295400"/>
              <a:ext cx="1920240" cy="609600"/>
              <a:chOff x="640079" y="3175000"/>
              <a:chExt cx="1920240" cy="609600"/>
            </a:xfrm>
          </p:grpSpPr>
          <p:sp>
            <p:nvSpPr>
              <p:cNvPr id="32" name="Rectangle 31"/>
              <p:cNvSpPr/>
              <p:nvPr/>
            </p:nvSpPr>
            <p:spPr>
              <a:xfrm>
                <a:off x="640079" y="3175000"/>
                <a:ext cx="1920240" cy="48006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3" name="Rectangle 32"/>
              <p:cNvSpPr/>
              <p:nvPr/>
            </p:nvSpPr>
            <p:spPr>
              <a:xfrm>
                <a:off x="640079" y="3304540"/>
                <a:ext cx="1920240" cy="48006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Pouring in variable rate</a:t>
                </a:r>
              </a:p>
              <a:p>
                <a:pPr lvl="0" algn="ctr" defTabSz="533400">
                  <a:lnSpc>
                    <a:spcPct val="90000"/>
                  </a:lnSpc>
                  <a:spcBef>
                    <a:spcPct val="0"/>
                  </a:spcBef>
                  <a:spcAft>
                    <a:spcPct val="35000"/>
                  </a:spcAft>
                </a:pPr>
                <a:r>
                  <a:rPr lang="en-US" sz="1200" dirty="0" smtClean="0"/>
                  <a:t>(adjusted by QP)</a:t>
                </a:r>
                <a:endParaRPr lang="en-US" sz="1200" kern="1200" dirty="0"/>
              </a:p>
            </p:txBody>
          </p:sp>
        </p:grpSp>
      </p:grpSp>
      <p:grpSp>
        <p:nvGrpSpPr>
          <p:cNvPr id="6" name="Group 54"/>
          <p:cNvGrpSpPr/>
          <p:nvPr/>
        </p:nvGrpSpPr>
        <p:grpSpPr>
          <a:xfrm>
            <a:off x="762000" y="1840992"/>
            <a:ext cx="4648200" cy="3541931"/>
            <a:chOff x="762000" y="1676400"/>
            <a:chExt cx="4648200" cy="3541931"/>
          </a:xfrm>
          <a:effectLst>
            <a:outerShdw blurRad="50800" dist="38100" dir="5400000" algn="t" rotWithShape="0">
              <a:prstClr val="black">
                <a:alpha val="40000"/>
              </a:prstClr>
            </a:outerShdw>
          </a:effectLst>
        </p:grpSpPr>
        <p:cxnSp>
          <p:nvCxnSpPr>
            <p:cNvPr id="7" name="Straight Arrow Connector 6"/>
            <p:cNvCxnSpPr/>
            <p:nvPr/>
          </p:nvCxnSpPr>
          <p:spPr>
            <a:xfrm rot="5400000">
              <a:off x="1561306" y="1866106"/>
              <a:ext cx="228600" cy="1588"/>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739285" y="1828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62000" y="1676400"/>
              <a:ext cx="796052" cy="646331"/>
            </a:xfrm>
            <a:prstGeom prst="rect">
              <a:avLst/>
            </a:prstGeom>
            <a:noFill/>
            <a:ln>
              <a:solidFill>
                <a:schemeClr val="tx1"/>
              </a:solidFill>
            </a:ln>
          </p:spPr>
          <p:txBody>
            <a:bodyPr wrap="none" rtlCol="0">
              <a:spAutoFit/>
            </a:bodyPr>
            <a:lstStyle/>
            <a:p>
              <a:r>
                <a:rPr lang="en-US" dirty="0" smtClean="0"/>
                <a:t>Buffer</a:t>
              </a:r>
            </a:p>
            <a:p>
              <a:r>
                <a:rPr lang="en-US" dirty="0" smtClean="0"/>
                <a:t>level</a:t>
              </a:r>
              <a:endParaRPr lang="en-US" dirty="0"/>
            </a:p>
          </p:txBody>
        </p:sp>
        <p:cxnSp>
          <p:nvCxnSpPr>
            <p:cNvPr id="10" name="Straight Arrow Connector 9"/>
            <p:cNvCxnSpPr/>
            <p:nvPr/>
          </p:nvCxnSpPr>
          <p:spPr>
            <a:xfrm rot="5400000">
              <a:off x="2704306" y="1866106"/>
              <a:ext cx="228600" cy="1588"/>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958485" y="1828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196485" y="1688068"/>
              <a:ext cx="518091" cy="369332"/>
            </a:xfrm>
            <a:prstGeom prst="rect">
              <a:avLst/>
            </a:prstGeom>
            <a:noFill/>
            <a:ln>
              <a:solidFill>
                <a:schemeClr val="tx1"/>
              </a:solidFill>
            </a:ln>
          </p:spPr>
          <p:txBody>
            <a:bodyPr wrap="none" rtlCol="0">
              <a:spAutoFit/>
            </a:bodyPr>
            <a:lstStyle/>
            <a:p>
              <a:r>
                <a:rPr lang="en-US" dirty="0" smtClean="0"/>
                <a:t>QP</a:t>
              </a:r>
              <a:endParaRPr lang="en-US" dirty="0"/>
            </a:p>
          </p:txBody>
        </p:sp>
        <p:cxnSp>
          <p:nvCxnSpPr>
            <p:cNvPr id="13" name="Straight Arrow Connector 12"/>
            <p:cNvCxnSpPr/>
            <p:nvPr/>
          </p:nvCxnSpPr>
          <p:spPr>
            <a:xfrm rot="5400000">
              <a:off x="3847305" y="1866106"/>
              <a:ext cx="228600" cy="1588"/>
            </a:xfrm>
            <a:prstGeom prst="straightConnector1">
              <a:avLst/>
            </a:prstGeom>
            <a:ln w="127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025285" y="1828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342461" y="1676400"/>
              <a:ext cx="543739" cy="369332"/>
            </a:xfrm>
            <a:prstGeom prst="rect">
              <a:avLst/>
            </a:prstGeom>
            <a:noFill/>
            <a:ln>
              <a:solidFill>
                <a:schemeClr val="tx1"/>
              </a:solidFill>
            </a:ln>
          </p:spPr>
          <p:txBody>
            <a:bodyPr wrap="none" rtlCol="0">
              <a:spAutoFit/>
            </a:bodyPr>
            <a:lstStyle/>
            <a:p>
              <a:r>
                <a:rPr lang="en-US" dirty="0" smtClean="0"/>
                <a:t>bits</a:t>
              </a:r>
              <a:endParaRPr lang="en-US" dirty="0"/>
            </a:p>
          </p:txBody>
        </p:sp>
        <p:sp>
          <p:nvSpPr>
            <p:cNvPr id="16" name="TextBox 15"/>
            <p:cNvSpPr txBox="1"/>
            <p:nvPr/>
          </p:nvSpPr>
          <p:spPr>
            <a:xfrm>
              <a:off x="4406285" y="1676400"/>
              <a:ext cx="851515" cy="646331"/>
            </a:xfrm>
            <a:prstGeom prst="rect">
              <a:avLst/>
            </a:prstGeom>
            <a:noFill/>
            <a:ln>
              <a:solidFill>
                <a:schemeClr val="tx1"/>
              </a:solidFill>
            </a:ln>
          </p:spPr>
          <p:txBody>
            <a:bodyPr wrap="none" rtlCol="0">
              <a:spAutoFit/>
            </a:bodyPr>
            <a:lstStyle/>
            <a:p>
              <a:r>
                <a:rPr lang="en-US" dirty="0" smtClean="0"/>
                <a:t>Visual</a:t>
              </a:r>
            </a:p>
            <a:p>
              <a:r>
                <a:rPr lang="en-US" dirty="0" smtClean="0"/>
                <a:t>quality</a:t>
              </a:r>
              <a:endParaRPr lang="en-US" dirty="0"/>
            </a:p>
          </p:txBody>
        </p:sp>
        <p:cxnSp>
          <p:nvCxnSpPr>
            <p:cNvPr id="17" name="Straight Arrow Connector 16"/>
            <p:cNvCxnSpPr/>
            <p:nvPr/>
          </p:nvCxnSpPr>
          <p:spPr>
            <a:xfrm rot="5400000">
              <a:off x="5218906" y="1866106"/>
              <a:ext cx="228600" cy="1588"/>
            </a:xfrm>
            <a:prstGeom prst="straightConnector1">
              <a:avLst/>
            </a:prstGeom>
            <a:ln w="127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1637506" y="4761706"/>
              <a:ext cx="228600" cy="1588"/>
            </a:xfrm>
            <a:prstGeom prst="straightConnector1">
              <a:avLst/>
            </a:prstGeom>
            <a:ln w="127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815485" y="4724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38200" y="4572000"/>
              <a:ext cx="796052" cy="646331"/>
            </a:xfrm>
            <a:prstGeom prst="rect">
              <a:avLst/>
            </a:prstGeom>
            <a:noFill/>
            <a:ln>
              <a:solidFill>
                <a:schemeClr val="tx1"/>
              </a:solidFill>
            </a:ln>
          </p:spPr>
          <p:txBody>
            <a:bodyPr wrap="none" rtlCol="0">
              <a:spAutoFit/>
            </a:bodyPr>
            <a:lstStyle/>
            <a:p>
              <a:r>
                <a:rPr lang="en-US" dirty="0" smtClean="0"/>
                <a:t>Buffer</a:t>
              </a:r>
            </a:p>
            <a:p>
              <a:r>
                <a:rPr lang="en-US" dirty="0" smtClean="0"/>
                <a:t>level</a:t>
              </a:r>
              <a:endParaRPr lang="en-US" dirty="0"/>
            </a:p>
          </p:txBody>
        </p:sp>
        <p:cxnSp>
          <p:nvCxnSpPr>
            <p:cNvPr id="21" name="Straight Arrow Connector 20"/>
            <p:cNvCxnSpPr/>
            <p:nvPr/>
          </p:nvCxnSpPr>
          <p:spPr>
            <a:xfrm rot="5400000">
              <a:off x="2780506" y="4761706"/>
              <a:ext cx="228600" cy="1588"/>
            </a:xfrm>
            <a:prstGeom prst="straightConnector1">
              <a:avLst/>
            </a:prstGeom>
            <a:ln w="127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034685" y="4724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72685" y="4583668"/>
              <a:ext cx="518091" cy="369332"/>
            </a:xfrm>
            <a:prstGeom prst="rect">
              <a:avLst/>
            </a:prstGeom>
            <a:noFill/>
            <a:ln>
              <a:solidFill>
                <a:schemeClr val="tx1"/>
              </a:solidFill>
            </a:ln>
          </p:spPr>
          <p:txBody>
            <a:bodyPr wrap="none" rtlCol="0">
              <a:spAutoFit/>
            </a:bodyPr>
            <a:lstStyle/>
            <a:p>
              <a:r>
                <a:rPr lang="en-US" dirty="0" smtClean="0"/>
                <a:t>QP</a:t>
              </a:r>
              <a:endParaRPr lang="en-US" dirty="0"/>
            </a:p>
          </p:txBody>
        </p:sp>
        <p:cxnSp>
          <p:nvCxnSpPr>
            <p:cNvPr id="24" name="Straight Arrow Connector 23"/>
            <p:cNvCxnSpPr/>
            <p:nvPr/>
          </p:nvCxnSpPr>
          <p:spPr>
            <a:xfrm rot="5400000">
              <a:off x="3923505" y="4761706"/>
              <a:ext cx="228600" cy="1588"/>
            </a:xfrm>
            <a:prstGeom prst="straightConnector1">
              <a:avLst/>
            </a:prstGeom>
            <a:ln w="127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4101485" y="4724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418661" y="4572000"/>
              <a:ext cx="543739" cy="369332"/>
            </a:xfrm>
            <a:prstGeom prst="rect">
              <a:avLst/>
            </a:prstGeom>
            <a:noFill/>
            <a:ln>
              <a:solidFill>
                <a:schemeClr val="tx1"/>
              </a:solidFill>
            </a:ln>
          </p:spPr>
          <p:txBody>
            <a:bodyPr wrap="none" rtlCol="0">
              <a:spAutoFit/>
            </a:bodyPr>
            <a:lstStyle/>
            <a:p>
              <a:r>
                <a:rPr lang="en-US" dirty="0" smtClean="0"/>
                <a:t>bits</a:t>
              </a:r>
              <a:endParaRPr lang="en-US" dirty="0"/>
            </a:p>
          </p:txBody>
        </p:sp>
        <p:sp>
          <p:nvSpPr>
            <p:cNvPr id="27" name="TextBox 26"/>
            <p:cNvSpPr txBox="1"/>
            <p:nvPr/>
          </p:nvSpPr>
          <p:spPr>
            <a:xfrm>
              <a:off x="4482485" y="4572000"/>
              <a:ext cx="851515" cy="646331"/>
            </a:xfrm>
            <a:prstGeom prst="rect">
              <a:avLst/>
            </a:prstGeom>
            <a:noFill/>
            <a:ln>
              <a:solidFill>
                <a:schemeClr val="tx1"/>
              </a:solidFill>
            </a:ln>
          </p:spPr>
          <p:txBody>
            <a:bodyPr wrap="none" rtlCol="0">
              <a:spAutoFit/>
            </a:bodyPr>
            <a:lstStyle/>
            <a:p>
              <a:r>
                <a:rPr lang="en-US" dirty="0" smtClean="0"/>
                <a:t>Visual</a:t>
              </a:r>
            </a:p>
            <a:p>
              <a:r>
                <a:rPr lang="en-US" dirty="0" smtClean="0"/>
                <a:t>quality</a:t>
              </a:r>
              <a:endParaRPr lang="en-US" dirty="0"/>
            </a:p>
          </p:txBody>
        </p:sp>
        <p:cxnSp>
          <p:nvCxnSpPr>
            <p:cNvPr id="28" name="Straight Arrow Connector 27"/>
            <p:cNvCxnSpPr/>
            <p:nvPr/>
          </p:nvCxnSpPr>
          <p:spPr>
            <a:xfrm rot="5400000">
              <a:off x="5295106" y="4761706"/>
              <a:ext cx="228600" cy="1588"/>
            </a:xfrm>
            <a:prstGeom prst="straightConnector1">
              <a:avLst/>
            </a:prstGeom>
            <a:ln w="127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41" name="TextBox 40"/>
          <p:cNvSpPr txBox="1"/>
          <p:nvPr/>
        </p:nvSpPr>
        <p:spPr>
          <a:xfrm>
            <a:off x="7593493" y="4144618"/>
            <a:ext cx="596347" cy="430887"/>
          </a:xfrm>
          <a:prstGeom prst="rect">
            <a:avLst/>
          </a:prstGeom>
          <a:noFill/>
        </p:spPr>
        <p:txBody>
          <a:bodyPr wrap="square" rtlCol="0">
            <a:spAutoFit/>
          </a:bodyPr>
          <a:lstStyle/>
          <a:p>
            <a:r>
              <a:rPr lang="en-US" sz="1100" dirty="0" smtClean="0"/>
              <a:t>Buffer level</a:t>
            </a:r>
            <a:endParaRPr lang="en-US" sz="1100" dirty="0"/>
          </a:p>
        </p:txBody>
      </p:sp>
      <p:cxnSp>
        <p:nvCxnSpPr>
          <p:cNvPr id="43" name="Straight Arrow Connector 42"/>
          <p:cNvCxnSpPr/>
          <p:nvPr/>
        </p:nvCxnSpPr>
        <p:spPr>
          <a:xfrm flipH="1" flipV="1">
            <a:off x="7553737" y="3806687"/>
            <a:ext cx="268356" cy="278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259911"/>
            <a:ext cx="7879340" cy="599625"/>
          </a:xfrm>
        </p:spPr>
        <p:txBody>
          <a:bodyPr/>
          <a:lstStyle/>
          <a:p>
            <a:pPr algn="r"/>
            <a:r>
              <a:rPr lang="en-US" sz="2000" dirty="0" smtClean="0"/>
              <a:t>i.MX6x </a:t>
            </a:r>
            <a:r>
              <a:rPr lang="en-US" sz="2000" dirty="0"/>
              <a:t>VPU encoder— Encoder configuration example </a:t>
            </a:r>
            <a:endParaRPr lang="en-US" altLang="zh-TW" sz="2000" dirty="0" smtClean="0">
              <a:ea typeface="PMingLiU" pitchFamily="18" charset="-120"/>
            </a:endParaRPr>
          </a:p>
        </p:txBody>
      </p:sp>
      <p:sp>
        <p:nvSpPr>
          <p:cNvPr id="4" name="Rectangle 7"/>
          <p:cNvSpPr>
            <a:spLocks noGrp="1" noChangeArrowheads="1"/>
          </p:cNvSpPr>
          <p:nvPr>
            <p:ph type="body" sz="half" idx="4294967295"/>
          </p:nvPr>
        </p:nvSpPr>
        <p:spPr>
          <a:xfrm>
            <a:off x="947928" y="926592"/>
            <a:ext cx="7281672" cy="5547360"/>
          </a:xfrm>
          <a:prstGeom prst="rect">
            <a:avLst/>
          </a:prstGeom>
        </p:spPr>
        <p:txBody>
          <a:bodyPr>
            <a:normAutofit fontScale="77500" lnSpcReduction="20000"/>
          </a:bodyPr>
          <a:lstStyle/>
          <a:p>
            <a:pPr marL="209550" indent="-209550">
              <a:lnSpc>
                <a:spcPct val="80000"/>
              </a:lnSpc>
            </a:pPr>
            <a:r>
              <a:rPr lang="en-US" sz="900" b="1" dirty="0"/>
              <a:t>//General setting</a:t>
            </a:r>
          </a:p>
          <a:p>
            <a:pPr marL="209550" indent="-209550">
              <a:lnSpc>
                <a:spcPct val="80000"/>
              </a:lnSpc>
            </a:pPr>
            <a:r>
              <a:rPr lang="en-US" sz="900" dirty="0" err="1"/>
              <a:t>vpu_enc</a:t>
            </a:r>
            <a:r>
              <a:rPr lang="en-US" sz="900" dirty="0"/>
              <a:t>-&gt;width=704     		// picture width</a:t>
            </a:r>
          </a:p>
          <a:p>
            <a:pPr marL="209550" indent="-209550">
              <a:lnSpc>
                <a:spcPct val="80000"/>
              </a:lnSpc>
            </a:pPr>
            <a:r>
              <a:rPr lang="en-US" sz="900" dirty="0" err="1"/>
              <a:t>vpu_enc</a:t>
            </a:r>
            <a:r>
              <a:rPr lang="en-US" sz="900" dirty="0"/>
              <a:t>-&gt;height=480     		// picture height</a:t>
            </a:r>
          </a:p>
          <a:p>
            <a:pPr marL="209550" indent="-209550">
              <a:lnSpc>
                <a:spcPct val="80000"/>
              </a:lnSpc>
            </a:pPr>
            <a:r>
              <a:rPr lang="en-US" sz="900" dirty="0" err="1"/>
              <a:t>vpu_enc</a:t>
            </a:r>
            <a:r>
              <a:rPr lang="en-US" sz="900" dirty="0"/>
              <a:t>-&gt;</a:t>
            </a:r>
            <a:r>
              <a:rPr lang="en-US" sz="900" dirty="0" err="1"/>
              <a:t>tgt_framerate</a:t>
            </a:r>
            <a:r>
              <a:rPr lang="en-US" sz="900" dirty="0"/>
              <a:t>=30		// frame rate</a:t>
            </a:r>
          </a:p>
          <a:p>
            <a:pPr marL="209550" indent="-209550">
              <a:lnSpc>
                <a:spcPct val="80000"/>
              </a:lnSpc>
            </a:pPr>
            <a:r>
              <a:rPr lang="en-US" sz="900" dirty="0" err="1"/>
              <a:t>avc_constrainedIntraPredFlag</a:t>
            </a:r>
            <a:r>
              <a:rPr lang="en-US" sz="900" dirty="0"/>
              <a:t>=0		// </a:t>
            </a:r>
            <a:r>
              <a:rPr lang="en-US" sz="900" dirty="0" err="1"/>
              <a:t>constrained_intra_pred_flag</a:t>
            </a:r>
            <a:endParaRPr lang="en-US" sz="900" dirty="0"/>
          </a:p>
          <a:p>
            <a:pPr marL="209550" indent="-209550">
              <a:lnSpc>
                <a:spcPct val="80000"/>
              </a:lnSpc>
            </a:pPr>
            <a:r>
              <a:rPr lang="en-US" sz="900" dirty="0" err="1"/>
              <a:t>encOP</a:t>
            </a:r>
            <a:r>
              <a:rPr lang="en-US" sz="900" dirty="0"/>
              <a:t>-&gt;</a:t>
            </a:r>
            <a:r>
              <a:rPr lang="en-US" sz="900" dirty="0" err="1"/>
              <a:t>gopSize</a:t>
            </a:r>
            <a:r>
              <a:rPr lang="en-US" sz="900" dirty="0"/>
              <a:t> = </a:t>
            </a:r>
            <a:r>
              <a:rPr lang="en-US" sz="900" dirty="0" err="1"/>
              <a:t>vpu_enc</a:t>
            </a:r>
            <a:r>
              <a:rPr lang="en-US" sz="900" dirty="0"/>
              <a:t>-&gt;</a:t>
            </a:r>
            <a:r>
              <a:rPr lang="en-US" sz="900" dirty="0" err="1"/>
              <a:t>gopsize</a:t>
            </a:r>
            <a:r>
              <a:rPr lang="en-US" sz="900" dirty="0"/>
              <a:t>	//e.g., 30, GOP picture number (0 : only first I, 1 : all I, 3 : I,P,P,I,)</a:t>
            </a:r>
          </a:p>
          <a:p>
            <a:pPr marL="209550" indent="-209550">
              <a:lnSpc>
                <a:spcPct val="80000"/>
              </a:lnSpc>
            </a:pPr>
            <a:endParaRPr lang="en-US" sz="900" dirty="0"/>
          </a:p>
          <a:p>
            <a:pPr marL="209550" indent="-209550">
              <a:lnSpc>
                <a:spcPct val="80000"/>
              </a:lnSpc>
            </a:pPr>
            <a:endParaRPr lang="en-US" sz="900" dirty="0"/>
          </a:p>
          <a:p>
            <a:pPr marL="209550" indent="-209550">
              <a:lnSpc>
                <a:spcPct val="80000"/>
              </a:lnSpc>
            </a:pPr>
            <a:r>
              <a:rPr lang="en-US" sz="900" b="1" dirty="0"/>
              <a:t>//DEBLKING FILTER</a:t>
            </a:r>
          </a:p>
          <a:p>
            <a:pPr marL="209550" indent="-209550">
              <a:lnSpc>
                <a:spcPct val="80000"/>
              </a:lnSpc>
            </a:pPr>
            <a:r>
              <a:rPr lang="en-US" sz="900" dirty="0" err="1"/>
              <a:t>avc_disableDeblk</a:t>
            </a:r>
            <a:r>
              <a:rPr lang="en-US" sz="900" dirty="0"/>
              <a:t> = 0       		// </a:t>
            </a:r>
            <a:r>
              <a:rPr lang="en-US" sz="900" dirty="0" err="1"/>
              <a:t>disable_deblk</a:t>
            </a:r>
            <a:r>
              <a:rPr lang="en-US" sz="900" dirty="0"/>
              <a:t> (0 : enable, 1 : disable, 2 : disable at slice boundary)</a:t>
            </a:r>
          </a:p>
          <a:p>
            <a:pPr marL="209550" indent="-209550">
              <a:lnSpc>
                <a:spcPct val="80000"/>
              </a:lnSpc>
            </a:pPr>
            <a:r>
              <a:rPr lang="en-US" sz="900" dirty="0" err="1"/>
              <a:t>avc_deblkFilterOffsetAlpha</a:t>
            </a:r>
            <a:r>
              <a:rPr lang="en-US" sz="900" dirty="0"/>
              <a:t> = 0		// </a:t>
            </a:r>
            <a:r>
              <a:rPr lang="en-US" sz="900" dirty="0" err="1"/>
              <a:t>deblk_filter_offset_alpha</a:t>
            </a:r>
            <a:r>
              <a:rPr lang="en-US" sz="900" dirty="0"/>
              <a:t> (-6 ~ 6)</a:t>
            </a:r>
          </a:p>
          <a:p>
            <a:pPr marL="209550" indent="-209550">
              <a:lnSpc>
                <a:spcPct val="80000"/>
              </a:lnSpc>
            </a:pPr>
            <a:r>
              <a:rPr lang="en-US" sz="900" dirty="0" err="1"/>
              <a:t>avc_deblkFilterOffsetBeta</a:t>
            </a:r>
            <a:r>
              <a:rPr lang="en-US" sz="900" dirty="0"/>
              <a:t> = 0		// </a:t>
            </a:r>
            <a:r>
              <a:rPr lang="en-US" sz="900" dirty="0" err="1"/>
              <a:t>deblk_filter_offset_beta</a:t>
            </a:r>
            <a:r>
              <a:rPr lang="en-US" sz="900" dirty="0"/>
              <a:t>  (-6 ~ 6)</a:t>
            </a:r>
          </a:p>
          <a:p>
            <a:pPr marL="209550" indent="-209550">
              <a:lnSpc>
                <a:spcPct val="80000"/>
              </a:lnSpc>
            </a:pPr>
            <a:r>
              <a:rPr lang="en-US" sz="900" dirty="0" err="1"/>
              <a:t>avc_chromaQpOffset</a:t>
            </a:r>
            <a:r>
              <a:rPr lang="en-US" sz="900" dirty="0"/>
              <a:t> = 0		// </a:t>
            </a:r>
            <a:r>
              <a:rPr lang="en-US" sz="900" dirty="0" err="1"/>
              <a:t>chroma_qp_offset</a:t>
            </a:r>
            <a:r>
              <a:rPr lang="en-US" sz="900" dirty="0"/>
              <a:t> (-12 ~ 12</a:t>
            </a:r>
            <a:r>
              <a:rPr lang="en-US" sz="900" dirty="0" smtClean="0"/>
              <a:t>)                   </a:t>
            </a:r>
            <a:endParaRPr lang="en-US" sz="1200" dirty="0"/>
          </a:p>
          <a:p>
            <a:pPr marL="209550" indent="-209550">
              <a:lnSpc>
                <a:spcPct val="80000"/>
              </a:lnSpc>
            </a:pPr>
            <a:endParaRPr lang="en-US" sz="900" dirty="0"/>
          </a:p>
          <a:p>
            <a:pPr marL="209550" indent="-209550">
              <a:lnSpc>
                <a:spcPct val="80000"/>
              </a:lnSpc>
            </a:pPr>
            <a:endParaRPr lang="en-US" sz="900" dirty="0"/>
          </a:p>
          <a:p>
            <a:pPr marL="209550" indent="-209550">
              <a:lnSpc>
                <a:spcPct val="80000"/>
              </a:lnSpc>
            </a:pPr>
            <a:r>
              <a:rPr lang="en-US" sz="900" dirty="0"/>
              <a:t>//SLICE STRUCTURE</a:t>
            </a:r>
          </a:p>
          <a:p>
            <a:pPr marL="209550" indent="-209550">
              <a:lnSpc>
                <a:spcPct val="80000"/>
              </a:lnSpc>
            </a:pPr>
            <a:r>
              <a:rPr lang="en-US" sz="900" dirty="0" err="1"/>
              <a:t>slicemode.sliceMode</a:t>
            </a:r>
            <a:r>
              <a:rPr lang="en-US" sz="900" dirty="0"/>
              <a:t> = 0		// slice mode (0 : one slice, 1 : multiple slice)</a:t>
            </a:r>
          </a:p>
          <a:p>
            <a:pPr marL="209550" indent="-209550">
              <a:lnSpc>
                <a:spcPct val="80000"/>
              </a:lnSpc>
            </a:pPr>
            <a:r>
              <a:rPr lang="en-US" sz="900" dirty="0" err="1"/>
              <a:t>slicemode.sliceSizeMode</a:t>
            </a:r>
            <a:r>
              <a:rPr lang="en-US" sz="900" dirty="0"/>
              <a:t> = 0		// slice size mode (0 : slice bit number, 1 : slice </a:t>
            </a:r>
            <a:r>
              <a:rPr lang="en-US" sz="900" dirty="0" err="1"/>
              <a:t>mb</a:t>
            </a:r>
            <a:r>
              <a:rPr lang="en-US" sz="900" dirty="0"/>
              <a:t> number)</a:t>
            </a:r>
          </a:p>
          <a:p>
            <a:pPr marL="209550" indent="-209550">
              <a:lnSpc>
                <a:spcPct val="80000"/>
              </a:lnSpc>
            </a:pPr>
            <a:r>
              <a:rPr lang="en-US" sz="900" dirty="0" err="1"/>
              <a:t>slicemode.sliceSize</a:t>
            </a:r>
            <a:r>
              <a:rPr lang="en-US" sz="900" dirty="0"/>
              <a:t> = 0		// slice size number (bit count or </a:t>
            </a:r>
            <a:r>
              <a:rPr lang="en-US" sz="900" dirty="0" err="1"/>
              <a:t>mb</a:t>
            </a:r>
            <a:r>
              <a:rPr lang="en-US" sz="900" dirty="0"/>
              <a:t> number)</a:t>
            </a:r>
          </a:p>
          <a:p>
            <a:pPr marL="209550" indent="-209550">
              <a:lnSpc>
                <a:spcPct val="80000"/>
              </a:lnSpc>
            </a:pPr>
            <a:endParaRPr lang="en-US" sz="900" dirty="0"/>
          </a:p>
          <a:p>
            <a:pPr marL="209550" indent="-209550">
              <a:lnSpc>
                <a:spcPct val="80000"/>
              </a:lnSpc>
            </a:pPr>
            <a:r>
              <a:rPr lang="en-US" sz="900" dirty="0"/>
              <a:t>//RATE CONTROL</a:t>
            </a:r>
          </a:p>
          <a:p>
            <a:pPr marL="209550" indent="-209550">
              <a:lnSpc>
                <a:spcPct val="80000"/>
              </a:lnSpc>
            </a:pPr>
            <a:r>
              <a:rPr lang="en-US" sz="900" dirty="0" err="1"/>
              <a:t>vpu_enc</a:t>
            </a:r>
            <a:r>
              <a:rPr lang="en-US" sz="900" dirty="0"/>
              <a:t>-&gt;</a:t>
            </a:r>
            <a:r>
              <a:rPr lang="en-US" sz="900" dirty="0" err="1"/>
              <a:t>bitrate</a:t>
            </a:r>
            <a:r>
              <a:rPr lang="en-US" sz="900" dirty="0"/>
              <a:t>=1024		//bit rate in kbps (ignored if rate control disable)</a:t>
            </a:r>
          </a:p>
          <a:p>
            <a:pPr marL="209550" indent="-209550">
              <a:lnSpc>
                <a:spcPct val="80000"/>
              </a:lnSpc>
            </a:pPr>
            <a:r>
              <a:rPr lang="en-US" sz="900" dirty="0" err="1"/>
              <a:t>vpu_enc</a:t>
            </a:r>
            <a:r>
              <a:rPr lang="en-US" sz="900" dirty="0"/>
              <a:t>-&gt;</a:t>
            </a:r>
            <a:r>
              <a:rPr lang="en-US" sz="900" dirty="0" err="1"/>
              <a:t>encOP</a:t>
            </a:r>
            <a:r>
              <a:rPr lang="en-US" sz="900" dirty="0"/>
              <a:t>-&gt;</a:t>
            </a:r>
            <a:r>
              <a:rPr lang="en-US" sz="900" dirty="0" err="1"/>
              <a:t>initialDelay</a:t>
            </a:r>
            <a:r>
              <a:rPr lang="en-US" sz="900" dirty="0"/>
              <a:t>=0	// delay in ms (initial decoder buffer delay) (0 : ignore)</a:t>
            </a:r>
          </a:p>
          <a:p>
            <a:pPr marL="209550" indent="-209550">
              <a:lnSpc>
                <a:spcPct val="80000"/>
              </a:lnSpc>
            </a:pPr>
            <a:r>
              <a:rPr lang="en-US" sz="900" dirty="0" err="1"/>
              <a:t>vpu_enc</a:t>
            </a:r>
            <a:r>
              <a:rPr lang="en-US" sz="900" dirty="0"/>
              <a:t>-&gt;</a:t>
            </a:r>
            <a:r>
              <a:rPr lang="en-US" sz="900" dirty="0" err="1"/>
              <a:t>encOP</a:t>
            </a:r>
            <a:r>
              <a:rPr lang="en-US" sz="900" dirty="0"/>
              <a:t>-&gt;</a:t>
            </a:r>
            <a:r>
              <a:rPr lang="en-US" sz="900" dirty="0" err="1"/>
              <a:t>vbvBufferSize</a:t>
            </a:r>
            <a:r>
              <a:rPr lang="en-US" sz="900" dirty="0"/>
              <a:t>=0	// VBV buffer size in bits (0 : ignore)</a:t>
            </a:r>
          </a:p>
          <a:p>
            <a:pPr marL="209550" indent="-209550">
              <a:lnSpc>
                <a:spcPct val="80000"/>
              </a:lnSpc>
            </a:pPr>
            <a:r>
              <a:rPr lang="en-US" sz="900" dirty="0" err="1"/>
              <a:t>vpu_enc</a:t>
            </a:r>
            <a:r>
              <a:rPr lang="en-US" sz="900" dirty="0"/>
              <a:t>-&gt;</a:t>
            </a:r>
            <a:r>
              <a:rPr lang="en-US" sz="900" dirty="0" err="1"/>
              <a:t>encOP</a:t>
            </a:r>
            <a:r>
              <a:rPr lang="en-US" sz="900" dirty="0"/>
              <a:t>-&gt;</a:t>
            </a:r>
            <a:r>
              <a:rPr lang="en-US" sz="900" dirty="0" err="1"/>
              <a:t>rcIntraQp</a:t>
            </a:r>
            <a:r>
              <a:rPr lang="en-US" sz="900" dirty="0"/>
              <a:t>=40                 	// </a:t>
            </a:r>
            <a:r>
              <a:rPr lang="en-US" sz="900" dirty="0" err="1"/>
              <a:t>rcIntraQp</a:t>
            </a:r>
            <a:r>
              <a:rPr lang="en-US" sz="900" dirty="0"/>
              <a:t>, </a:t>
            </a:r>
            <a:r>
              <a:rPr lang="en-US" sz="900" dirty="0" err="1"/>
              <a:t>qp</a:t>
            </a:r>
            <a:r>
              <a:rPr lang="en-US" sz="900" dirty="0"/>
              <a:t> value for constant intra frame QP function,</a:t>
            </a:r>
          </a:p>
          <a:p>
            <a:pPr marL="209550" indent="-209550">
              <a:lnSpc>
                <a:spcPct val="80000"/>
              </a:lnSpc>
            </a:pPr>
            <a:r>
              <a:rPr lang="en-US" sz="900" dirty="0" err="1"/>
              <a:t>vpu_enc</a:t>
            </a:r>
            <a:r>
              <a:rPr lang="en-US" sz="900" dirty="0"/>
              <a:t>-&gt;</a:t>
            </a:r>
            <a:r>
              <a:rPr lang="en-US" sz="900" dirty="0" err="1"/>
              <a:t>max_qp</a:t>
            </a:r>
            <a:r>
              <a:rPr lang="en-US" sz="900" dirty="0"/>
              <a:t>=45           	 	// </a:t>
            </a:r>
            <a:r>
              <a:rPr lang="en-US" sz="900" dirty="0" err="1"/>
              <a:t>userQpMax</a:t>
            </a:r>
            <a:r>
              <a:rPr lang="en-US" sz="900" dirty="0"/>
              <a:t>, maximum </a:t>
            </a:r>
            <a:r>
              <a:rPr lang="en-US" sz="900" dirty="0" err="1"/>
              <a:t>qp</a:t>
            </a:r>
            <a:r>
              <a:rPr lang="en-US" sz="900" dirty="0"/>
              <a:t> (13 ~ 51)   </a:t>
            </a:r>
          </a:p>
          <a:p>
            <a:pPr marL="209550" indent="-209550">
              <a:lnSpc>
                <a:spcPct val="80000"/>
              </a:lnSpc>
            </a:pPr>
            <a:r>
              <a:rPr lang="en-US" sz="900" dirty="0" err="1"/>
              <a:t>vpu_enc</a:t>
            </a:r>
            <a:r>
              <a:rPr lang="en-US" sz="900" dirty="0"/>
              <a:t>-&gt;</a:t>
            </a:r>
            <a:r>
              <a:rPr lang="en-US" sz="900" dirty="0" err="1"/>
              <a:t>min_qp</a:t>
            </a:r>
            <a:r>
              <a:rPr lang="en-US" sz="900" dirty="0"/>
              <a:t> =10         	 	// </a:t>
            </a:r>
            <a:r>
              <a:rPr lang="en-US" sz="900" dirty="0" err="1"/>
              <a:t>userQpMin</a:t>
            </a:r>
            <a:r>
              <a:rPr lang="en-US" sz="900" dirty="0"/>
              <a:t>,  </a:t>
            </a:r>
          </a:p>
          <a:p>
            <a:pPr marL="209550" indent="-209550">
              <a:lnSpc>
                <a:spcPct val="80000"/>
              </a:lnSpc>
            </a:pPr>
            <a:r>
              <a:rPr lang="en-US" sz="900" dirty="0" err="1"/>
              <a:t>vpu_enc</a:t>
            </a:r>
            <a:r>
              <a:rPr lang="en-US" sz="900" dirty="0"/>
              <a:t>-&gt;gamma=0	 	// </a:t>
            </a:r>
            <a:r>
              <a:rPr lang="en-US" sz="900" dirty="0" err="1"/>
              <a:t>encOP</a:t>
            </a:r>
            <a:r>
              <a:rPr lang="en-US" sz="900" dirty="0"/>
              <a:t>-&gt;</a:t>
            </a:r>
            <a:r>
              <a:rPr lang="en-US" sz="900" dirty="0" err="1"/>
              <a:t>userGamma</a:t>
            </a:r>
            <a:r>
              <a:rPr lang="en-US" sz="900" dirty="0"/>
              <a:t>, gamma value in RC (0 ~ 0.99999) x 32768</a:t>
            </a:r>
          </a:p>
          <a:p>
            <a:pPr marL="209550" indent="-209550">
              <a:lnSpc>
                <a:spcPct val="80000"/>
              </a:lnSpc>
            </a:pPr>
            <a:r>
              <a:rPr lang="en-US" sz="900" dirty="0" err="1"/>
              <a:t>vpu_enc</a:t>
            </a:r>
            <a:r>
              <a:rPr lang="en-US" sz="900" dirty="0"/>
              <a:t>-&gt;</a:t>
            </a:r>
            <a:r>
              <a:rPr lang="en-US" sz="900" dirty="0" err="1"/>
              <a:t>rc_interval_mode</a:t>
            </a:r>
            <a:r>
              <a:rPr lang="en-US" sz="900" dirty="0"/>
              <a:t>=0  	                             // rate control interval mode (0 - default mode, 1 - frame based, 2 - slice based, 3 - MB interval)</a:t>
            </a:r>
          </a:p>
          <a:p>
            <a:pPr marL="209550" indent="-209550">
              <a:lnSpc>
                <a:spcPct val="80000"/>
              </a:lnSpc>
            </a:pPr>
            <a:r>
              <a:rPr lang="en-US" sz="900" dirty="0" err="1"/>
              <a:t>Vpu_enc</a:t>
            </a:r>
            <a:r>
              <a:rPr lang="en-US" sz="900" dirty="0"/>
              <a:t>-&gt;</a:t>
            </a:r>
            <a:r>
              <a:rPr lang="en-US" sz="900" dirty="0" err="1"/>
              <a:t>rc_mb_interval</a:t>
            </a:r>
            <a:r>
              <a:rPr lang="en-US" sz="900" dirty="0"/>
              <a:t>=100		// rate control interval, This value is only valid when mode is 3</a:t>
            </a:r>
          </a:p>
          <a:p>
            <a:pPr marL="209550" indent="-209550">
              <a:lnSpc>
                <a:spcPct val="80000"/>
              </a:lnSpc>
            </a:pPr>
            <a:endParaRPr lang="en-US" sz="900" dirty="0"/>
          </a:p>
          <a:p>
            <a:pPr marL="209550" indent="-209550">
              <a:lnSpc>
                <a:spcPct val="80000"/>
              </a:lnSpc>
            </a:pPr>
            <a:r>
              <a:rPr lang="en-US" sz="900" dirty="0"/>
              <a:t>// ERROR RESILIENCE</a:t>
            </a:r>
          </a:p>
          <a:p>
            <a:pPr marL="209550" indent="-209550">
              <a:lnSpc>
                <a:spcPct val="80000"/>
              </a:lnSpc>
            </a:pPr>
            <a:r>
              <a:rPr lang="en-US" sz="900" dirty="0" err="1"/>
              <a:t>vpu_enc</a:t>
            </a:r>
            <a:r>
              <a:rPr lang="en-US" sz="900" dirty="0"/>
              <a:t>-&gt;</a:t>
            </a:r>
            <a:r>
              <a:rPr lang="en-US" sz="900" dirty="0" err="1"/>
              <a:t>intraRefresh</a:t>
            </a:r>
            <a:r>
              <a:rPr lang="en-US" sz="900" dirty="0"/>
              <a:t>=0      		// Intra MB Refresh (0 - None, 1 ~ MbNum-1</a:t>
            </a:r>
          </a:p>
          <a:p>
            <a:pPr marL="209550" indent="-209550">
              <a:lnSpc>
                <a:spcPct val="80000"/>
              </a:lnSpc>
            </a:pPr>
            <a:endParaRPr lang="en-US" sz="900" dirty="0"/>
          </a:p>
          <a:p>
            <a:pPr marL="209550" indent="-209550">
              <a:lnSpc>
                <a:spcPct val="80000"/>
              </a:lnSpc>
            </a:pPr>
            <a:r>
              <a:rPr lang="en-US" sz="900" dirty="0"/>
              <a:t>//Intra mode selection</a:t>
            </a:r>
          </a:p>
          <a:p>
            <a:pPr marL="209550" indent="-209550">
              <a:lnSpc>
                <a:spcPct val="80000"/>
              </a:lnSpc>
            </a:pPr>
            <a:r>
              <a:rPr lang="en-US" sz="900" dirty="0" err="1"/>
              <a:t>vpu_enc</a:t>
            </a:r>
            <a:r>
              <a:rPr lang="en-US" sz="900" dirty="0"/>
              <a:t>-&gt;intra16x16_mode_only     	// For enabling or </a:t>
            </a:r>
            <a:r>
              <a:rPr lang="en-US" sz="900" dirty="0" err="1"/>
              <a:t>disaling</a:t>
            </a:r>
            <a:r>
              <a:rPr lang="en-US" sz="900" dirty="0"/>
              <a:t> Intra4x4 mode</a:t>
            </a:r>
          </a:p>
          <a:p>
            <a:pPr marL="209550" indent="-209550">
              <a:lnSpc>
                <a:spcPct val="80000"/>
              </a:lnSpc>
            </a:pPr>
            <a:endParaRPr lang="en-US" sz="900" dirty="0"/>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Tile format Support</a:t>
            </a: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Tiled format concept and benefits</a:t>
            </a:r>
          </a:p>
          <a:p>
            <a:pPr lvl="1"/>
            <a:r>
              <a:rPr lang="en-US" sz="1800" dirty="0" smtClean="0">
                <a:effectLst>
                  <a:outerShdw blurRad="38100" dist="38100" dir="2700000" algn="tl">
                    <a:srgbClr val="C0C0C0"/>
                  </a:outerShdw>
                </a:effectLst>
              </a:rPr>
              <a:t>Tiled format handling in Video Data Order Adapter (VDOA)</a:t>
            </a:r>
          </a:p>
          <a:p>
            <a:pPr lvl="1"/>
            <a:endParaRPr lang="en-US" sz="1800" dirty="0" smtClean="0">
              <a:effectLst>
                <a:outerShdw blurRad="38100" dist="38100" dir="2700000" algn="tl">
                  <a:srgbClr val="C0C0C0"/>
                </a:outerShdw>
              </a:effectLst>
            </a:endParaRPr>
          </a:p>
          <a:p>
            <a:pPr lvl="1">
              <a:buNone/>
            </a:pPr>
            <a:endParaRPr lang="en-US" sz="1800" dirty="0" smtClean="0">
              <a:effectLst>
                <a:outerShdw blurRad="38100" dist="38100" dir="2700000" algn="tl">
                  <a:srgbClr val="C0C0C0"/>
                </a:outerShdw>
              </a:effectLst>
            </a:endParaRPr>
          </a:p>
          <a:p>
            <a:pPr lvl="1">
              <a:buNone/>
            </a:pPr>
            <a:endParaRPr lang="en-US" sz="1800" dirty="0" smtClean="0">
              <a:effectLst>
                <a:outerShdw blurRad="38100" dist="38100" dir="2700000" algn="tl">
                  <a:srgbClr val="C0C0C0"/>
                </a:outerShdw>
              </a:effectLst>
            </a:endParaRPr>
          </a:p>
          <a:p>
            <a:endParaRPr lang="en-US" altLang="zh-TW"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800" dirty="0"/>
              <a:t>VPU tiled format support</a:t>
            </a:r>
            <a:endParaRPr lang="en-US" altLang="zh-TW" dirty="0" smtClean="0">
              <a:ea typeface="PMingLiU" pitchFamily="18" charset="-120"/>
            </a:endParaRPr>
          </a:p>
        </p:txBody>
      </p:sp>
      <p:grpSp>
        <p:nvGrpSpPr>
          <p:cNvPr id="77" name="Group 76"/>
          <p:cNvGrpSpPr/>
          <p:nvPr/>
        </p:nvGrpSpPr>
        <p:grpSpPr>
          <a:xfrm>
            <a:off x="769905" y="1534961"/>
            <a:ext cx="2623286" cy="2265895"/>
            <a:chOff x="769905" y="1534961"/>
            <a:chExt cx="2623286" cy="2265895"/>
          </a:xfrm>
        </p:grpSpPr>
        <p:sp>
          <p:nvSpPr>
            <p:cNvPr id="5" name="Rectangle 4"/>
            <p:cNvSpPr/>
            <p:nvPr/>
          </p:nvSpPr>
          <p:spPr>
            <a:xfrm>
              <a:off x="769905" y="1543125"/>
              <a:ext cx="1920250" cy="1766630"/>
            </a:xfrm>
            <a:prstGeom prst="rec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6" name="Straight Arrow Connector 5"/>
            <p:cNvCxnSpPr>
              <a:stCxn id="5" idx="1"/>
            </p:cNvCxnSpPr>
            <p:nvPr/>
          </p:nvCxnSpPr>
          <p:spPr>
            <a:xfrm>
              <a:off x="769905" y="2426440"/>
              <a:ext cx="2330959"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769905" y="1995821"/>
              <a:ext cx="2330959" cy="816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769905" y="2848895"/>
              <a:ext cx="2330959" cy="537"/>
            </a:xfrm>
            <a:prstGeom prst="straightConnector1">
              <a:avLst/>
            </a:prstGeom>
            <a:ln>
              <a:prstDash val="dash"/>
              <a:tailEnd type="non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769905" y="2234415"/>
              <a:ext cx="2330959" cy="15791"/>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69905" y="3079325"/>
              <a:ext cx="2330959"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69905" y="2618465"/>
              <a:ext cx="2330959"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769905" y="1763616"/>
              <a:ext cx="2330959" cy="9939"/>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421320" y="1543125"/>
              <a:ext cx="227626" cy="246221"/>
            </a:xfrm>
            <a:prstGeom prst="rect">
              <a:avLst/>
            </a:prstGeom>
            <a:noFill/>
          </p:spPr>
          <p:txBody>
            <a:bodyPr wrap="none" lIns="0" tIns="0" rIns="0" bIns="0" rtlCol="0">
              <a:spAutoFit/>
            </a:bodyPr>
            <a:lstStyle/>
            <a:p>
              <a:r>
                <a:rPr lang="en-US" sz="1600" dirty="0" smtClean="0"/>
                <a:t>15</a:t>
              </a:r>
              <a:endParaRPr lang="en-US" sz="1600" dirty="0"/>
            </a:p>
          </p:txBody>
        </p:sp>
        <p:sp>
          <p:nvSpPr>
            <p:cNvPr id="14" name="TextBox 13"/>
            <p:cNvSpPr txBox="1"/>
            <p:nvPr/>
          </p:nvSpPr>
          <p:spPr>
            <a:xfrm>
              <a:off x="786160" y="1543125"/>
              <a:ext cx="113814" cy="246221"/>
            </a:xfrm>
            <a:prstGeom prst="rect">
              <a:avLst/>
            </a:prstGeom>
            <a:noFill/>
          </p:spPr>
          <p:txBody>
            <a:bodyPr wrap="none" lIns="0" tIns="0" rIns="0" bIns="0" rtlCol="0">
              <a:spAutoFit/>
            </a:bodyPr>
            <a:lstStyle/>
            <a:p>
              <a:r>
                <a:rPr lang="en-US" sz="1600" dirty="0" smtClean="0"/>
                <a:t>0</a:t>
              </a:r>
              <a:endParaRPr lang="en-US" sz="1600" dirty="0"/>
            </a:p>
          </p:txBody>
        </p:sp>
        <p:cxnSp>
          <p:nvCxnSpPr>
            <p:cNvPr id="15" name="Straight Connector 14"/>
            <p:cNvCxnSpPr/>
            <p:nvPr/>
          </p:nvCxnSpPr>
          <p:spPr>
            <a:xfrm>
              <a:off x="1038740" y="1543125"/>
              <a:ext cx="0" cy="20657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21320" y="1534961"/>
              <a:ext cx="0" cy="20738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1294426" y="1534961"/>
              <a:ext cx="13149" cy="207387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066800" y="1543125"/>
              <a:ext cx="113814" cy="246221"/>
            </a:xfrm>
            <a:prstGeom prst="rect">
              <a:avLst/>
            </a:prstGeom>
            <a:noFill/>
          </p:spPr>
          <p:txBody>
            <a:bodyPr wrap="none" lIns="0" tIns="0" rIns="0" bIns="0" rtlCol="0">
              <a:spAutoFit/>
            </a:bodyPr>
            <a:lstStyle/>
            <a:p>
              <a:r>
                <a:rPr lang="en-US" sz="1600" dirty="0" smtClean="0"/>
                <a:t>1</a:t>
              </a:r>
              <a:endParaRPr lang="en-US" sz="1600" dirty="0"/>
            </a:p>
          </p:txBody>
        </p:sp>
        <p:cxnSp>
          <p:nvCxnSpPr>
            <p:cNvPr id="19" name="Straight Connector 18"/>
            <p:cNvCxnSpPr/>
            <p:nvPr/>
          </p:nvCxnSpPr>
          <p:spPr>
            <a:xfrm>
              <a:off x="2152485" y="1543125"/>
              <a:ext cx="0" cy="2065706"/>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152485" y="1543125"/>
              <a:ext cx="227626" cy="246221"/>
            </a:xfrm>
            <a:prstGeom prst="rect">
              <a:avLst/>
            </a:prstGeom>
            <a:noFill/>
          </p:spPr>
          <p:txBody>
            <a:bodyPr wrap="none" lIns="0" tIns="0" rIns="0" bIns="0" rtlCol="0">
              <a:spAutoFit/>
            </a:bodyPr>
            <a:lstStyle/>
            <a:p>
              <a:r>
                <a:rPr lang="en-US" sz="1600" dirty="0" smtClean="0"/>
                <a:t>14</a:t>
              </a:r>
              <a:endParaRPr lang="en-US" sz="1600" dirty="0"/>
            </a:p>
          </p:txBody>
        </p:sp>
        <p:sp>
          <p:nvSpPr>
            <p:cNvPr id="21" name="TextBox 20"/>
            <p:cNvSpPr txBox="1"/>
            <p:nvPr/>
          </p:nvSpPr>
          <p:spPr>
            <a:xfrm>
              <a:off x="786160" y="1773555"/>
              <a:ext cx="227626" cy="246221"/>
            </a:xfrm>
            <a:prstGeom prst="rect">
              <a:avLst/>
            </a:prstGeom>
            <a:noFill/>
          </p:spPr>
          <p:txBody>
            <a:bodyPr wrap="none" lIns="0" tIns="0" rIns="0" bIns="0" rtlCol="0">
              <a:spAutoFit/>
            </a:bodyPr>
            <a:lstStyle/>
            <a:p>
              <a:r>
                <a:rPr lang="en-US" sz="1600" dirty="0" smtClean="0"/>
                <a:t>16</a:t>
              </a:r>
              <a:endParaRPr lang="en-US" sz="1600" dirty="0"/>
            </a:p>
          </p:txBody>
        </p:sp>
        <p:sp>
          <p:nvSpPr>
            <p:cNvPr id="22" name="TextBox 21"/>
            <p:cNvSpPr txBox="1"/>
            <p:nvPr/>
          </p:nvSpPr>
          <p:spPr>
            <a:xfrm>
              <a:off x="2152485" y="1787455"/>
              <a:ext cx="227626" cy="246221"/>
            </a:xfrm>
            <a:prstGeom prst="rect">
              <a:avLst/>
            </a:prstGeom>
            <a:noFill/>
          </p:spPr>
          <p:txBody>
            <a:bodyPr wrap="none" lIns="0" tIns="0" rIns="0" bIns="0" rtlCol="0">
              <a:spAutoFit/>
            </a:bodyPr>
            <a:lstStyle/>
            <a:p>
              <a:r>
                <a:rPr lang="en-US" sz="1600" dirty="0" smtClean="0"/>
                <a:t>30</a:t>
              </a:r>
              <a:endParaRPr lang="en-US" sz="1600" dirty="0"/>
            </a:p>
          </p:txBody>
        </p:sp>
        <p:sp>
          <p:nvSpPr>
            <p:cNvPr id="23" name="TextBox 22"/>
            <p:cNvSpPr txBox="1"/>
            <p:nvPr/>
          </p:nvSpPr>
          <p:spPr>
            <a:xfrm>
              <a:off x="1066800" y="1773555"/>
              <a:ext cx="227626" cy="246221"/>
            </a:xfrm>
            <a:prstGeom prst="rect">
              <a:avLst/>
            </a:prstGeom>
            <a:noFill/>
          </p:spPr>
          <p:txBody>
            <a:bodyPr wrap="none" lIns="0" tIns="0" rIns="0" bIns="0" rtlCol="0">
              <a:spAutoFit/>
            </a:bodyPr>
            <a:lstStyle/>
            <a:p>
              <a:r>
                <a:rPr lang="en-US" sz="1600" dirty="0" smtClean="0"/>
                <a:t>17</a:t>
              </a:r>
              <a:endParaRPr lang="en-US" sz="1600" dirty="0"/>
            </a:p>
          </p:txBody>
        </p:sp>
        <p:sp>
          <p:nvSpPr>
            <p:cNvPr id="24" name="TextBox 23"/>
            <p:cNvSpPr txBox="1"/>
            <p:nvPr/>
          </p:nvSpPr>
          <p:spPr>
            <a:xfrm>
              <a:off x="2433675" y="1787455"/>
              <a:ext cx="227626" cy="246221"/>
            </a:xfrm>
            <a:prstGeom prst="rect">
              <a:avLst/>
            </a:prstGeom>
            <a:noFill/>
          </p:spPr>
          <p:txBody>
            <a:bodyPr wrap="none" lIns="0" tIns="0" rIns="0" bIns="0" rtlCol="0">
              <a:spAutoFit/>
            </a:bodyPr>
            <a:lstStyle/>
            <a:p>
              <a:r>
                <a:rPr lang="en-US" sz="1600" dirty="0" smtClean="0"/>
                <a:t>31</a:t>
              </a:r>
              <a:endParaRPr lang="en-US" sz="1600" dirty="0"/>
            </a:p>
          </p:txBody>
        </p:sp>
        <p:sp>
          <p:nvSpPr>
            <p:cNvPr id="25" name="TextBox 24"/>
            <p:cNvSpPr txBox="1"/>
            <p:nvPr/>
          </p:nvSpPr>
          <p:spPr>
            <a:xfrm>
              <a:off x="2433675" y="2003985"/>
              <a:ext cx="227626" cy="246221"/>
            </a:xfrm>
            <a:prstGeom prst="rect">
              <a:avLst/>
            </a:prstGeom>
            <a:noFill/>
          </p:spPr>
          <p:txBody>
            <a:bodyPr wrap="none" lIns="0" tIns="0" rIns="0" bIns="0" rtlCol="0">
              <a:spAutoFit/>
            </a:bodyPr>
            <a:lstStyle/>
            <a:p>
              <a:r>
                <a:rPr lang="en-US" sz="1600" dirty="0" smtClean="0"/>
                <a:t>47</a:t>
              </a:r>
              <a:endParaRPr lang="en-US" sz="1600" dirty="0"/>
            </a:p>
          </p:txBody>
        </p:sp>
        <p:sp>
          <p:nvSpPr>
            <p:cNvPr id="26" name="TextBox 25"/>
            <p:cNvSpPr txBox="1"/>
            <p:nvPr/>
          </p:nvSpPr>
          <p:spPr>
            <a:xfrm>
              <a:off x="2152485" y="2003985"/>
              <a:ext cx="227626" cy="246221"/>
            </a:xfrm>
            <a:prstGeom prst="rect">
              <a:avLst/>
            </a:prstGeom>
            <a:noFill/>
          </p:spPr>
          <p:txBody>
            <a:bodyPr wrap="none" lIns="0" tIns="0" rIns="0" bIns="0" rtlCol="0">
              <a:spAutoFit/>
            </a:bodyPr>
            <a:lstStyle/>
            <a:p>
              <a:r>
                <a:rPr lang="en-US" sz="1600" dirty="0" smtClean="0"/>
                <a:t>46</a:t>
              </a:r>
              <a:endParaRPr lang="en-US" sz="1600" dirty="0"/>
            </a:p>
          </p:txBody>
        </p:sp>
        <p:sp>
          <p:nvSpPr>
            <p:cNvPr id="27" name="TextBox 26"/>
            <p:cNvSpPr txBox="1"/>
            <p:nvPr/>
          </p:nvSpPr>
          <p:spPr>
            <a:xfrm>
              <a:off x="1038740" y="1988194"/>
              <a:ext cx="227626" cy="246221"/>
            </a:xfrm>
            <a:prstGeom prst="rect">
              <a:avLst/>
            </a:prstGeom>
            <a:noFill/>
          </p:spPr>
          <p:txBody>
            <a:bodyPr wrap="none" lIns="0" tIns="0" rIns="0" bIns="0" rtlCol="0">
              <a:spAutoFit/>
            </a:bodyPr>
            <a:lstStyle/>
            <a:p>
              <a:r>
                <a:rPr lang="en-US" sz="1600" dirty="0" smtClean="0"/>
                <a:t>34</a:t>
              </a:r>
              <a:endParaRPr lang="en-US" sz="1600" dirty="0"/>
            </a:p>
          </p:txBody>
        </p:sp>
        <p:sp>
          <p:nvSpPr>
            <p:cNvPr id="28" name="TextBox 27"/>
            <p:cNvSpPr txBox="1"/>
            <p:nvPr/>
          </p:nvSpPr>
          <p:spPr>
            <a:xfrm>
              <a:off x="786161" y="1988194"/>
              <a:ext cx="227626" cy="246221"/>
            </a:xfrm>
            <a:prstGeom prst="rect">
              <a:avLst/>
            </a:prstGeom>
            <a:noFill/>
          </p:spPr>
          <p:txBody>
            <a:bodyPr wrap="none" lIns="0" tIns="0" rIns="0" bIns="0" rtlCol="0">
              <a:spAutoFit/>
            </a:bodyPr>
            <a:lstStyle/>
            <a:p>
              <a:r>
                <a:rPr lang="en-US" sz="1600" dirty="0" smtClean="0"/>
                <a:t>32</a:t>
              </a:r>
              <a:endParaRPr lang="en-US" sz="1600" dirty="0"/>
            </a:p>
          </p:txBody>
        </p:sp>
        <p:cxnSp>
          <p:nvCxnSpPr>
            <p:cNvPr id="69" name="Straight Arrow Connector 68"/>
            <p:cNvCxnSpPr/>
            <p:nvPr/>
          </p:nvCxnSpPr>
          <p:spPr>
            <a:xfrm flipV="1">
              <a:off x="769905" y="3271350"/>
              <a:ext cx="0" cy="529506"/>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2690155" y="1543125"/>
              <a:ext cx="703036" cy="0"/>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2690155" y="3309755"/>
              <a:ext cx="703036" cy="0"/>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2690155" y="3271350"/>
              <a:ext cx="0" cy="529506"/>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3803900" y="1266126"/>
            <a:ext cx="1958655" cy="2726755"/>
            <a:chOff x="3803900" y="1266126"/>
            <a:chExt cx="1958655" cy="2726755"/>
          </a:xfrm>
        </p:grpSpPr>
        <p:sp>
          <p:nvSpPr>
            <p:cNvPr id="29" name="Rectangle 28"/>
            <p:cNvSpPr/>
            <p:nvPr/>
          </p:nvSpPr>
          <p:spPr>
            <a:xfrm>
              <a:off x="3842305" y="1534961"/>
              <a:ext cx="1920250" cy="24579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a:off x="3842305" y="2602674"/>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495190" y="1995821"/>
              <a:ext cx="729695" cy="0"/>
            </a:xfrm>
            <a:prstGeom prst="straightConnector1">
              <a:avLst/>
            </a:prstGeom>
            <a:ln w="15875">
              <a:prstDash val="dash"/>
              <a:tailEnd type="non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842305" y="2356453"/>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3842305" y="3201363"/>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842305" y="1765391"/>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493720" y="1534961"/>
              <a:ext cx="227626" cy="246221"/>
            </a:xfrm>
            <a:prstGeom prst="rect">
              <a:avLst/>
            </a:prstGeom>
            <a:noFill/>
          </p:spPr>
          <p:txBody>
            <a:bodyPr wrap="none" lIns="0" tIns="0" rIns="0" bIns="0" rtlCol="0">
              <a:spAutoFit/>
            </a:bodyPr>
            <a:lstStyle/>
            <a:p>
              <a:r>
                <a:rPr lang="en-US" sz="1600" dirty="0" smtClean="0"/>
                <a:t>15</a:t>
              </a:r>
              <a:endParaRPr lang="en-US" sz="1600" dirty="0"/>
            </a:p>
          </p:txBody>
        </p:sp>
        <p:sp>
          <p:nvSpPr>
            <p:cNvPr id="36" name="TextBox 35"/>
            <p:cNvSpPr txBox="1"/>
            <p:nvPr/>
          </p:nvSpPr>
          <p:spPr>
            <a:xfrm>
              <a:off x="3858560" y="1534961"/>
              <a:ext cx="113814" cy="246221"/>
            </a:xfrm>
            <a:prstGeom prst="rect">
              <a:avLst/>
            </a:prstGeom>
            <a:noFill/>
          </p:spPr>
          <p:txBody>
            <a:bodyPr wrap="none" lIns="0" tIns="0" rIns="0" bIns="0" rtlCol="0">
              <a:spAutoFit/>
            </a:bodyPr>
            <a:lstStyle/>
            <a:p>
              <a:r>
                <a:rPr lang="en-US" sz="1600" dirty="0" smtClean="0"/>
                <a:t>0</a:t>
              </a:r>
              <a:endParaRPr lang="en-US" sz="1600" dirty="0"/>
            </a:p>
          </p:txBody>
        </p:sp>
        <p:sp>
          <p:nvSpPr>
            <p:cNvPr id="37" name="TextBox 36"/>
            <p:cNvSpPr txBox="1"/>
            <p:nvPr/>
          </p:nvSpPr>
          <p:spPr>
            <a:xfrm>
              <a:off x="4139200" y="1534961"/>
              <a:ext cx="113814" cy="246221"/>
            </a:xfrm>
            <a:prstGeom prst="rect">
              <a:avLst/>
            </a:prstGeom>
            <a:noFill/>
          </p:spPr>
          <p:txBody>
            <a:bodyPr wrap="none" lIns="0" tIns="0" rIns="0" bIns="0" rtlCol="0">
              <a:spAutoFit/>
            </a:bodyPr>
            <a:lstStyle/>
            <a:p>
              <a:r>
                <a:rPr lang="en-US" sz="1600" dirty="0" smtClean="0"/>
                <a:t>1</a:t>
              </a:r>
              <a:endParaRPr lang="en-US" sz="1600" dirty="0"/>
            </a:p>
          </p:txBody>
        </p:sp>
        <p:sp>
          <p:nvSpPr>
            <p:cNvPr id="38" name="TextBox 37"/>
            <p:cNvSpPr txBox="1"/>
            <p:nvPr/>
          </p:nvSpPr>
          <p:spPr>
            <a:xfrm>
              <a:off x="5224885" y="1534961"/>
              <a:ext cx="227626" cy="246221"/>
            </a:xfrm>
            <a:prstGeom prst="rect">
              <a:avLst/>
            </a:prstGeom>
            <a:noFill/>
          </p:spPr>
          <p:txBody>
            <a:bodyPr wrap="none" lIns="0" tIns="0" rIns="0" bIns="0" rtlCol="0">
              <a:spAutoFit/>
            </a:bodyPr>
            <a:lstStyle/>
            <a:p>
              <a:r>
                <a:rPr lang="en-US" sz="1600" dirty="0" smtClean="0"/>
                <a:t>14</a:t>
              </a:r>
              <a:endParaRPr lang="en-US" sz="1600" dirty="0"/>
            </a:p>
          </p:txBody>
        </p:sp>
        <p:sp>
          <p:nvSpPr>
            <p:cNvPr id="39" name="TextBox 38"/>
            <p:cNvSpPr txBox="1"/>
            <p:nvPr/>
          </p:nvSpPr>
          <p:spPr>
            <a:xfrm>
              <a:off x="3846205" y="2342553"/>
              <a:ext cx="227626" cy="246221"/>
            </a:xfrm>
            <a:prstGeom prst="rect">
              <a:avLst/>
            </a:prstGeom>
            <a:noFill/>
          </p:spPr>
          <p:txBody>
            <a:bodyPr wrap="none" lIns="0" tIns="0" rIns="0" bIns="0" rtlCol="0">
              <a:spAutoFit/>
            </a:bodyPr>
            <a:lstStyle/>
            <a:p>
              <a:r>
                <a:rPr lang="en-US" sz="1600" dirty="0" smtClean="0"/>
                <a:t>16</a:t>
              </a:r>
              <a:endParaRPr lang="en-US" sz="1600" dirty="0"/>
            </a:p>
          </p:txBody>
        </p:sp>
        <p:sp>
          <p:nvSpPr>
            <p:cNvPr id="40" name="TextBox 39"/>
            <p:cNvSpPr txBox="1"/>
            <p:nvPr/>
          </p:nvSpPr>
          <p:spPr>
            <a:xfrm>
              <a:off x="5212530" y="2356453"/>
              <a:ext cx="227626" cy="246221"/>
            </a:xfrm>
            <a:prstGeom prst="rect">
              <a:avLst/>
            </a:prstGeom>
            <a:noFill/>
          </p:spPr>
          <p:txBody>
            <a:bodyPr wrap="none" lIns="0" tIns="0" rIns="0" bIns="0" rtlCol="0">
              <a:spAutoFit/>
            </a:bodyPr>
            <a:lstStyle/>
            <a:p>
              <a:r>
                <a:rPr lang="en-US" sz="1600" dirty="0" smtClean="0"/>
                <a:t>30</a:t>
              </a:r>
              <a:endParaRPr lang="en-US" sz="1600" dirty="0"/>
            </a:p>
          </p:txBody>
        </p:sp>
        <p:sp>
          <p:nvSpPr>
            <p:cNvPr id="41" name="TextBox 40"/>
            <p:cNvSpPr txBox="1"/>
            <p:nvPr/>
          </p:nvSpPr>
          <p:spPr>
            <a:xfrm>
              <a:off x="4126845" y="2342553"/>
              <a:ext cx="227626" cy="246221"/>
            </a:xfrm>
            <a:prstGeom prst="rect">
              <a:avLst/>
            </a:prstGeom>
            <a:noFill/>
          </p:spPr>
          <p:txBody>
            <a:bodyPr wrap="none" lIns="0" tIns="0" rIns="0" bIns="0" rtlCol="0">
              <a:spAutoFit/>
            </a:bodyPr>
            <a:lstStyle/>
            <a:p>
              <a:r>
                <a:rPr lang="en-US" sz="1600" dirty="0" smtClean="0"/>
                <a:t>17</a:t>
              </a:r>
              <a:endParaRPr lang="en-US" sz="1600" dirty="0"/>
            </a:p>
          </p:txBody>
        </p:sp>
        <p:sp>
          <p:nvSpPr>
            <p:cNvPr id="42" name="TextBox 41"/>
            <p:cNvSpPr txBox="1"/>
            <p:nvPr/>
          </p:nvSpPr>
          <p:spPr>
            <a:xfrm>
              <a:off x="5493720" y="2356453"/>
              <a:ext cx="227626" cy="246221"/>
            </a:xfrm>
            <a:prstGeom prst="rect">
              <a:avLst/>
            </a:prstGeom>
            <a:noFill/>
          </p:spPr>
          <p:txBody>
            <a:bodyPr wrap="none" lIns="0" tIns="0" rIns="0" bIns="0" rtlCol="0">
              <a:spAutoFit/>
            </a:bodyPr>
            <a:lstStyle/>
            <a:p>
              <a:r>
                <a:rPr lang="en-US" sz="1600" dirty="0" smtClean="0"/>
                <a:t>31</a:t>
              </a:r>
              <a:endParaRPr lang="en-US" sz="1600" dirty="0"/>
            </a:p>
          </p:txBody>
        </p:sp>
        <p:sp>
          <p:nvSpPr>
            <p:cNvPr id="43" name="TextBox 42"/>
            <p:cNvSpPr txBox="1"/>
            <p:nvPr/>
          </p:nvSpPr>
          <p:spPr>
            <a:xfrm>
              <a:off x="5493720" y="3217154"/>
              <a:ext cx="227626" cy="246221"/>
            </a:xfrm>
            <a:prstGeom prst="rect">
              <a:avLst/>
            </a:prstGeom>
            <a:noFill/>
          </p:spPr>
          <p:txBody>
            <a:bodyPr wrap="none" lIns="0" tIns="0" rIns="0" bIns="0" rtlCol="0">
              <a:spAutoFit/>
            </a:bodyPr>
            <a:lstStyle/>
            <a:p>
              <a:r>
                <a:rPr lang="en-US" sz="1600" dirty="0" smtClean="0"/>
                <a:t>47</a:t>
              </a:r>
              <a:endParaRPr lang="en-US" sz="1600" dirty="0"/>
            </a:p>
          </p:txBody>
        </p:sp>
        <p:sp>
          <p:nvSpPr>
            <p:cNvPr id="44" name="TextBox 43"/>
            <p:cNvSpPr txBox="1"/>
            <p:nvPr/>
          </p:nvSpPr>
          <p:spPr>
            <a:xfrm>
              <a:off x="5212530" y="3217154"/>
              <a:ext cx="227626" cy="246221"/>
            </a:xfrm>
            <a:prstGeom prst="rect">
              <a:avLst/>
            </a:prstGeom>
            <a:noFill/>
          </p:spPr>
          <p:txBody>
            <a:bodyPr wrap="none" lIns="0" tIns="0" rIns="0" bIns="0" rtlCol="0">
              <a:spAutoFit/>
            </a:bodyPr>
            <a:lstStyle/>
            <a:p>
              <a:r>
                <a:rPr lang="en-US" sz="1600" dirty="0" smtClean="0"/>
                <a:t>46</a:t>
              </a:r>
              <a:endParaRPr lang="en-US" sz="1600" dirty="0"/>
            </a:p>
          </p:txBody>
        </p:sp>
        <p:sp>
          <p:nvSpPr>
            <p:cNvPr id="45" name="TextBox 44"/>
            <p:cNvSpPr txBox="1"/>
            <p:nvPr/>
          </p:nvSpPr>
          <p:spPr>
            <a:xfrm>
              <a:off x="4098785" y="3201363"/>
              <a:ext cx="227626" cy="246221"/>
            </a:xfrm>
            <a:prstGeom prst="rect">
              <a:avLst/>
            </a:prstGeom>
            <a:noFill/>
          </p:spPr>
          <p:txBody>
            <a:bodyPr wrap="none" lIns="0" tIns="0" rIns="0" bIns="0" rtlCol="0">
              <a:spAutoFit/>
            </a:bodyPr>
            <a:lstStyle/>
            <a:p>
              <a:r>
                <a:rPr lang="en-US" sz="1600" dirty="0" smtClean="0"/>
                <a:t>34</a:t>
              </a:r>
              <a:endParaRPr lang="en-US" sz="1600" dirty="0"/>
            </a:p>
          </p:txBody>
        </p:sp>
        <p:sp>
          <p:nvSpPr>
            <p:cNvPr id="46" name="TextBox 45"/>
            <p:cNvSpPr txBox="1"/>
            <p:nvPr/>
          </p:nvSpPr>
          <p:spPr>
            <a:xfrm>
              <a:off x="3846206" y="3201363"/>
              <a:ext cx="227626" cy="246221"/>
            </a:xfrm>
            <a:prstGeom prst="rect">
              <a:avLst/>
            </a:prstGeom>
            <a:noFill/>
          </p:spPr>
          <p:txBody>
            <a:bodyPr wrap="none" lIns="0" tIns="0" rIns="0" bIns="0" rtlCol="0">
              <a:spAutoFit/>
            </a:bodyPr>
            <a:lstStyle/>
            <a:p>
              <a:r>
                <a:rPr lang="en-US" sz="1600" dirty="0" smtClean="0"/>
                <a:t>32</a:t>
              </a:r>
              <a:endParaRPr lang="en-US" sz="1600" dirty="0"/>
            </a:p>
          </p:txBody>
        </p:sp>
        <p:cxnSp>
          <p:nvCxnSpPr>
            <p:cNvPr id="47" name="Straight Arrow Connector 46"/>
            <p:cNvCxnSpPr/>
            <p:nvPr/>
          </p:nvCxnSpPr>
          <p:spPr>
            <a:xfrm>
              <a:off x="4482835" y="2841268"/>
              <a:ext cx="729695" cy="0"/>
            </a:xfrm>
            <a:prstGeom prst="straightConnector1">
              <a:avLst/>
            </a:prstGeom>
            <a:ln w="15875">
              <a:prstDash val="dash"/>
              <a:tailEnd type="non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842305" y="3439957"/>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4495190" y="3800856"/>
              <a:ext cx="729695" cy="0"/>
            </a:xfrm>
            <a:prstGeom prst="straightConnector1">
              <a:avLst/>
            </a:prstGeom>
            <a:ln w="15875">
              <a:prstDash val="dash"/>
              <a:tailEnd type="none"/>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3803900" y="1266126"/>
              <a:ext cx="1952458" cy="246221"/>
            </a:xfrm>
            <a:prstGeom prst="rect">
              <a:avLst/>
            </a:prstGeom>
            <a:noFill/>
          </p:spPr>
          <p:txBody>
            <a:bodyPr wrap="none" lIns="0" tIns="0" rIns="0" bIns="0" rtlCol="0">
              <a:spAutoFit/>
            </a:bodyPr>
            <a:lstStyle/>
            <a:p>
              <a:r>
                <a:rPr lang="en-US" sz="1600" dirty="0" smtClean="0"/>
                <a:t>Linear format storage</a:t>
              </a:r>
              <a:endParaRPr lang="en-US" sz="1600" dirty="0"/>
            </a:p>
          </p:txBody>
        </p:sp>
      </p:grpSp>
      <p:grpSp>
        <p:nvGrpSpPr>
          <p:cNvPr id="76" name="Group 75"/>
          <p:cNvGrpSpPr/>
          <p:nvPr/>
        </p:nvGrpSpPr>
        <p:grpSpPr>
          <a:xfrm>
            <a:off x="6029706" y="1266126"/>
            <a:ext cx="1921934" cy="2726755"/>
            <a:chOff x="6029706" y="1266126"/>
            <a:chExt cx="1921934" cy="2726755"/>
          </a:xfrm>
        </p:grpSpPr>
        <p:sp>
          <p:nvSpPr>
            <p:cNvPr id="49" name="Rectangle 48"/>
            <p:cNvSpPr/>
            <p:nvPr/>
          </p:nvSpPr>
          <p:spPr>
            <a:xfrm>
              <a:off x="6031390" y="1543125"/>
              <a:ext cx="1920250" cy="24497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p:nvPr/>
          </p:nvCxnSpPr>
          <p:spPr>
            <a:xfrm>
              <a:off x="6031390" y="2023737"/>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6031390" y="1777516"/>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6031390" y="2026786"/>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6031390" y="1773555"/>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7682805" y="1543125"/>
              <a:ext cx="227626" cy="246221"/>
            </a:xfrm>
            <a:prstGeom prst="rect">
              <a:avLst/>
            </a:prstGeom>
            <a:noFill/>
          </p:spPr>
          <p:txBody>
            <a:bodyPr wrap="none" lIns="0" tIns="0" rIns="0" bIns="0" rtlCol="0">
              <a:spAutoFit/>
            </a:bodyPr>
            <a:lstStyle/>
            <a:p>
              <a:r>
                <a:rPr lang="en-US" sz="1600" dirty="0" smtClean="0"/>
                <a:t>15</a:t>
              </a:r>
              <a:endParaRPr lang="en-US" sz="1600" dirty="0"/>
            </a:p>
          </p:txBody>
        </p:sp>
        <p:sp>
          <p:nvSpPr>
            <p:cNvPr id="55" name="TextBox 54"/>
            <p:cNvSpPr txBox="1"/>
            <p:nvPr/>
          </p:nvSpPr>
          <p:spPr>
            <a:xfrm>
              <a:off x="6047645" y="1543125"/>
              <a:ext cx="113814" cy="246221"/>
            </a:xfrm>
            <a:prstGeom prst="rect">
              <a:avLst/>
            </a:prstGeom>
            <a:noFill/>
          </p:spPr>
          <p:txBody>
            <a:bodyPr wrap="none" lIns="0" tIns="0" rIns="0" bIns="0" rtlCol="0">
              <a:spAutoFit/>
            </a:bodyPr>
            <a:lstStyle/>
            <a:p>
              <a:r>
                <a:rPr lang="en-US" sz="1600" dirty="0" smtClean="0"/>
                <a:t>0</a:t>
              </a:r>
              <a:endParaRPr lang="en-US" sz="1600" dirty="0"/>
            </a:p>
          </p:txBody>
        </p:sp>
        <p:sp>
          <p:nvSpPr>
            <p:cNvPr id="56" name="TextBox 55"/>
            <p:cNvSpPr txBox="1"/>
            <p:nvPr/>
          </p:nvSpPr>
          <p:spPr>
            <a:xfrm>
              <a:off x="6328285" y="1543125"/>
              <a:ext cx="113814" cy="246221"/>
            </a:xfrm>
            <a:prstGeom prst="rect">
              <a:avLst/>
            </a:prstGeom>
            <a:noFill/>
          </p:spPr>
          <p:txBody>
            <a:bodyPr wrap="none" lIns="0" tIns="0" rIns="0" bIns="0" rtlCol="0">
              <a:spAutoFit/>
            </a:bodyPr>
            <a:lstStyle/>
            <a:p>
              <a:r>
                <a:rPr lang="en-US" sz="1600" dirty="0" smtClean="0"/>
                <a:t>1</a:t>
              </a:r>
              <a:endParaRPr lang="en-US" sz="1600" dirty="0"/>
            </a:p>
          </p:txBody>
        </p:sp>
        <p:sp>
          <p:nvSpPr>
            <p:cNvPr id="57" name="TextBox 56"/>
            <p:cNvSpPr txBox="1"/>
            <p:nvPr/>
          </p:nvSpPr>
          <p:spPr>
            <a:xfrm>
              <a:off x="7413970" y="1543125"/>
              <a:ext cx="227626" cy="246221"/>
            </a:xfrm>
            <a:prstGeom prst="rect">
              <a:avLst/>
            </a:prstGeom>
            <a:noFill/>
          </p:spPr>
          <p:txBody>
            <a:bodyPr wrap="none" lIns="0" tIns="0" rIns="0" bIns="0" rtlCol="0">
              <a:spAutoFit/>
            </a:bodyPr>
            <a:lstStyle/>
            <a:p>
              <a:r>
                <a:rPr lang="en-US" sz="1600" dirty="0" smtClean="0"/>
                <a:t>14</a:t>
              </a:r>
              <a:endParaRPr lang="en-US" sz="1600" dirty="0"/>
            </a:p>
          </p:txBody>
        </p:sp>
        <p:sp>
          <p:nvSpPr>
            <p:cNvPr id="58" name="TextBox 57"/>
            <p:cNvSpPr txBox="1"/>
            <p:nvPr/>
          </p:nvSpPr>
          <p:spPr>
            <a:xfrm>
              <a:off x="6035290" y="1763616"/>
              <a:ext cx="227626" cy="246221"/>
            </a:xfrm>
            <a:prstGeom prst="rect">
              <a:avLst/>
            </a:prstGeom>
            <a:noFill/>
          </p:spPr>
          <p:txBody>
            <a:bodyPr wrap="none" lIns="0" tIns="0" rIns="0" bIns="0" rtlCol="0">
              <a:spAutoFit/>
            </a:bodyPr>
            <a:lstStyle/>
            <a:p>
              <a:r>
                <a:rPr lang="en-US" sz="1600" dirty="0" smtClean="0"/>
                <a:t>16</a:t>
              </a:r>
              <a:endParaRPr lang="en-US" sz="1600" dirty="0"/>
            </a:p>
          </p:txBody>
        </p:sp>
        <p:sp>
          <p:nvSpPr>
            <p:cNvPr id="59" name="TextBox 58"/>
            <p:cNvSpPr txBox="1"/>
            <p:nvPr/>
          </p:nvSpPr>
          <p:spPr>
            <a:xfrm>
              <a:off x="7401615" y="1777516"/>
              <a:ext cx="227626" cy="246221"/>
            </a:xfrm>
            <a:prstGeom prst="rect">
              <a:avLst/>
            </a:prstGeom>
            <a:noFill/>
          </p:spPr>
          <p:txBody>
            <a:bodyPr wrap="none" lIns="0" tIns="0" rIns="0" bIns="0" rtlCol="0">
              <a:spAutoFit/>
            </a:bodyPr>
            <a:lstStyle/>
            <a:p>
              <a:r>
                <a:rPr lang="en-US" sz="1600" dirty="0" smtClean="0"/>
                <a:t>30</a:t>
              </a:r>
              <a:endParaRPr lang="en-US" sz="1600" dirty="0"/>
            </a:p>
          </p:txBody>
        </p:sp>
        <p:sp>
          <p:nvSpPr>
            <p:cNvPr id="60" name="TextBox 59"/>
            <p:cNvSpPr txBox="1"/>
            <p:nvPr/>
          </p:nvSpPr>
          <p:spPr>
            <a:xfrm>
              <a:off x="6315930" y="1763616"/>
              <a:ext cx="227626" cy="246221"/>
            </a:xfrm>
            <a:prstGeom prst="rect">
              <a:avLst/>
            </a:prstGeom>
            <a:noFill/>
          </p:spPr>
          <p:txBody>
            <a:bodyPr wrap="none" lIns="0" tIns="0" rIns="0" bIns="0" rtlCol="0">
              <a:spAutoFit/>
            </a:bodyPr>
            <a:lstStyle/>
            <a:p>
              <a:r>
                <a:rPr lang="en-US" sz="1600" dirty="0" smtClean="0"/>
                <a:t>17</a:t>
              </a:r>
              <a:endParaRPr lang="en-US" sz="1600" dirty="0"/>
            </a:p>
          </p:txBody>
        </p:sp>
        <p:sp>
          <p:nvSpPr>
            <p:cNvPr id="61" name="TextBox 60"/>
            <p:cNvSpPr txBox="1"/>
            <p:nvPr/>
          </p:nvSpPr>
          <p:spPr>
            <a:xfrm>
              <a:off x="7682805" y="1777516"/>
              <a:ext cx="227626" cy="246221"/>
            </a:xfrm>
            <a:prstGeom prst="rect">
              <a:avLst/>
            </a:prstGeom>
            <a:noFill/>
          </p:spPr>
          <p:txBody>
            <a:bodyPr wrap="none" lIns="0" tIns="0" rIns="0" bIns="0" rtlCol="0">
              <a:spAutoFit/>
            </a:bodyPr>
            <a:lstStyle/>
            <a:p>
              <a:r>
                <a:rPr lang="en-US" sz="1600" dirty="0" smtClean="0"/>
                <a:t>31</a:t>
              </a:r>
              <a:endParaRPr lang="en-US" sz="1600" dirty="0"/>
            </a:p>
          </p:txBody>
        </p:sp>
        <p:sp>
          <p:nvSpPr>
            <p:cNvPr id="62" name="TextBox 61"/>
            <p:cNvSpPr txBox="1"/>
            <p:nvPr/>
          </p:nvSpPr>
          <p:spPr>
            <a:xfrm>
              <a:off x="7682805" y="2042577"/>
              <a:ext cx="227626" cy="246221"/>
            </a:xfrm>
            <a:prstGeom prst="rect">
              <a:avLst/>
            </a:prstGeom>
            <a:noFill/>
          </p:spPr>
          <p:txBody>
            <a:bodyPr wrap="none" lIns="0" tIns="0" rIns="0" bIns="0" rtlCol="0">
              <a:spAutoFit/>
            </a:bodyPr>
            <a:lstStyle/>
            <a:p>
              <a:r>
                <a:rPr lang="en-US" sz="1600" dirty="0" smtClean="0"/>
                <a:t>47</a:t>
              </a:r>
              <a:endParaRPr lang="en-US" sz="1600" dirty="0"/>
            </a:p>
          </p:txBody>
        </p:sp>
        <p:sp>
          <p:nvSpPr>
            <p:cNvPr id="63" name="TextBox 62"/>
            <p:cNvSpPr txBox="1"/>
            <p:nvPr/>
          </p:nvSpPr>
          <p:spPr>
            <a:xfrm>
              <a:off x="7401615" y="2042577"/>
              <a:ext cx="227626" cy="246221"/>
            </a:xfrm>
            <a:prstGeom prst="rect">
              <a:avLst/>
            </a:prstGeom>
            <a:noFill/>
          </p:spPr>
          <p:txBody>
            <a:bodyPr wrap="none" lIns="0" tIns="0" rIns="0" bIns="0" rtlCol="0">
              <a:spAutoFit/>
            </a:bodyPr>
            <a:lstStyle/>
            <a:p>
              <a:r>
                <a:rPr lang="en-US" sz="1600" dirty="0" smtClean="0"/>
                <a:t>46</a:t>
              </a:r>
              <a:endParaRPr lang="en-US" sz="1600" dirty="0"/>
            </a:p>
          </p:txBody>
        </p:sp>
        <p:sp>
          <p:nvSpPr>
            <p:cNvPr id="64" name="TextBox 63"/>
            <p:cNvSpPr txBox="1"/>
            <p:nvPr/>
          </p:nvSpPr>
          <p:spPr>
            <a:xfrm>
              <a:off x="6287870" y="2026786"/>
              <a:ext cx="227626" cy="246221"/>
            </a:xfrm>
            <a:prstGeom prst="rect">
              <a:avLst/>
            </a:prstGeom>
            <a:noFill/>
          </p:spPr>
          <p:txBody>
            <a:bodyPr wrap="none" lIns="0" tIns="0" rIns="0" bIns="0" rtlCol="0">
              <a:spAutoFit/>
            </a:bodyPr>
            <a:lstStyle/>
            <a:p>
              <a:r>
                <a:rPr lang="en-US" sz="1600" dirty="0" smtClean="0"/>
                <a:t>34</a:t>
              </a:r>
              <a:endParaRPr lang="en-US" sz="1600" dirty="0"/>
            </a:p>
          </p:txBody>
        </p:sp>
        <p:sp>
          <p:nvSpPr>
            <p:cNvPr id="65" name="TextBox 64"/>
            <p:cNvSpPr txBox="1"/>
            <p:nvPr/>
          </p:nvSpPr>
          <p:spPr>
            <a:xfrm>
              <a:off x="6035291" y="2026786"/>
              <a:ext cx="227626" cy="246221"/>
            </a:xfrm>
            <a:prstGeom prst="rect">
              <a:avLst/>
            </a:prstGeom>
            <a:noFill/>
          </p:spPr>
          <p:txBody>
            <a:bodyPr wrap="none" lIns="0" tIns="0" rIns="0" bIns="0" rtlCol="0">
              <a:spAutoFit/>
            </a:bodyPr>
            <a:lstStyle/>
            <a:p>
              <a:r>
                <a:rPr lang="en-US" sz="1600" dirty="0" smtClean="0"/>
                <a:t>32</a:t>
              </a:r>
              <a:endParaRPr lang="en-US" sz="1600" dirty="0"/>
            </a:p>
          </p:txBody>
        </p:sp>
        <p:cxnSp>
          <p:nvCxnSpPr>
            <p:cNvPr id="66" name="Straight Arrow Connector 65"/>
            <p:cNvCxnSpPr/>
            <p:nvPr/>
          </p:nvCxnSpPr>
          <p:spPr>
            <a:xfrm>
              <a:off x="6671920" y="2849432"/>
              <a:ext cx="729695" cy="0"/>
            </a:xfrm>
            <a:prstGeom prst="straightConnector1">
              <a:avLst/>
            </a:prstGeom>
            <a:ln w="15875">
              <a:prstDash val="dash"/>
              <a:tailEnd type="non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6031390" y="2265380"/>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6029706" y="1266126"/>
              <a:ext cx="1818190" cy="246221"/>
            </a:xfrm>
            <a:prstGeom prst="rect">
              <a:avLst/>
            </a:prstGeom>
            <a:noFill/>
          </p:spPr>
          <p:txBody>
            <a:bodyPr wrap="none" lIns="0" tIns="0" rIns="0" bIns="0" rtlCol="0">
              <a:spAutoFit/>
            </a:bodyPr>
            <a:lstStyle/>
            <a:p>
              <a:r>
                <a:rPr lang="en-US" sz="1600" dirty="0" smtClean="0"/>
                <a:t>Tiled format storage</a:t>
              </a:r>
              <a:endParaRPr lang="en-US" sz="1600" dirty="0"/>
            </a:p>
          </p:txBody>
        </p:sp>
      </p:grpSp>
      <p:sp>
        <p:nvSpPr>
          <p:cNvPr id="75" name="TextBox 7"/>
          <p:cNvSpPr txBox="1">
            <a:spLocks noChangeArrowheads="1"/>
          </p:cNvSpPr>
          <p:nvPr/>
        </p:nvSpPr>
        <p:spPr bwMode="auto">
          <a:xfrm>
            <a:off x="654690" y="4158695"/>
            <a:ext cx="7924800" cy="2185214"/>
          </a:xfrm>
          <a:prstGeom prst="rect">
            <a:avLst/>
          </a:prstGeom>
          <a:noFill/>
          <a:ln w="9525">
            <a:noFill/>
            <a:miter lim="800000"/>
            <a:headEnd/>
            <a:tailEnd/>
          </a:ln>
        </p:spPr>
        <p:txBody>
          <a:bodyPr wrap="square">
            <a:spAutoFit/>
          </a:bodyPr>
          <a:lstStyle/>
          <a:p>
            <a:pPr marL="342900" indent="-342900">
              <a:buFont typeface="Wingdings" pitchFamily="2" charset="2"/>
              <a:buChar char="§"/>
            </a:pPr>
            <a:r>
              <a:rPr lang="en-US" dirty="0" smtClean="0"/>
              <a:t>Why tiled format:</a:t>
            </a:r>
          </a:p>
          <a:p>
            <a:pPr marL="800100" lvl="1" indent="-342900">
              <a:buFont typeface="Courier New" pitchFamily="49" charset="0"/>
              <a:buChar char="o"/>
            </a:pPr>
            <a:r>
              <a:rPr lang="en-US" sz="1600" dirty="0" smtClean="0"/>
              <a:t>Much more efficient DDR access</a:t>
            </a:r>
          </a:p>
          <a:p>
            <a:pPr marL="342900" indent="-342900">
              <a:buFont typeface="Wingdings" pitchFamily="2" charset="2"/>
              <a:buChar char="§"/>
            </a:pPr>
            <a:r>
              <a:rPr lang="en-US" dirty="0" smtClean="0"/>
              <a:t>iMX6x VPU supports the following tile format:</a:t>
            </a:r>
          </a:p>
          <a:p>
            <a:pPr marL="800100" lvl="1" indent="-342900">
              <a:buFont typeface="Courier New" pitchFamily="49" charset="0"/>
              <a:buChar char="o"/>
            </a:pPr>
            <a:r>
              <a:rPr lang="en-US" sz="1600" dirty="0" smtClean="0"/>
              <a:t>Linear map (Type 0 )</a:t>
            </a:r>
          </a:p>
          <a:p>
            <a:pPr marL="800100" lvl="1" indent="-342900">
              <a:buFont typeface="Courier New" pitchFamily="49" charset="0"/>
              <a:buChar char="o"/>
            </a:pPr>
            <a:r>
              <a:rPr lang="en-US" sz="1600" dirty="0" smtClean="0"/>
              <a:t>Tiled </a:t>
            </a:r>
            <a:r>
              <a:rPr lang="en-US" sz="1600" dirty="0" err="1" smtClean="0"/>
              <a:t>macroblock</a:t>
            </a:r>
            <a:r>
              <a:rPr lang="en-US" sz="1600" dirty="0" smtClean="0"/>
              <a:t> raster frame map (Type 1 )</a:t>
            </a:r>
          </a:p>
          <a:p>
            <a:pPr marL="800100" lvl="1" indent="-342900">
              <a:buFont typeface="Courier New" pitchFamily="49" charset="0"/>
              <a:buChar char="o"/>
            </a:pPr>
            <a:r>
              <a:rPr lang="en-US" sz="1600" dirty="0" smtClean="0"/>
              <a:t>Tiled </a:t>
            </a:r>
            <a:r>
              <a:rPr lang="en-US" sz="1600" dirty="0" err="1" smtClean="0"/>
              <a:t>macroblock</a:t>
            </a:r>
            <a:r>
              <a:rPr lang="en-US" sz="1600" dirty="0" smtClean="0"/>
              <a:t> raster field map (Type 2 )</a:t>
            </a:r>
          </a:p>
          <a:p>
            <a:pPr marL="342900" indent="-342900"/>
            <a:endParaRPr lang="en-US" dirty="0" smtClean="0"/>
          </a:p>
          <a:p>
            <a:pPr marL="800100" lvl="1" indent="-342900">
              <a:buFont typeface="Wingdings" pitchFamily="2" charset="2"/>
              <a:buChar char="§"/>
            </a:pPr>
            <a:endParaRPr lang="en-US" dirty="0" smtClean="0"/>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lvl="1"/>
            <a:r>
              <a:rPr lang="en-US" sz="2400" dirty="0" smtClean="0">
                <a:effectLst>
                  <a:outerShdw blurRad="38100" dist="38100" dir="2700000" algn="tl">
                    <a:srgbClr val="C0C0C0"/>
                  </a:outerShdw>
                </a:effectLst>
              </a:rPr>
              <a:t>Tiled format handling in Video Data Order Adapter (VDOA)</a:t>
            </a:r>
          </a:p>
        </p:txBody>
      </p:sp>
      <p:sp>
        <p:nvSpPr>
          <p:cNvPr id="8196" name="Rectangle 3"/>
          <p:cNvSpPr>
            <a:spLocks noGrp="1" noChangeArrowheads="1"/>
          </p:cNvSpPr>
          <p:nvPr>
            <p:ph type="body" idx="4294967295"/>
          </p:nvPr>
        </p:nvSpPr>
        <p:spPr>
          <a:xfrm>
            <a:off x="485775" y="1326285"/>
            <a:ext cx="7845425" cy="1983445"/>
          </a:xfrm>
          <a:prstGeom prst="rect">
            <a:avLst/>
          </a:prstGeom>
          <a:noFill/>
        </p:spPr>
        <p:txBody>
          <a:bodyPr/>
          <a:lstStyle/>
          <a:p>
            <a:r>
              <a:rPr lang="en-US" sz="2000" dirty="0" smtClean="0">
                <a:effectLst>
                  <a:outerShdw blurRad="38100" dist="38100" dir="2700000" algn="tl">
                    <a:srgbClr val="C0C0C0"/>
                  </a:outerShdw>
                </a:effectLst>
              </a:rPr>
              <a:t>Tiled format handling in Video Data Order Adapter (VDOA)</a:t>
            </a:r>
          </a:p>
          <a:p>
            <a:pPr lvl="1"/>
            <a:r>
              <a:rPr lang="en-US" sz="1800" dirty="0" smtClean="0">
                <a:effectLst>
                  <a:outerShdw blurRad="38100" dist="38100" dir="2700000" algn="tl">
                    <a:srgbClr val="C0C0C0"/>
                  </a:outerShdw>
                </a:effectLst>
              </a:rPr>
              <a:t>The decoded data from VPU is stored in system memory in tiled format (each tile is 16x16 </a:t>
            </a:r>
            <a:r>
              <a:rPr lang="en-US" sz="1800" dirty="0" err="1" smtClean="0">
                <a:effectLst>
                  <a:outerShdw blurRad="38100" dist="38100" dir="2700000" algn="tl">
                    <a:srgbClr val="C0C0C0"/>
                  </a:outerShdw>
                </a:effectLst>
              </a:rPr>
              <a:t>macroblock</a:t>
            </a:r>
            <a:r>
              <a:rPr lang="en-US" sz="1800" dirty="0" smtClean="0">
                <a:effectLst>
                  <a:outerShdw blurRad="38100" dist="38100" dir="2700000" algn="tl">
                    <a:srgbClr val="C0C0C0"/>
                  </a:outerShdw>
                </a:effectLst>
              </a:rPr>
              <a:t>)</a:t>
            </a:r>
          </a:p>
          <a:p>
            <a:pPr lvl="1"/>
            <a:r>
              <a:rPr lang="en-US" sz="1800" dirty="0" smtClean="0">
                <a:effectLst>
                  <a:outerShdw blurRad="38100" dist="38100" dir="2700000" algn="tl">
                    <a:srgbClr val="C0C0C0"/>
                  </a:outerShdw>
                </a:effectLst>
              </a:rPr>
              <a:t>VDOA converts the tiled data (16x16 tile) into raster-scan format</a:t>
            </a:r>
          </a:p>
          <a:p>
            <a:pPr lvl="1"/>
            <a:r>
              <a:rPr lang="en-US" sz="1800" dirty="0" smtClean="0">
                <a:effectLst>
                  <a:outerShdw blurRad="38100" dist="38100" dir="2700000" algn="tl">
                    <a:srgbClr val="C0C0C0"/>
                  </a:outerShdw>
                </a:effectLst>
              </a:rPr>
              <a:t>VDOA outputs the raster-scan format data to IPU for display</a:t>
            </a:r>
          </a:p>
          <a:p>
            <a:pPr lvl="1"/>
            <a:endParaRPr lang="en-US" sz="1800" dirty="0" smtClean="0">
              <a:effectLst>
                <a:outerShdw blurRad="38100" dist="38100" dir="2700000" algn="tl">
                  <a:srgbClr val="C0C0C0"/>
                </a:outerShdw>
              </a:effectLst>
            </a:endParaRPr>
          </a:p>
          <a:p>
            <a:pPr lvl="1">
              <a:buNone/>
            </a:pPr>
            <a:endParaRPr lang="en-US" sz="1800" dirty="0" smtClean="0">
              <a:effectLst>
                <a:outerShdw blurRad="38100" dist="38100" dir="2700000" algn="tl">
                  <a:srgbClr val="C0C0C0"/>
                </a:outerShdw>
              </a:effectLst>
            </a:endParaRPr>
          </a:p>
          <a:p>
            <a:pPr lvl="1">
              <a:buNone/>
            </a:pPr>
            <a:endParaRPr lang="en-US" sz="1800" dirty="0" smtClean="0">
              <a:effectLst>
                <a:outerShdw blurRad="38100" dist="38100" dir="2700000" algn="tl">
                  <a:srgbClr val="C0C0C0"/>
                </a:outerShdw>
              </a:effectLst>
            </a:endParaRPr>
          </a:p>
          <a:p>
            <a:endParaRPr lang="en-US" altLang="zh-TW" dirty="0" smtClean="0">
              <a:ea typeface="PMingLiU" pitchFamily="18" charset="-120"/>
            </a:endParaRPr>
          </a:p>
        </p:txBody>
      </p:sp>
      <p:grpSp>
        <p:nvGrpSpPr>
          <p:cNvPr id="4" name="Group 3"/>
          <p:cNvGrpSpPr/>
          <p:nvPr/>
        </p:nvGrpSpPr>
        <p:grpSpPr>
          <a:xfrm>
            <a:off x="1099898" y="3353344"/>
            <a:ext cx="1921934" cy="2726755"/>
            <a:chOff x="6029706" y="1266126"/>
            <a:chExt cx="1921934" cy="2726755"/>
          </a:xfrm>
        </p:grpSpPr>
        <p:sp>
          <p:nvSpPr>
            <p:cNvPr id="5" name="Rectangle 4"/>
            <p:cNvSpPr/>
            <p:nvPr/>
          </p:nvSpPr>
          <p:spPr>
            <a:xfrm>
              <a:off x="6031390" y="1543125"/>
              <a:ext cx="1920250" cy="24497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a:off x="6031390" y="2023737"/>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031390" y="1777516"/>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031390" y="2026786"/>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031390" y="1773555"/>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682805" y="1543125"/>
              <a:ext cx="227626" cy="246221"/>
            </a:xfrm>
            <a:prstGeom prst="rect">
              <a:avLst/>
            </a:prstGeom>
            <a:noFill/>
          </p:spPr>
          <p:txBody>
            <a:bodyPr wrap="none" lIns="0" tIns="0" rIns="0" bIns="0" rtlCol="0">
              <a:spAutoFit/>
            </a:bodyPr>
            <a:lstStyle/>
            <a:p>
              <a:r>
                <a:rPr lang="en-US" sz="1600" dirty="0" smtClean="0"/>
                <a:t>15</a:t>
              </a:r>
              <a:endParaRPr lang="en-US" sz="1600" dirty="0"/>
            </a:p>
          </p:txBody>
        </p:sp>
        <p:sp>
          <p:nvSpPr>
            <p:cNvPr id="11" name="TextBox 10"/>
            <p:cNvSpPr txBox="1"/>
            <p:nvPr/>
          </p:nvSpPr>
          <p:spPr>
            <a:xfrm>
              <a:off x="6047645" y="1543125"/>
              <a:ext cx="113814" cy="246221"/>
            </a:xfrm>
            <a:prstGeom prst="rect">
              <a:avLst/>
            </a:prstGeom>
            <a:noFill/>
          </p:spPr>
          <p:txBody>
            <a:bodyPr wrap="none" lIns="0" tIns="0" rIns="0" bIns="0" rtlCol="0">
              <a:spAutoFit/>
            </a:bodyPr>
            <a:lstStyle/>
            <a:p>
              <a:r>
                <a:rPr lang="en-US" sz="1600" dirty="0" smtClean="0"/>
                <a:t>0</a:t>
              </a:r>
              <a:endParaRPr lang="en-US" sz="1600" dirty="0"/>
            </a:p>
          </p:txBody>
        </p:sp>
        <p:sp>
          <p:nvSpPr>
            <p:cNvPr id="12" name="TextBox 11"/>
            <p:cNvSpPr txBox="1"/>
            <p:nvPr/>
          </p:nvSpPr>
          <p:spPr>
            <a:xfrm>
              <a:off x="6328285" y="1543125"/>
              <a:ext cx="113814" cy="246221"/>
            </a:xfrm>
            <a:prstGeom prst="rect">
              <a:avLst/>
            </a:prstGeom>
            <a:noFill/>
          </p:spPr>
          <p:txBody>
            <a:bodyPr wrap="none" lIns="0" tIns="0" rIns="0" bIns="0" rtlCol="0">
              <a:spAutoFit/>
            </a:bodyPr>
            <a:lstStyle/>
            <a:p>
              <a:r>
                <a:rPr lang="en-US" sz="1600" dirty="0" smtClean="0"/>
                <a:t>1</a:t>
              </a:r>
              <a:endParaRPr lang="en-US" sz="1600" dirty="0"/>
            </a:p>
          </p:txBody>
        </p:sp>
        <p:sp>
          <p:nvSpPr>
            <p:cNvPr id="13" name="TextBox 12"/>
            <p:cNvSpPr txBox="1"/>
            <p:nvPr/>
          </p:nvSpPr>
          <p:spPr>
            <a:xfrm>
              <a:off x="7413970" y="1543125"/>
              <a:ext cx="227626" cy="246221"/>
            </a:xfrm>
            <a:prstGeom prst="rect">
              <a:avLst/>
            </a:prstGeom>
            <a:noFill/>
          </p:spPr>
          <p:txBody>
            <a:bodyPr wrap="none" lIns="0" tIns="0" rIns="0" bIns="0" rtlCol="0">
              <a:spAutoFit/>
            </a:bodyPr>
            <a:lstStyle/>
            <a:p>
              <a:r>
                <a:rPr lang="en-US" sz="1600" dirty="0" smtClean="0"/>
                <a:t>14</a:t>
              </a:r>
              <a:endParaRPr lang="en-US" sz="1600" dirty="0"/>
            </a:p>
          </p:txBody>
        </p:sp>
        <p:sp>
          <p:nvSpPr>
            <p:cNvPr id="14" name="TextBox 13"/>
            <p:cNvSpPr txBox="1"/>
            <p:nvPr/>
          </p:nvSpPr>
          <p:spPr>
            <a:xfrm>
              <a:off x="6035290" y="1763616"/>
              <a:ext cx="227626" cy="246221"/>
            </a:xfrm>
            <a:prstGeom prst="rect">
              <a:avLst/>
            </a:prstGeom>
            <a:noFill/>
          </p:spPr>
          <p:txBody>
            <a:bodyPr wrap="none" lIns="0" tIns="0" rIns="0" bIns="0" rtlCol="0">
              <a:spAutoFit/>
            </a:bodyPr>
            <a:lstStyle/>
            <a:p>
              <a:r>
                <a:rPr lang="en-US" sz="1600" dirty="0" smtClean="0"/>
                <a:t>16</a:t>
              </a:r>
              <a:endParaRPr lang="en-US" sz="1600" dirty="0"/>
            </a:p>
          </p:txBody>
        </p:sp>
        <p:sp>
          <p:nvSpPr>
            <p:cNvPr id="15" name="TextBox 14"/>
            <p:cNvSpPr txBox="1"/>
            <p:nvPr/>
          </p:nvSpPr>
          <p:spPr>
            <a:xfrm>
              <a:off x="7401615" y="1777516"/>
              <a:ext cx="227626" cy="246221"/>
            </a:xfrm>
            <a:prstGeom prst="rect">
              <a:avLst/>
            </a:prstGeom>
            <a:noFill/>
          </p:spPr>
          <p:txBody>
            <a:bodyPr wrap="none" lIns="0" tIns="0" rIns="0" bIns="0" rtlCol="0">
              <a:spAutoFit/>
            </a:bodyPr>
            <a:lstStyle/>
            <a:p>
              <a:r>
                <a:rPr lang="en-US" sz="1600" dirty="0" smtClean="0"/>
                <a:t>30</a:t>
              </a:r>
              <a:endParaRPr lang="en-US" sz="1600" dirty="0"/>
            </a:p>
          </p:txBody>
        </p:sp>
        <p:sp>
          <p:nvSpPr>
            <p:cNvPr id="16" name="TextBox 15"/>
            <p:cNvSpPr txBox="1"/>
            <p:nvPr/>
          </p:nvSpPr>
          <p:spPr>
            <a:xfrm>
              <a:off x="6315930" y="1763616"/>
              <a:ext cx="227626" cy="246221"/>
            </a:xfrm>
            <a:prstGeom prst="rect">
              <a:avLst/>
            </a:prstGeom>
            <a:noFill/>
          </p:spPr>
          <p:txBody>
            <a:bodyPr wrap="none" lIns="0" tIns="0" rIns="0" bIns="0" rtlCol="0">
              <a:spAutoFit/>
            </a:bodyPr>
            <a:lstStyle/>
            <a:p>
              <a:r>
                <a:rPr lang="en-US" sz="1600" dirty="0" smtClean="0"/>
                <a:t>17</a:t>
              </a:r>
              <a:endParaRPr lang="en-US" sz="1600" dirty="0"/>
            </a:p>
          </p:txBody>
        </p:sp>
        <p:sp>
          <p:nvSpPr>
            <p:cNvPr id="17" name="TextBox 16"/>
            <p:cNvSpPr txBox="1"/>
            <p:nvPr/>
          </p:nvSpPr>
          <p:spPr>
            <a:xfrm>
              <a:off x="7682805" y="1777516"/>
              <a:ext cx="227626" cy="246221"/>
            </a:xfrm>
            <a:prstGeom prst="rect">
              <a:avLst/>
            </a:prstGeom>
            <a:noFill/>
          </p:spPr>
          <p:txBody>
            <a:bodyPr wrap="none" lIns="0" tIns="0" rIns="0" bIns="0" rtlCol="0">
              <a:spAutoFit/>
            </a:bodyPr>
            <a:lstStyle/>
            <a:p>
              <a:r>
                <a:rPr lang="en-US" sz="1600" dirty="0" smtClean="0"/>
                <a:t>31</a:t>
              </a:r>
              <a:endParaRPr lang="en-US" sz="1600" dirty="0"/>
            </a:p>
          </p:txBody>
        </p:sp>
        <p:sp>
          <p:nvSpPr>
            <p:cNvPr id="18" name="TextBox 17"/>
            <p:cNvSpPr txBox="1"/>
            <p:nvPr/>
          </p:nvSpPr>
          <p:spPr>
            <a:xfrm>
              <a:off x="7682805" y="2042577"/>
              <a:ext cx="227626" cy="246221"/>
            </a:xfrm>
            <a:prstGeom prst="rect">
              <a:avLst/>
            </a:prstGeom>
            <a:noFill/>
          </p:spPr>
          <p:txBody>
            <a:bodyPr wrap="none" lIns="0" tIns="0" rIns="0" bIns="0" rtlCol="0">
              <a:spAutoFit/>
            </a:bodyPr>
            <a:lstStyle/>
            <a:p>
              <a:r>
                <a:rPr lang="en-US" sz="1600" dirty="0" smtClean="0"/>
                <a:t>47</a:t>
              </a:r>
              <a:endParaRPr lang="en-US" sz="1600" dirty="0"/>
            </a:p>
          </p:txBody>
        </p:sp>
        <p:sp>
          <p:nvSpPr>
            <p:cNvPr id="19" name="TextBox 18"/>
            <p:cNvSpPr txBox="1"/>
            <p:nvPr/>
          </p:nvSpPr>
          <p:spPr>
            <a:xfrm>
              <a:off x="7401615" y="2042577"/>
              <a:ext cx="227626" cy="246221"/>
            </a:xfrm>
            <a:prstGeom prst="rect">
              <a:avLst/>
            </a:prstGeom>
            <a:noFill/>
          </p:spPr>
          <p:txBody>
            <a:bodyPr wrap="none" lIns="0" tIns="0" rIns="0" bIns="0" rtlCol="0">
              <a:spAutoFit/>
            </a:bodyPr>
            <a:lstStyle/>
            <a:p>
              <a:r>
                <a:rPr lang="en-US" sz="1600" dirty="0" smtClean="0"/>
                <a:t>46</a:t>
              </a:r>
              <a:endParaRPr lang="en-US" sz="1600" dirty="0"/>
            </a:p>
          </p:txBody>
        </p:sp>
        <p:sp>
          <p:nvSpPr>
            <p:cNvPr id="20" name="TextBox 19"/>
            <p:cNvSpPr txBox="1"/>
            <p:nvPr/>
          </p:nvSpPr>
          <p:spPr>
            <a:xfrm>
              <a:off x="6287870" y="2026786"/>
              <a:ext cx="227626" cy="246221"/>
            </a:xfrm>
            <a:prstGeom prst="rect">
              <a:avLst/>
            </a:prstGeom>
            <a:noFill/>
          </p:spPr>
          <p:txBody>
            <a:bodyPr wrap="none" lIns="0" tIns="0" rIns="0" bIns="0" rtlCol="0">
              <a:spAutoFit/>
            </a:bodyPr>
            <a:lstStyle/>
            <a:p>
              <a:r>
                <a:rPr lang="en-US" sz="1600" dirty="0" smtClean="0"/>
                <a:t>34</a:t>
              </a:r>
              <a:endParaRPr lang="en-US" sz="1600" dirty="0"/>
            </a:p>
          </p:txBody>
        </p:sp>
        <p:sp>
          <p:nvSpPr>
            <p:cNvPr id="21" name="TextBox 20"/>
            <p:cNvSpPr txBox="1"/>
            <p:nvPr/>
          </p:nvSpPr>
          <p:spPr>
            <a:xfrm>
              <a:off x="6035291" y="2026786"/>
              <a:ext cx="227626" cy="246221"/>
            </a:xfrm>
            <a:prstGeom prst="rect">
              <a:avLst/>
            </a:prstGeom>
            <a:noFill/>
          </p:spPr>
          <p:txBody>
            <a:bodyPr wrap="none" lIns="0" tIns="0" rIns="0" bIns="0" rtlCol="0">
              <a:spAutoFit/>
            </a:bodyPr>
            <a:lstStyle/>
            <a:p>
              <a:r>
                <a:rPr lang="en-US" sz="1600" dirty="0" smtClean="0"/>
                <a:t>32</a:t>
              </a:r>
              <a:endParaRPr lang="en-US" sz="1600" dirty="0"/>
            </a:p>
          </p:txBody>
        </p:sp>
        <p:cxnSp>
          <p:nvCxnSpPr>
            <p:cNvPr id="22" name="Straight Arrow Connector 21"/>
            <p:cNvCxnSpPr/>
            <p:nvPr/>
          </p:nvCxnSpPr>
          <p:spPr>
            <a:xfrm>
              <a:off x="6671920" y="2849432"/>
              <a:ext cx="729695" cy="0"/>
            </a:xfrm>
            <a:prstGeom prst="straightConnector1">
              <a:avLst/>
            </a:prstGeom>
            <a:ln w="15875">
              <a:prstDash val="dash"/>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031390" y="2265380"/>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029706" y="1266126"/>
              <a:ext cx="1818190" cy="246221"/>
            </a:xfrm>
            <a:prstGeom prst="rect">
              <a:avLst/>
            </a:prstGeom>
            <a:noFill/>
          </p:spPr>
          <p:txBody>
            <a:bodyPr wrap="none" lIns="0" tIns="0" rIns="0" bIns="0" rtlCol="0">
              <a:spAutoFit/>
            </a:bodyPr>
            <a:lstStyle/>
            <a:p>
              <a:r>
                <a:rPr lang="en-US" sz="1600" dirty="0" smtClean="0"/>
                <a:t>Tiled format storage</a:t>
              </a:r>
              <a:endParaRPr lang="en-US" sz="1600" dirty="0"/>
            </a:p>
          </p:txBody>
        </p:sp>
      </p:grpSp>
      <p:grpSp>
        <p:nvGrpSpPr>
          <p:cNvPr id="54" name="Group 53"/>
          <p:cNvGrpSpPr/>
          <p:nvPr/>
        </p:nvGrpSpPr>
        <p:grpSpPr>
          <a:xfrm>
            <a:off x="6348317" y="3353346"/>
            <a:ext cx="1958655" cy="2726755"/>
            <a:chOff x="3803900" y="1266126"/>
            <a:chExt cx="1958655" cy="2726755"/>
          </a:xfrm>
        </p:grpSpPr>
        <p:sp>
          <p:nvSpPr>
            <p:cNvPr id="55" name="Rectangle 54"/>
            <p:cNvSpPr/>
            <p:nvPr/>
          </p:nvSpPr>
          <p:spPr>
            <a:xfrm>
              <a:off x="3842305" y="1534961"/>
              <a:ext cx="1920250" cy="24579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a:off x="3842305" y="2602674"/>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4495190" y="1995821"/>
              <a:ext cx="729695" cy="0"/>
            </a:xfrm>
            <a:prstGeom prst="straightConnector1">
              <a:avLst/>
            </a:prstGeom>
            <a:ln w="15875">
              <a:prstDash val="dash"/>
              <a:tailEnd type="non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842305" y="2356453"/>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3842305" y="3201363"/>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3842305" y="1765391"/>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93720" y="1534961"/>
              <a:ext cx="227626" cy="246221"/>
            </a:xfrm>
            <a:prstGeom prst="rect">
              <a:avLst/>
            </a:prstGeom>
            <a:noFill/>
          </p:spPr>
          <p:txBody>
            <a:bodyPr wrap="none" lIns="0" tIns="0" rIns="0" bIns="0" rtlCol="0">
              <a:spAutoFit/>
            </a:bodyPr>
            <a:lstStyle/>
            <a:p>
              <a:r>
                <a:rPr lang="en-US" sz="1600" dirty="0" smtClean="0"/>
                <a:t>15</a:t>
              </a:r>
              <a:endParaRPr lang="en-US" sz="1600" dirty="0"/>
            </a:p>
          </p:txBody>
        </p:sp>
        <p:sp>
          <p:nvSpPr>
            <p:cNvPr id="62" name="TextBox 61"/>
            <p:cNvSpPr txBox="1"/>
            <p:nvPr/>
          </p:nvSpPr>
          <p:spPr>
            <a:xfrm>
              <a:off x="3858560" y="1534961"/>
              <a:ext cx="113814" cy="246221"/>
            </a:xfrm>
            <a:prstGeom prst="rect">
              <a:avLst/>
            </a:prstGeom>
            <a:noFill/>
          </p:spPr>
          <p:txBody>
            <a:bodyPr wrap="none" lIns="0" tIns="0" rIns="0" bIns="0" rtlCol="0">
              <a:spAutoFit/>
            </a:bodyPr>
            <a:lstStyle/>
            <a:p>
              <a:r>
                <a:rPr lang="en-US" sz="1600" dirty="0" smtClean="0"/>
                <a:t>0</a:t>
              </a:r>
              <a:endParaRPr lang="en-US" sz="1600" dirty="0"/>
            </a:p>
          </p:txBody>
        </p:sp>
        <p:sp>
          <p:nvSpPr>
            <p:cNvPr id="63" name="TextBox 62"/>
            <p:cNvSpPr txBox="1"/>
            <p:nvPr/>
          </p:nvSpPr>
          <p:spPr>
            <a:xfrm>
              <a:off x="4139200" y="1534961"/>
              <a:ext cx="113814" cy="246221"/>
            </a:xfrm>
            <a:prstGeom prst="rect">
              <a:avLst/>
            </a:prstGeom>
            <a:noFill/>
          </p:spPr>
          <p:txBody>
            <a:bodyPr wrap="none" lIns="0" tIns="0" rIns="0" bIns="0" rtlCol="0">
              <a:spAutoFit/>
            </a:bodyPr>
            <a:lstStyle/>
            <a:p>
              <a:r>
                <a:rPr lang="en-US" sz="1600" dirty="0" smtClean="0"/>
                <a:t>1</a:t>
              </a:r>
              <a:endParaRPr lang="en-US" sz="1600" dirty="0"/>
            </a:p>
          </p:txBody>
        </p:sp>
        <p:sp>
          <p:nvSpPr>
            <p:cNvPr id="64" name="TextBox 63"/>
            <p:cNvSpPr txBox="1"/>
            <p:nvPr/>
          </p:nvSpPr>
          <p:spPr>
            <a:xfrm>
              <a:off x="5224885" y="1534961"/>
              <a:ext cx="227626" cy="246221"/>
            </a:xfrm>
            <a:prstGeom prst="rect">
              <a:avLst/>
            </a:prstGeom>
            <a:noFill/>
          </p:spPr>
          <p:txBody>
            <a:bodyPr wrap="none" lIns="0" tIns="0" rIns="0" bIns="0" rtlCol="0">
              <a:spAutoFit/>
            </a:bodyPr>
            <a:lstStyle/>
            <a:p>
              <a:r>
                <a:rPr lang="en-US" sz="1600" dirty="0" smtClean="0"/>
                <a:t>14</a:t>
              </a:r>
              <a:endParaRPr lang="en-US" sz="1600" dirty="0"/>
            </a:p>
          </p:txBody>
        </p:sp>
        <p:sp>
          <p:nvSpPr>
            <p:cNvPr id="65" name="TextBox 64"/>
            <p:cNvSpPr txBox="1"/>
            <p:nvPr/>
          </p:nvSpPr>
          <p:spPr>
            <a:xfrm>
              <a:off x="3846205" y="2342553"/>
              <a:ext cx="227626" cy="246221"/>
            </a:xfrm>
            <a:prstGeom prst="rect">
              <a:avLst/>
            </a:prstGeom>
            <a:noFill/>
          </p:spPr>
          <p:txBody>
            <a:bodyPr wrap="none" lIns="0" tIns="0" rIns="0" bIns="0" rtlCol="0">
              <a:spAutoFit/>
            </a:bodyPr>
            <a:lstStyle/>
            <a:p>
              <a:r>
                <a:rPr lang="en-US" sz="1600" dirty="0" smtClean="0"/>
                <a:t>16</a:t>
              </a:r>
              <a:endParaRPr lang="en-US" sz="1600" dirty="0"/>
            </a:p>
          </p:txBody>
        </p:sp>
        <p:sp>
          <p:nvSpPr>
            <p:cNvPr id="66" name="TextBox 65"/>
            <p:cNvSpPr txBox="1"/>
            <p:nvPr/>
          </p:nvSpPr>
          <p:spPr>
            <a:xfrm>
              <a:off x="5212530" y="2356453"/>
              <a:ext cx="227626" cy="246221"/>
            </a:xfrm>
            <a:prstGeom prst="rect">
              <a:avLst/>
            </a:prstGeom>
            <a:noFill/>
          </p:spPr>
          <p:txBody>
            <a:bodyPr wrap="none" lIns="0" tIns="0" rIns="0" bIns="0" rtlCol="0">
              <a:spAutoFit/>
            </a:bodyPr>
            <a:lstStyle/>
            <a:p>
              <a:r>
                <a:rPr lang="en-US" sz="1600" dirty="0" smtClean="0"/>
                <a:t>30</a:t>
              </a:r>
              <a:endParaRPr lang="en-US" sz="1600" dirty="0"/>
            </a:p>
          </p:txBody>
        </p:sp>
        <p:sp>
          <p:nvSpPr>
            <p:cNvPr id="67" name="TextBox 66"/>
            <p:cNvSpPr txBox="1"/>
            <p:nvPr/>
          </p:nvSpPr>
          <p:spPr>
            <a:xfrm>
              <a:off x="4126845" y="2342553"/>
              <a:ext cx="227626" cy="246221"/>
            </a:xfrm>
            <a:prstGeom prst="rect">
              <a:avLst/>
            </a:prstGeom>
            <a:noFill/>
          </p:spPr>
          <p:txBody>
            <a:bodyPr wrap="none" lIns="0" tIns="0" rIns="0" bIns="0" rtlCol="0">
              <a:spAutoFit/>
            </a:bodyPr>
            <a:lstStyle/>
            <a:p>
              <a:r>
                <a:rPr lang="en-US" sz="1600" dirty="0" smtClean="0"/>
                <a:t>17</a:t>
              </a:r>
              <a:endParaRPr lang="en-US" sz="1600" dirty="0"/>
            </a:p>
          </p:txBody>
        </p:sp>
        <p:sp>
          <p:nvSpPr>
            <p:cNvPr id="68" name="TextBox 67"/>
            <p:cNvSpPr txBox="1"/>
            <p:nvPr/>
          </p:nvSpPr>
          <p:spPr>
            <a:xfrm>
              <a:off x="5493720" y="2356453"/>
              <a:ext cx="227626" cy="246221"/>
            </a:xfrm>
            <a:prstGeom prst="rect">
              <a:avLst/>
            </a:prstGeom>
            <a:noFill/>
          </p:spPr>
          <p:txBody>
            <a:bodyPr wrap="none" lIns="0" tIns="0" rIns="0" bIns="0" rtlCol="0">
              <a:spAutoFit/>
            </a:bodyPr>
            <a:lstStyle/>
            <a:p>
              <a:r>
                <a:rPr lang="en-US" sz="1600" dirty="0" smtClean="0"/>
                <a:t>31</a:t>
              </a:r>
              <a:endParaRPr lang="en-US" sz="1600" dirty="0"/>
            </a:p>
          </p:txBody>
        </p:sp>
        <p:sp>
          <p:nvSpPr>
            <p:cNvPr id="69" name="TextBox 68"/>
            <p:cNvSpPr txBox="1"/>
            <p:nvPr/>
          </p:nvSpPr>
          <p:spPr>
            <a:xfrm>
              <a:off x="5493720" y="3217154"/>
              <a:ext cx="227626" cy="246221"/>
            </a:xfrm>
            <a:prstGeom prst="rect">
              <a:avLst/>
            </a:prstGeom>
            <a:noFill/>
          </p:spPr>
          <p:txBody>
            <a:bodyPr wrap="none" lIns="0" tIns="0" rIns="0" bIns="0" rtlCol="0">
              <a:spAutoFit/>
            </a:bodyPr>
            <a:lstStyle/>
            <a:p>
              <a:r>
                <a:rPr lang="en-US" sz="1600" dirty="0" smtClean="0"/>
                <a:t>47</a:t>
              </a:r>
              <a:endParaRPr lang="en-US" sz="1600" dirty="0"/>
            </a:p>
          </p:txBody>
        </p:sp>
        <p:sp>
          <p:nvSpPr>
            <p:cNvPr id="70" name="TextBox 69"/>
            <p:cNvSpPr txBox="1"/>
            <p:nvPr/>
          </p:nvSpPr>
          <p:spPr>
            <a:xfrm>
              <a:off x="5212530" y="3217154"/>
              <a:ext cx="227626" cy="246221"/>
            </a:xfrm>
            <a:prstGeom prst="rect">
              <a:avLst/>
            </a:prstGeom>
            <a:noFill/>
          </p:spPr>
          <p:txBody>
            <a:bodyPr wrap="none" lIns="0" tIns="0" rIns="0" bIns="0" rtlCol="0">
              <a:spAutoFit/>
            </a:bodyPr>
            <a:lstStyle/>
            <a:p>
              <a:r>
                <a:rPr lang="en-US" sz="1600" dirty="0" smtClean="0"/>
                <a:t>46</a:t>
              </a:r>
              <a:endParaRPr lang="en-US" sz="1600" dirty="0"/>
            </a:p>
          </p:txBody>
        </p:sp>
        <p:sp>
          <p:nvSpPr>
            <p:cNvPr id="71" name="TextBox 70"/>
            <p:cNvSpPr txBox="1"/>
            <p:nvPr/>
          </p:nvSpPr>
          <p:spPr>
            <a:xfrm>
              <a:off x="4098785" y="3201363"/>
              <a:ext cx="227626" cy="246221"/>
            </a:xfrm>
            <a:prstGeom prst="rect">
              <a:avLst/>
            </a:prstGeom>
            <a:noFill/>
          </p:spPr>
          <p:txBody>
            <a:bodyPr wrap="none" lIns="0" tIns="0" rIns="0" bIns="0" rtlCol="0">
              <a:spAutoFit/>
            </a:bodyPr>
            <a:lstStyle/>
            <a:p>
              <a:r>
                <a:rPr lang="en-US" sz="1600" dirty="0" smtClean="0"/>
                <a:t>34</a:t>
              </a:r>
              <a:endParaRPr lang="en-US" sz="1600" dirty="0"/>
            </a:p>
          </p:txBody>
        </p:sp>
        <p:sp>
          <p:nvSpPr>
            <p:cNvPr id="72" name="TextBox 71"/>
            <p:cNvSpPr txBox="1"/>
            <p:nvPr/>
          </p:nvSpPr>
          <p:spPr>
            <a:xfrm>
              <a:off x="3846206" y="3201363"/>
              <a:ext cx="227626" cy="246221"/>
            </a:xfrm>
            <a:prstGeom prst="rect">
              <a:avLst/>
            </a:prstGeom>
            <a:noFill/>
          </p:spPr>
          <p:txBody>
            <a:bodyPr wrap="none" lIns="0" tIns="0" rIns="0" bIns="0" rtlCol="0">
              <a:spAutoFit/>
            </a:bodyPr>
            <a:lstStyle/>
            <a:p>
              <a:r>
                <a:rPr lang="en-US" sz="1600" dirty="0" smtClean="0"/>
                <a:t>32</a:t>
              </a:r>
              <a:endParaRPr lang="en-US" sz="1600" dirty="0"/>
            </a:p>
          </p:txBody>
        </p:sp>
        <p:cxnSp>
          <p:nvCxnSpPr>
            <p:cNvPr id="73" name="Straight Arrow Connector 72"/>
            <p:cNvCxnSpPr/>
            <p:nvPr/>
          </p:nvCxnSpPr>
          <p:spPr>
            <a:xfrm>
              <a:off x="4482835" y="2841268"/>
              <a:ext cx="729695" cy="0"/>
            </a:xfrm>
            <a:prstGeom prst="straightConnector1">
              <a:avLst/>
            </a:prstGeom>
            <a:ln w="15875">
              <a:prstDash val="dash"/>
              <a:tailEnd type="non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842305" y="3439957"/>
              <a:ext cx="192025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4495190" y="3800856"/>
              <a:ext cx="729695" cy="0"/>
            </a:xfrm>
            <a:prstGeom prst="straightConnector1">
              <a:avLst/>
            </a:prstGeom>
            <a:ln w="15875">
              <a:prstDash val="dash"/>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3803900" y="1266126"/>
              <a:ext cx="1952458" cy="246221"/>
            </a:xfrm>
            <a:prstGeom prst="rect">
              <a:avLst/>
            </a:prstGeom>
            <a:noFill/>
          </p:spPr>
          <p:txBody>
            <a:bodyPr wrap="none" lIns="0" tIns="0" rIns="0" bIns="0" rtlCol="0">
              <a:spAutoFit/>
            </a:bodyPr>
            <a:lstStyle/>
            <a:p>
              <a:r>
                <a:rPr lang="en-US" sz="1600" dirty="0" smtClean="0"/>
                <a:t>Linear format storage</a:t>
              </a:r>
              <a:endParaRPr lang="en-US" sz="1600" dirty="0"/>
            </a:p>
          </p:txBody>
        </p:sp>
      </p:grpSp>
      <p:sp>
        <p:nvSpPr>
          <p:cNvPr id="77" name="TextBox 76"/>
          <p:cNvSpPr txBox="1"/>
          <p:nvPr/>
        </p:nvSpPr>
        <p:spPr>
          <a:xfrm>
            <a:off x="4025347" y="4303642"/>
            <a:ext cx="1282148" cy="120032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a:solidFill>
              <a:schemeClr val="tx1"/>
            </a:solidFill>
          </a:ln>
        </p:spPr>
        <p:txBody>
          <a:bodyPr wrap="square" rtlCol="0">
            <a:spAutoFit/>
          </a:bodyPr>
          <a:lstStyle/>
          <a:p>
            <a:endParaRPr lang="en-US" dirty="0" smtClean="0"/>
          </a:p>
          <a:p>
            <a:pPr algn="ctr"/>
            <a:r>
              <a:rPr lang="en-US" b="1" dirty="0" smtClean="0">
                <a:solidFill>
                  <a:srgbClr val="FF0000"/>
                </a:solidFill>
              </a:rPr>
              <a:t>VDOA</a:t>
            </a:r>
          </a:p>
          <a:p>
            <a:endParaRPr lang="en-US" dirty="0" smtClean="0"/>
          </a:p>
          <a:p>
            <a:endParaRPr lang="en-US" dirty="0"/>
          </a:p>
        </p:txBody>
      </p:sp>
      <p:sp>
        <p:nvSpPr>
          <p:cNvPr id="78" name="Right Arrow 77"/>
          <p:cNvSpPr/>
          <p:nvPr/>
        </p:nvSpPr>
        <p:spPr>
          <a:xfrm>
            <a:off x="3011557" y="4711148"/>
            <a:ext cx="993913"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ight Arrow 78"/>
          <p:cNvSpPr/>
          <p:nvPr/>
        </p:nvSpPr>
        <p:spPr>
          <a:xfrm>
            <a:off x="5340627" y="4764156"/>
            <a:ext cx="1030356" cy="1855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800" dirty="0"/>
              <a:t>JPEG Processing Unit (JPU</a:t>
            </a:r>
            <a:r>
              <a:rPr lang="en-US" sz="2800" dirty="0" smtClean="0"/>
              <a:t>)</a:t>
            </a:r>
            <a:endParaRPr lang="en-US" altLang="zh-TW" sz="2800" dirty="0" smtClean="0">
              <a:ea typeface="PMingLiU" pitchFamily="18" charset="-120"/>
            </a:endParaRPr>
          </a:p>
        </p:txBody>
      </p:sp>
      <p:sp>
        <p:nvSpPr>
          <p:cNvPr id="8196" name="Rectangle 3"/>
          <p:cNvSpPr>
            <a:spLocks noGrp="1" noChangeArrowheads="1"/>
          </p:cNvSpPr>
          <p:nvPr>
            <p:ph type="body" idx="4294967295"/>
          </p:nvPr>
        </p:nvSpPr>
        <p:spPr>
          <a:xfrm>
            <a:off x="485775" y="1645920"/>
            <a:ext cx="7845425" cy="4452390"/>
          </a:xfrm>
          <a:prstGeom prst="rect">
            <a:avLst/>
          </a:prstGeom>
          <a:noFill/>
        </p:spPr>
        <p:txBody>
          <a:bodyPr>
            <a:normAutofit/>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JPU overview and facts</a:t>
            </a:r>
          </a:p>
          <a:p>
            <a:pPr lvl="1"/>
            <a:r>
              <a:rPr lang="en-US" sz="1800" dirty="0" smtClean="0">
                <a:effectLst>
                  <a:outerShdw blurRad="38100" dist="38100" dir="2700000" algn="tl">
                    <a:srgbClr val="C0C0C0"/>
                  </a:outerShdw>
                </a:effectLst>
              </a:rPr>
              <a:t>JPU process and pipeline</a:t>
            </a:r>
          </a:p>
          <a:p>
            <a:pPr lvl="1"/>
            <a:r>
              <a:rPr lang="en-US" sz="1800" dirty="0" smtClean="0">
                <a:effectLst>
                  <a:outerShdw blurRad="38100" dist="38100" dir="2700000" algn="tl">
                    <a:srgbClr val="C0C0C0"/>
                  </a:outerShdw>
                </a:effectLst>
              </a:rPr>
              <a:t>API consideration for JPEG/MJPEG codec</a:t>
            </a: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r>
              <a:rPr lang="en-US" sz="2800" dirty="0"/>
              <a:t>JPEG Processing Unit (JPU</a:t>
            </a:r>
            <a:r>
              <a:rPr lang="en-US" sz="2800" dirty="0" smtClean="0"/>
              <a:t>)</a:t>
            </a:r>
            <a:endParaRPr lang="en-US" altLang="zh-TW" sz="2800" dirty="0" smtClean="0">
              <a:ea typeface="PMingLiU" pitchFamily="18" charset="-120"/>
            </a:endParaRPr>
          </a:p>
        </p:txBody>
      </p:sp>
      <p:sp>
        <p:nvSpPr>
          <p:cNvPr id="8196" name="Rectangle 3"/>
          <p:cNvSpPr>
            <a:spLocks noGrp="1" noChangeArrowheads="1"/>
          </p:cNvSpPr>
          <p:nvPr>
            <p:ph type="body" idx="4294967295"/>
          </p:nvPr>
        </p:nvSpPr>
        <p:spPr>
          <a:xfrm>
            <a:off x="485775" y="1645920"/>
            <a:ext cx="7845425" cy="4452390"/>
          </a:xfrm>
          <a:prstGeom prst="rect">
            <a:avLst/>
          </a:prstGeom>
          <a:noFill/>
        </p:spPr>
        <p:txBody>
          <a:bodyPr>
            <a:normAutofit fontScale="77500" lnSpcReduction="20000"/>
          </a:bodyPr>
          <a:lstStyle/>
          <a:p>
            <a:pPr marL="514350" indent="-514350">
              <a:buFont typeface="Wingdings" pitchFamily="2" charset="2"/>
              <a:buChar char="q"/>
            </a:pPr>
            <a:r>
              <a:rPr lang="en-US" sz="3200" dirty="0" smtClean="0"/>
              <a:t>An enhanced JPEG codec with higher performance compared to iMX5x VPU</a:t>
            </a:r>
          </a:p>
          <a:p>
            <a:pPr marL="1027112" lvl="3" indent="-514350"/>
            <a:r>
              <a:rPr lang="en-US" sz="2500" dirty="0" smtClean="0"/>
              <a:t>A separate JPU HW module without firmware control.</a:t>
            </a:r>
          </a:p>
          <a:p>
            <a:pPr marL="514350" indent="-514350">
              <a:buFont typeface="Wingdings" pitchFamily="2" charset="2"/>
              <a:buChar char="q"/>
            </a:pPr>
            <a:r>
              <a:rPr lang="en-US" sz="3200" dirty="0" smtClean="0"/>
              <a:t>Decoding up to 120Mpixels/sec at YUV444 format</a:t>
            </a:r>
          </a:p>
          <a:p>
            <a:pPr marL="1027112" lvl="3" indent="-514350"/>
            <a:r>
              <a:rPr lang="en-US" sz="2500" dirty="0" smtClean="0"/>
              <a:t>Support YUV4:0:0, 4:2:0, 4:2:2, and 4:4:4 formats</a:t>
            </a:r>
          </a:p>
          <a:p>
            <a:pPr marL="1027112" lvl="3" indent="-514350"/>
            <a:r>
              <a:rPr lang="en-US" sz="2500" dirty="0" smtClean="0"/>
              <a:t>Performance will be doubled for the input format of YUV4:2:0</a:t>
            </a:r>
          </a:p>
          <a:p>
            <a:pPr marL="514350" indent="-514350">
              <a:buFont typeface="Wingdings" pitchFamily="2" charset="2"/>
              <a:buChar char="q"/>
            </a:pPr>
            <a:r>
              <a:rPr lang="en-US" sz="3200" dirty="0" smtClean="0"/>
              <a:t>Encoding up to 160Mpixels/sec at YUV444 format</a:t>
            </a:r>
          </a:p>
          <a:p>
            <a:pPr marL="1027112" lvl="3" indent="-514350"/>
            <a:r>
              <a:rPr lang="en-US" sz="2500" dirty="0" smtClean="0"/>
              <a:t>Support YUV4:0:0, 4:2:0, 4:2:2, and 4:4:4 formats</a:t>
            </a:r>
          </a:p>
          <a:p>
            <a:pPr marL="1027112" lvl="3" indent="-514350"/>
            <a:r>
              <a:rPr lang="en-US" sz="2500" dirty="0" smtClean="0"/>
              <a:t>Performance will be doubled for the input format of YUV4:2:0</a:t>
            </a:r>
            <a:endParaRPr lang="en-US" sz="2700" dirty="0" smtClean="0"/>
          </a:p>
          <a:p>
            <a:pPr marL="514350" indent="-514350">
              <a:buFont typeface="Wingdings" pitchFamily="2" charset="2"/>
              <a:buChar char="q"/>
            </a:pPr>
            <a:r>
              <a:rPr lang="en-US" sz="3200" dirty="0" smtClean="0"/>
              <a:t>JPEG API consideration</a:t>
            </a:r>
          </a:p>
          <a:p>
            <a:pPr marL="1027112" lvl="3" indent="-514350"/>
            <a:r>
              <a:rPr lang="en-US" sz="2500" dirty="0" smtClean="0"/>
              <a:t>Linux </a:t>
            </a:r>
            <a:r>
              <a:rPr lang="en-US" sz="2500" dirty="0" err="1" smtClean="0"/>
              <a:t>libjpeg</a:t>
            </a:r>
            <a:r>
              <a:rPr lang="en-US" sz="2500" dirty="0" smtClean="0"/>
              <a:t> compatible API ?</a:t>
            </a:r>
          </a:p>
          <a:p>
            <a:pPr marL="1027112" lvl="3" indent="-514350"/>
            <a:r>
              <a:rPr lang="en-US" sz="2500" dirty="0" smtClean="0"/>
              <a:t>iMX5x VPU compatible API</a:t>
            </a:r>
            <a:endParaRPr lang="en-US" sz="2700" dirty="0" smtClean="0"/>
          </a:p>
          <a:p>
            <a:endParaRPr lang="en-US" sz="3100" dirty="0" smtClean="0"/>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r>
              <a:rPr lang="en-US" dirty="0" smtClean="0"/>
              <a:t>JPEG Processing Unit (JPU)—encoder example</a:t>
            </a:r>
            <a:endParaRPr lang="en-US" altLang="zh-TW" dirty="0" smtClean="0">
              <a:ea typeface="PMingLiU" pitchFamily="18" charset="-120"/>
            </a:endParaRPr>
          </a:p>
        </p:txBody>
      </p:sp>
      <p:grpSp>
        <p:nvGrpSpPr>
          <p:cNvPr id="87" name="Group 86"/>
          <p:cNvGrpSpPr/>
          <p:nvPr/>
        </p:nvGrpSpPr>
        <p:grpSpPr>
          <a:xfrm>
            <a:off x="529082" y="1796143"/>
            <a:ext cx="8335264" cy="3514569"/>
            <a:chOff x="529082" y="1796143"/>
            <a:chExt cx="8335264" cy="3514569"/>
          </a:xfrm>
        </p:grpSpPr>
        <p:sp>
          <p:nvSpPr>
            <p:cNvPr id="1145" name="Rectangle 121"/>
            <p:cNvSpPr>
              <a:spLocks/>
            </p:cNvSpPr>
            <p:nvPr/>
          </p:nvSpPr>
          <p:spPr bwMode="auto">
            <a:xfrm>
              <a:off x="6238621" y="4280580"/>
              <a:ext cx="2357438" cy="392113"/>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6" name="Rectangle 122"/>
            <p:cNvSpPr>
              <a:spLocks/>
            </p:cNvSpPr>
            <p:nvPr/>
          </p:nvSpPr>
          <p:spPr bwMode="auto">
            <a:xfrm>
              <a:off x="6238621" y="4280580"/>
              <a:ext cx="2357438" cy="392113"/>
            </a:xfrm>
            <a:prstGeom prst="rect">
              <a:avLst/>
            </a:prstGeom>
            <a:noFill/>
            <a:ln w="99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7" name="Rectangle 123"/>
            <p:cNvSpPr>
              <a:spLocks/>
            </p:cNvSpPr>
            <p:nvPr/>
          </p:nvSpPr>
          <p:spPr bwMode="auto">
            <a:xfrm>
              <a:off x="6113209" y="4155168"/>
              <a:ext cx="2357437" cy="39211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8" name="Rectangle 124"/>
            <p:cNvSpPr>
              <a:spLocks/>
            </p:cNvSpPr>
            <p:nvPr/>
          </p:nvSpPr>
          <p:spPr bwMode="auto">
            <a:xfrm>
              <a:off x="6113209" y="4155168"/>
              <a:ext cx="2357437" cy="392112"/>
            </a:xfrm>
            <a:prstGeom prst="rect">
              <a:avLst/>
            </a:prstGeom>
            <a:noFill/>
            <a:ln w="99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9" name="Rectangle 125"/>
            <p:cNvSpPr>
              <a:spLocks/>
            </p:cNvSpPr>
            <p:nvPr/>
          </p:nvSpPr>
          <p:spPr bwMode="auto">
            <a:xfrm>
              <a:off x="6238621" y="3493180"/>
              <a:ext cx="2357438" cy="393700"/>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0" name="Rectangle 126"/>
            <p:cNvSpPr>
              <a:spLocks/>
            </p:cNvSpPr>
            <p:nvPr/>
          </p:nvSpPr>
          <p:spPr bwMode="auto">
            <a:xfrm>
              <a:off x="6238621" y="3493180"/>
              <a:ext cx="2357438" cy="393700"/>
            </a:xfrm>
            <a:prstGeom prst="rect">
              <a:avLst/>
            </a:prstGeom>
            <a:noFill/>
            <a:ln w="99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1" name="Rectangle 127"/>
            <p:cNvSpPr>
              <a:spLocks/>
            </p:cNvSpPr>
            <p:nvPr/>
          </p:nvSpPr>
          <p:spPr bwMode="auto">
            <a:xfrm>
              <a:off x="6113209" y="3369355"/>
              <a:ext cx="2357437" cy="3921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2" name="Rectangle 128"/>
            <p:cNvSpPr>
              <a:spLocks/>
            </p:cNvSpPr>
            <p:nvPr/>
          </p:nvSpPr>
          <p:spPr bwMode="auto">
            <a:xfrm>
              <a:off x="6113209" y="3369355"/>
              <a:ext cx="2357437" cy="392113"/>
            </a:xfrm>
            <a:prstGeom prst="rect">
              <a:avLst/>
            </a:prstGeom>
            <a:noFill/>
            <a:ln w="99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3" name="Rectangle 129"/>
            <p:cNvSpPr>
              <a:spLocks/>
            </p:cNvSpPr>
            <p:nvPr/>
          </p:nvSpPr>
          <p:spPr bwMode="auto">
            <a:xfrm>
              <a:off x="6238621" y="2707368"/>
              <a:ext cx="2357438" cy="392112"/>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4" name="Rectangle 130"/>
            <p:cNvSpPr>
              <a:spLocks/>
            </p:cNvSpPr>
            <p:nvPr/>
          </p:nvSpPr>
          <p:spPr bwMode="auto">
            <a:xfrm>
              <a:off x="6238621" y="2707368"/>
              <a:ext cx="2357438" cy="392112"/>
            </a:xfrm>
            <a:prstGeom prst="rect">
              <a:avLst/>
            </a:prstGeom>
            <a:noFill/>
            <a:ln w="99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5" name="Rectangle 131"/>
            <p:cNvSpPr>
              <a:spLocks/>
            </p:cNvSpPr>
            <p:nvPr/>
          </p:nvSpPr>
          <p:spPr bwMode="auto">
            <a:xfrm>
              <a:off x="6113209" y="2581955"/>
              <a:ext cx="2357437" cy="3937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6" name="Rectangle 132"/>
            <p:cNvSpPr>
              <a:spLocks/>
            </p:cNvSpPr>
            <p:nvPr/>
          </p:nvSpPr>
          <p:spPr bwMode="auto">
            <a:xfrm>
              <a:off x="6113209" y="2581955"/>
              <a:ext cx="2357437" cy="393700"/>
            </a:xfrm>
            <a:prstGeom prst="rect">
              <a:avLst/>
            </a:prstGeom>
            <a:noFill/>
            <a:ln w="99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7" name="Rectangle 133"/>
            <p:cNvSpPr>
              <a:spLocks/>
            </p:cNvSpPr>
            <p:nvPr/>
          </p:nvSpPr>
          <p:spPr bwMode="auto">
            <a:xfrm>
              <a:off x="6238621" y="1921555"/>
              <a:ext cx="2357438" cy="392113"/>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8" name="Rectangle 134"/>
            <p:cNvSpPr>
              <a:spLocks/>
            </p:cNvSpPr>
            <p:nvPr/>
          </p:nvSpPr>
          <p:spPr bwMode="auto">
            <a:xfrm>
              <a:off x="6238621" y="1921555"/>
              <a:ext cx="2357438" cy="392113"/>
            </a:xfrm>
            <a:prstGeom prst="rect">
              <a:avLst/>
            </a:prstGeom>
            <a:noFill/>
            <a:ln w="99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9" name="Rectangle 135"/>
            <p:cNvSpPr>
              <a:spLocks/>
            </p:cNvSpPr>
            <p:nvPr/>
          </p:nvSpPr>
          <p:spPr bwMode="auto">
            <a:xfrm>
              <a:off x="6113209" y="1796143"/>
              <a:ext cx="2357437" cy="39211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0" name="Rectangle 136"/>
            <p:cNvSpPr>
              <a:spLocks/>
            </p:cNvSpPr>
            <p:nvPr/>
          </p:nvSpPr>
          <p:spPr bwMode="auto">
            <a:xfrm>
              <a:off x="6113209" y="1796143"/>
              <a:ext cx="2357437" cy="392112"/>
            </a:xfrm>
            <a:prstGeom prst="rect">
              <a:avLst/>
            </a:prstGeom>
            <a:noFill/>
            <a:ln w="99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1" name="Freeform 137"/>
            <p:cNvSpPr>
              <a:spLocks/>
            </p:cNvSpPr>
            <p:nvPr/>
          </p:nvSpPr>
          <p:spPr bwMode="auto">
            <a:xfrm>
              <a:off x="5719509" y="2385105"/>
              <a:ext cx="3144837" cy="0"/>
            </a:xfrm>
            <a:custGeom>
              <a:avLst/>
              <a:gdLst/>
              <a:ahLst/>
              <a:cxnLst>
                <a:cxn ang="0">
                  <a:pos x="4951" y="0"/>
                </a:cxn>
                <a:cxn ang="0">
                  <a:pos x="0" y="0"/>
                </a:cxn>
              </a:cxnLst>
              <a:rect l="0" t="0" r="r" b="b"/>
              <a:pathLst>
                <a:path w="4952">
                  <a:moveTo>
                    <a:pt x="4951" y="0"/>
                  </a:moveTo>
                  <a:lnTo>
                    <a:pt x="0" y="0"/>
                  </a:lnTo>
                </a:path>
              </a:pathLst>
            </a:custGeom>
            <a:noFill/>
            <a:ln w="16643">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2" name="Freeform 138"/>
            <p:cNvSpPr>
              <a:spLocks/>
            </p:cNvSpPr>
            <p:nvPr/>
          </p:nvSpPr>
          <p:spPr bwMode="auto">
            <a:xfrm>
              <a:off x="7292721" y="2189843"/>
              <a:ext cx="0" cy="392112"/>
            </a:xfrm>
            <a:custGeom>
              <a:avLst/>
              <a:gdLst/>
              <a:ahLst/>
              <a:cxnLst>
                <a:cxn ang="0">
                  <a:pos x="0" y="0"/>
                </a:cxn>
                <a:cxn ang="0">
                  <a:pos x="0" y="375"/>
                </a:cxn>
                <a:cxn ang="0">
                  <a:pos x="0" y="619"/>
                </a:cxn>
              </a:cxnLst>
              <a:rect l="0" t="0" r="r" b="b"/>
              <a:pathLst>
                <a:path h="619">
                  <a:moveTo>
                    <a:pt x="0" y="0"/>
                  </a:moveTo>
                  <a:lnTo>
                    <a:pt x="0" y="375"/>
                  </a:lnTo>
                  <a:lnTo>
                    <a:pt x="0" y="619"/>
                  </a:lnTo>
                </a:path>
              </a:pathLst>
            </a:custGeom>
            <a:noFill/>
            <a:ln w="16643">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3" name="Freeform 139"/>
            <p:cNvSpPr>
              <a:spLocks/>
            </p:cNvSpPr>
            <p:nvPr/>
          </p:nvSpPr>
          <p:spPr bwMode="auto">
            <a:xfrm>
              <a:off x="7240334" y="2427968"/>
              <a:ext cx="103187" cy="153987"/>
            </a:xfrm>
            <a:custGeom>
              <a:avLst/>
              <a:gdLst/>
              <a:ahLst/>
              <a:cxnLst>
                <a:cxn ang="0">
                  <a:pos x="162" y="0"/>
                </a:cxn>
                <a:cxn ang="0">
                  <a:pos x="81" y="243"/>
                </a:cxn>
                <a:cxn ang="0">
                  <a:pos x="0" y="0"/>
                </a:cxn>
                <a:cxn ang="0">
                  <a:pos x="162" y="0"/>
                </a:cxn>
              </a:cxnLst>
              <a:rect l="0" t="0" r="r" b="b"/>
              <a:pathLst>
                <a:path w="162" h="244">
                  <a:moveTo>
                    <a:pt x="162" y="0"/>
                  </a:moveTo>
                  <a:lnTo>
                    <a:pt x="81" y="243"/>
                  </a:lnTo>
                  <a:lnTo>
                    <a:pt x="0" y="0"/>
                  </a:lnTo>
                  <a:lnTo>
                    <a:pt x="16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4" name="Freeform 140"/>
            <p:cNvSpPr>
              <a:spLocks/>
            </p:cNvSpPr>
            <p:nvPr/>
          </p:nvSpPr>
          <p:spPr bwMode="auto">
            <a:xfrm>
              <a:off x="5719509" y="3172505"/>
              <a:ext cx="3144837" cy="0"/>
            </a:xfrm>
            <a:custGeom>
              <a:avLst/>
              <a:gdLst/>
              <a:ahLst/>
              <a:cxnLst>
                <a:cxn ang="0">
                  <a:pos x="4951" y="0"/>
                </a:cxn>
                <a:cxn ang="0">
                  <a:pos x="0" y="0"/>
                </a:cxn>
              </a:cxnLst>
              <a:rect l="0" t="0" r="r" b="b"/>
              <a:pathLst>
                <a:path w="4952">
                  <a:moveTo>
                    <a:pt x="4951" y="0"/>
                  </a:moveTo>
                  <a:lnTo>
                    <a:pt x="0" y="0"/>
                  </a:lnTo>
                </a:path>
              </a:pathLst>
            </a:custGeom>
            <a:noFill/>
            <a:ln w="16643">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5" name="Freeform 141"/>
            <p:cNvSpPr>
              <a:spLocks/>
            </p:cNvSpPr>
            <p:nvPr/>
          </p:nvSpPr>
          <p:spPr bwMode="auto">
            <a:xfrm>
              <a:off x="7292721" y="2975655"/>
              <a:ext cx="0" cy="393700"/>
            </a:xfrm>
            <a:custGeom>
              <a:avLst/>
              <a:gdLst/>
              <a:ahLst/>
              <a:cxnLst>
                <a:cxn ang="0">
                  <a:pos x="0" y="0"/>
                </a:cxn>
                <a:cxn ang="0">
                  <a:pos x="0" y="375"/>
                </a:cxn>
                <a:cxn ang="0">
                  <a:pos x="0" y="619"/>
                </a:cxn>
              </a:cxnLst>
              <a:rect l="0" t="0" r="r" b="b"/>
              <a:pathLst>
                <a:path h="619">
                  <a:moveTo>
                    <a:pt x="0" y="0"/>
                  </a:moveTo>
                  <a:lnTo>
                    <a:pt x="0" y="375"/>
                  </a:lnTo>
                  <a:lnTo>
                    <a:pt x="0" y="619"/>
                  </a:lnTo>
                </a:path>
              </a:pathLst>
            </a:custGeom>
            <a:noFill/>
            <a:ln w="16643">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6" name="Freeform 142"/>
            <p:cNvSpPr>
              <a:spLocks/>
            </p:cNvSpPr>
            <p:nvPr/>
          </p:nvSpPr>
          <p:spPr bwMode="auto">
            <a:xfrm>
              <a:off x="7240334" y="3213780"/>
              <a:ext cx="103187" cy="155575"/>
            </a:xfrm>
            <a:custGeom>
              <a:avLst/>
              <a:gdLst/>
              <a:ahLst/>
              <a:cxnLst>
                <a:cxn ang="0">
                  <a:pos x="162" y="0"/>
                </a:cxn>
                <a:cxn ang="0">
                  <a:pos x="81" y="243"/>
                </a:cxn>
                <a:cxn ang="0">
                  <a:pos x="0" y="0"/>
                </a:cxn>
                <a:cxn ang="0">
                  <a:pos x="162" y="0"/>
                </a:cxn>
              </a:cxnLst>
              <a:rect l="0" t="0" r="r" b="b"/>
              <a:pathLst>
                <a:path w="162" h="244">
                  <a:moveTo>
                    <a:pt x="162" y="0"/>
                  </a:moveTo>
                  <a:lnTo>
                    <a:pt x="81" y="243"/>
                  </a:lnTo>
                  <a:lnTo>
                    <a:pt x="0" y="0"/>
                  </a:lnTo>
                  <a:lnTo>
                    <a:pt x="16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7" name="Freeform 143"/>
            <p:cNvSpPr>
              <a:spLocks/>
            </p:cNvSpPr>
            <p:nvPr/>
          </p:nvSpPr>
          <p:spPr bwMode="auto">
            <a:xfrm>
              <a:off x="5719509" y="3958318"/>
              <a:ext cx="3144837" cy="0"/>
            </a:xfrm>
            <a:custGeom>
              <a:avLst/>
              <a:gdLst/>
              <a:ahLst/>
              <a:cxnLst>
                <a:cxn ang="0">
                  <a:pos x="4951" y="0"/>
                </a:cxn>
                <a:cxn ang="0">
                  <a:pos x="0" y="0"/>
                </a:cxn>
              </a:cxnLst>
              <a:rect l="0" t="0" r="r" b="b"/>
              <a:pathLst>
                <a:path w="4952">
                  <a:moveTo>
                    <a:pt x="4951" y="0"/>
                  </a:moveTo>
                  <a:lnTo>
                    <a:pt x="0" y="0"/>
                  </a:lnTo>
                </a:path>
              </a:pathLst>
            </a:custGeom>
            <a:noFill/>
            <a:ln w="16643">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8" name="Freeform 144"/>
            <p:cNvSpPr>
              <a:spLocks/>
            </p:cNvSpPr>
            <p:nvPr/>
          </p:nvSpPr>
          <p:spPr bwMode="auto">
            <a:xfrm>
              <a:off x="7292721" y="3761468"/>
              <a:ext cx="0" cy="393700"/>
            </a:xfrm>
            <a:custGeom>
              <a:avLst/>
              <a:gdLst/>
              <a:ahLst/>
              <a:cxnLst>
                <a:cxn ang="0">
                  <a:pos x="0" y="0"/>
                </a:cxn>
                <a:cxn ang="0">
                  <a:pos x="0" y="375"/>
                </a:cxn>
                <a:cxn ang="0">
                  <a:pos x="0" y="619"/>
                </a:cxn>
              </a:cxnLst>
              <a:rect l="0" t="0" r="r" b="b"/>
              <a:pathLst>
                <a:path h="619">
                  <a:moveTo>
                    <a:pt x="0" y="0"/>
                  </a:moveTo>
                  <a:lnTo>
                    <a:pt x="0" y="375"/>
                  </a:lnTo>
                  <a:lnTo>
                    <a:pt x="0" y="619"/>
                  </a:lnTo>
                </a:path>
              </a:pathLst>
            </a:custGeom>
            <a:noFill/>
            <a:ln w="16643">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9" name="Freeform 145"/>
            <p:cNvSpPr>
              <a:spLocks/>
            </p:cNvSpPr>
            <p:nvPr/>
          </p:nvSpPr>
          <p:spPr bwMode="auto">
            <a:xfrm>
              <a:off x="7240334" y="4001180"/>
              <a:ext cx="103187" cy="153988"/>
            </a:xfrm>
            <a:custGeom>
              <a:avLst/>
              <a:gdLst/>
              <a:ahLst/>
              <a:cxnLst>
                <a:cxn ang="0">
                  <a:pos x="162" y="0"/>
                </a:cxn>
                <a:cxn ang="0">
                  <a:pos x="81" y="243"/>
                </a:cxn>
                <a:cxn ang="0">
                  <a:pos x="0" y="0"/>
                </a:cxn>
                <a:cxn ang="0">
                  <a:pos x="162" y="0"/>
                </a:cxn>
              </a:cxnLst>
              <a:rect l="0" t="0" r="r" b="b"/>
              <a:pathLst>
                <a:path w="162" h="243">
                  <a:moveTo>
                    <a:pt x="162" y="0"/>
                  </a:moveTo>
                  <a:lnTo>
                    <a:pt x="81" y="243"/>
                  </a:lnTo>
                  <a:lnTo>
                    <a:pt x="0" y="0"/>
                  </a:lnTo>
                  <a:lnTo>
                    <a:pt x="16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0" name="Freeform 146"/>
            <p:cNvSpPr>
              <a:spLocks/>
            </p:cNvSpPr>
            <p:nvPr/>
          </p:nvSpPr>
          <p:spPr bwMode="auto">
            <a:xfrm>
              <a:off x="5719509" y="4744130"/>
              <a:ext cx="3144837" cy="0"/>
            </a:xfrm>
            <a:custGeom>
              <a:avLst/>
              <a:gdLst/>
              <a:ahLst/>
              <a:cxnLst>
                <a:cxn ang="0">
                  <a:pos x="4951" y="0"/>
                </a:cxn>
                <a:cxn ang="0">
                  <a:pos x="0" y="0"/>
                </a:cxn>
              </a:cxnLst>
              <a:rect l="0" t="0" r="r" b="b"/>
              <a:pathLst>
                <a:path w="4952">
                  <a:moveTo>
                    <a:pt x="4951" y="0"/>
                  </a:moveTo>
                  <a:lnTo>
                    <a:pt x="0" y="0"/>
                  </a:lnTo>
                </a:path>
              </a:pathLst>
            </a:custGeom>
            <a:noFill/>
            <a:ln w="16643">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1" name="Freeform 147"/>
            <p:cNvSpPr>
              <a:spLocks/>
            </p:cNvSpPr>
            <p:nvPr/>
          </p:nvSpPr>
          <p:spPr bwMode="auto">
            <a:xfrm>
              <a:off x="7292721" y="4547280"/>
              <a:ext cx="0" cy="393700"/>
            </a:xfrm>
            <a:custGeom>
              <a:avLst/>
              <a:gdLst/>
              <a:ahLst/>
              <a:cxnLst>
                <a:cxn ang="0">
                  <a:pos x="0" y="0"/>
                </a:cxn>
                <a:cxn ang="0">
                  <a:pos x="0" y="375"/>
                </a:cxn>
                <a:cxn ang="0">
                  <a:pos x="0" y="619"/>
                </a:cxn>
              </a:cxnLst>
              <a:rect l="0" t="0" r="r" b="b"/>
              <a:pathLst>
                <a:path h="620">
                  <a:moveTo>
                    <a:pt x="0" y="0"/>
                  </a:moveTo>
                  <a:lnTo>
                    <a:pt x="0" y="375"/>
                  </a:lnTo>
                  <a:lnTo>
                    <a:pt x="0" y="619"/>
                  </a:lnTo>
                </a:path>
              </a:pathLst>
            </a:custGeom>
            <a:noFill/>
            <a:ln w="16643">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2" name="Freeform 148"/>
            <p:cNvSpPr>
              <a:spLocks/>
            </p:cNvSpPr>
            <p:nvPr/>
          </p:nvSpPr>
          <p:spPr bwMode="auto">
            <a:xfrm>
              <a:off x="7240334" y="4786993"/>
              <a:ext cx="103187" cy="153987"/>
            </a:xfrm>
            <a:custGeom>
              <a:avLst/>
              <a:gdLst/>
              <a:ahLst/>
              <a:cxnLst>
                <a:cxn ang="0">
                  <a:pos x="162" y="0"/>
                </a:cxn>
                <a:cxn ang="0">
                  <a:pos x="81" y="243"/>
                </a:cxn>
                <a:cxn ang="0">
                  <a:pos x="0" y="0"/>
                </a:cxn>
                <a:cxn ang="0">
                  <a:pos x="162" y="0"/>
                </a:cxn>
              </a:cxnLst>
              <a:rect l="0" t="0" r="r" b="b"/>
              <a:pathLst>
                <a:path w="162" h="244">
                  <a:moveTo>
                    <a:pt x="162" y="0"/>
                  </a:moveTo>
                  <a:lnTo>
                    <a:pt x="81" y="243"/>
                  </a:lnTo>
                  <a:lnTo>
                    <a:pt x="0" y="0"/>
                  </a:lnTo>
                  <a:lnTo>
                    <a:pt x="162"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4" name="Rectangle 150"/>
            <p:cNvSpPr>
              <a:spLocks/>
            </p:cNvSpPr>
            <p:nvPr/>
          </p:nvSpPr>
          <p:spPr bwMode="auto">
            <a:xfrm>
              <a:off x="4267327" y="1981722"/>
              <a:ext cx="660400" cy="659579"/>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5" name="Rectangle 151"/>
            <p:cNvSpPr>
              <a:spLocks/>
            </p:cNvSpPr>
            <p:nvPr/>
          </p:nvSpPr>
          <p:spPr bwMode="auto">
            <a:xfrm>
              <a:off x="4267327" y="1981722"/>
              <a:ext cx="660400" cy="659579"/>
            </a:xfrm>
            <a:prstGeom prst="rect">
              <a:avLst/>
            </a:prstGeom>
            <a:noFill/>
            <a:ln w="83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6" name="Rectangle 152"/>
            <p:cNvSpPr>
              <a:spLocks/>
            </p:cNvSpPr>
            <p:nvPr/>
          </p:nvSpPr>
          <p:spPr bwMode="auto">
            <a:xfrm>
              <a:off x="4162552" y="1876977"/>
              <a:ext cx="660400" cy="65957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7" name="Rectangle 153"/>
            <p:cNvSpPr>
              <a:spLocks/>
            </p:cNvSpPr>
            <p:nvPr/>
          </p:nvSpPr>
          <p:spPr bwMode="auto">
            <a:xfrm>
              <a:off x="4162552" y="1876977"/>
              <a:ext cx="660400" cy="659579"/>
            </a:xfrm>
            <a:prstGeom prst="rect">
              <a:avLst/>
            </a:prstGeom>
            <a:noFill/>
            <a:ln w="83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8" name="Rectangle 154"/>
            <p:cNvSpPr>
              <a:spLocks/>
            </p:cNvSpPr>
            <p:nvPr/>
          </p:nvSpPr>
          <p:spPr bwMode="auto">
            <a:xfrm>
              <a:off x="1294892" y="1981722"/>
              <a:ext cx="660400" cy="659579"/>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9" name="Rectangle 155"/>
            <p:cNvSpPr>
              <a:spLocks/>
            </p:cNvSpPr>
            <p:nvPr/>
          </p:nvSpPr>
          <p:spPr bwMode="auto">
            <a:xfrm>
              <a:off x="1294892" y="1981722"/>
              <a:ext cx="660400" cy="659579"/>
            </a:xfrm>
            <a:prstGeom prst="rect">
              <a:avLst/>
            </a:prstGeom>
            <a:noFill/>
            <a:ln w="83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0" name="Rectangle 156"/>
            <p:cNvSpPr>
              <a:spLocks/>
            </p:cNvSpPr>
            <p:nvPr/>
          </p:nvSpPr>
          <p:spPr bwMode="auto">
            <a:xfrm>
              <a:off x="1190117" y="1876977"/>
              <a:ext cx="660400" cy="65957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1" name="Rectangle 157"/>
            <p:cNvSpPr>
              <a:spLocks/>
            </p:cNvSpPr>
            <p:nvPr/>
          </p:nvSpPr>
          <p:spPr bwMode="auto">
            <a:xfrm>
              <a:off x="1190117" y="1876977"/>
              <a:ext cx="660400" cy="659579"/>
            </a:xfrm>
            <a:prstGeom prst="rect">
              <a:avLst/>
            </a:prstGeom>
            <a:noFill/>
            <a:ln w="83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2" name="Freeform 158"/>
            <p:cNvSpPr>
              <a:spLocks/>
            </p:cNvSpPr>
            <p:nvPr/>
          </p:nvSpPr>
          <p:spPr bwMode="auto">
            <a:xfrm>
              <a:off x="859917" y="2207084"/>
              <a:ext cx="216535" cy="0"/>
            </a:xfrm>
            <a:custGeom>
              <a:avLst/>
              <a:gdLst/>
              <a:ahLst/>
              <a:cxnLst>
                <a:cxn ang="0">
                  <a:pos x="0" y="0"/>
                </a:cxn>
                <a:cxn ang="0">
                  <a:pos x="341" y="0"/>
                </a:cxn>
              </a:cxnLst>
              <a:rect l="0" t="0" r="r" b="b"/>
              <a:pathLst>
                <a:path w="341">
                  <a:moveTo>
                    <a:pt x="0" y="0"/>
                  </a:moveTo>
                  <a:lnTo>
                    <a:pt x="341" y="0"/>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3" name="Freeform 159"/>
            <p:cNvSpPr>
              <a:spLocks/>
            </p:cNvSpPr>
            <p:nvPr/>
          </p:nvSpPr>
          <p:spPr bwMode="auto">
            <a:xfrm>
              <a:off x="1076452" y="2168995"/>
              <a:ext cx="113665" cy="75544"/>
            </a:xfrm>
            <a:custGeom>
              <a:avLst/>
              <a:gdLst/>
              <a:ahLst/>
              <a:cxnLst>
                <a:cxn ang="0">
                  <a:pos x="0" y="0"/>
                </a:cxn>
                <a:cxn ang="0">
                  <a:pos x="178" y="59"/>
                </a:cxn>
                <a:cxn ang="0">
                  <a:pos x="0" y="118"/>
                </a:cxn>
                <a:cxn ang="0">
                  <a:pos x="0" y="0"/>
                </a:cxn>
              </a:cxnLst>
              <a:rect l="0" t="0" r="r" b="b"/>
              <a:pathLst>
                <a:path w="179" h="119">
                  <a:moveTo>
                    <a:pt x="0" y="0"/>
                  </a:moveTo>
                  <a:lnTo>
                    <a:pt x="178" y="59"/>
                  </a:lnTo>
                  <a:lnTo>
                    <a:pt x="0" y="11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4" name="Freeform 160"/>
            <p:cNvSpPr>
              <a:spLocks/>
            </p:cNvSpPr>
            <p:nvPr/>
          </p:nvSpPr>
          <p:spPr bwMode="auto">
            <a:xfrm>
              <a:off x="1850517" y="2207084"/>
              <a:ext cx="217170" cy="0"/>
            </a:xfrm>
            <a:custGeom>
              <a:avLst/>
              <a:gdLst/>
              <a:ahLst/>
              <a:cxnLst>
                <a:cxn ang="0">
                  <a:pos x="0" y="0"/>
                </a:cxn>
                <a:cxn ang="0">
                  <a:pos x="341" y="0"/>
                </a:cxn>
              </a:cxnLst>
              <a:rect l="0" t="0" r="r" b="b"/>
              <a:pathLst>
                <a:path w="342">
                  <a:moveTo>
                    <a:pt x="0" y="0"/>
                  </a:moveTo>
                  <a:lnTo>
                    <a:pt x="341" y="0"/>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5" name="Rectangle 161"/>
            <p:cNvSpPr>
              <a:spLocks/>
            </p:cNvSpPr>
            <p:nvPr/>
          </p:nvSpPr>
          <p:spPr bwMode="auto">
            <a:xfrm>
              <a:off x="2285492" y="1981722"/>
              <a:ext cx="660400" cy="659579"/>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6" name="Rectangle 162"/>
            <p:cNvSpPr>
              <a:spLocks/>
            </p:cNvSpPr>
            <p:nvPr/>
          </p:nvSpPr>
          <p:spPr bwMode="auto">
            <a:xfrm>
              <a:off x="2285492" y="1981722"/>
              <a:ext cx="660400" cy="659579"/>
            </a:xfrm>
            <a:prstGeom prst="rect">
              <a:avLst/>
            </a:prstGeom>
            <a:noFill/>
            <a:ln w="83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7" name="Rectangle 163"/>
            <p:cNvSpPr>
              <a:spLocks/>
            </p:cNvSpPr>
            <p:nvPr/>
          </p:nvSpPr>
          <p:spPr bwMode="auto">
            <a:xfrm>
              <a:off x="2180717" y="1876977"/>
              <a:ext cx="660400" cy="65957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8" name="Rectangle 164"/>
            <p:cNvSpPr>
              <a:spLocks/>
            </p:cNvSpPr>
            <p:nvPr/>
          </p:nvSpPr>
          <p:spPr bwMode="auto">
            <a:xfrm>
              <a:off x="2180717" y="1876977"/>
              <a:ext cx="660400" cy="659579"/>
            </a:xfrm>
            <a:prstGeom prst="rect">
              <a:avLst/>
            </a:prstGeom>
            <a:noFill/>
            <a:ln w="83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9" name="Freeform 165"/>
            <p:cNvSpPr>
              <a:spLocks/>
            </p:cNvSpPr>
            <p:nvPr/>
          </p:nvSpPr>
          <p:spPr bwMode="auto">
            <a:xfrm>
              <a:off x="2067687" y="2168995"/>
              <a:ext cx="113030" cy="75544"/>
            </a:xfrm>
            <a:custGeom>
              <a:avLst/>
              <a:gdLst/>
              <a:ahLst/>
              <a:cxnLst>
                <a:cxn ang="0">
                  <a:pos x="0" y="0"/>
                </a:cxn>
                <a:cxn ang="0">
                  <a:pos x="178" y="59"/>
                </a:cxn>
                <a:cxn ang="0">
                  <a:pos x="0" y="118"/>
                </a:cxn>
                <a:cxn ang="0">
                  <a:pos x="0" y="0"/>
                </a:cxn>
              </a:cxnLst>
              <a:rect l="0" t="0" r="r" b="b"/>
              <a:pathLst>
                <a:path w="178" h="119">
                  <a:moveTo>
                    <a:pt x="0" y="0"/>
                  </a:moveTo>
                  <a:lnTo>
                    <a:pt x="178" y="59"/>
                  </a:lnTo>
                  <a:lnTo>
                    <a:pt x="0" y="11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0" name="Rectangle 166"/>
            <p:cNvSpPr>
              <a:spLocks/>
            </p:cNvSpPr>
            <p:nvPr/>
          </p:nvSpPr>
          <p:spPr bwMode="auto">
            <a:xfrm>
              <a:off x="634492" y="2806355"/>
              <a:ext cx="660400" cy="659579"/>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1" name="Rectangle 167"/>
            <p:cNvSpPr>
              <a:spLocks/>
            </p:cNvSpPr>
            <p:nvPr/>
          </p:nvSpPr>
          <p:spPr bwMode="auto">
            <a:xfrm>
              <a:off x="634492" y="2806355"/>
              <a:ext cx="660400" cy="659579"/>
            </a:xfrm>
            <a:prstGeom prst="rect">
              <a:avLst/>
            </a:prstGeom>
            <a:noFill/>
            <a:ln w="83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2" name="Rectangle 168"/>
            <p:cNvSpPr>
              <a:spLocks/>
            </p:cNvSpPr>
            <p:nvPr/>
          </p:nvSpPr>
          <p:spPr bwMode="auto">
            <a:xfrm>
              <a:off x="529082" y="2701610"/>
              <a:ext cx="660400" cy="65957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3" name="Rectangle 169"/>
            <p:cNvSpPr>
              <a:spLocks/>
            </p:cNvSpPr>
            <p:nvPr/>
          </p:nvSpPr>
          <p:spPr bwMode="auto">
            <a:xfrm>
              <a:off x="529082" y="2701610"/>
              <a:ext cx="660400" cy="659579"/>
            </a:xfrm>
            <a:prstGeom prst="rect">
              <a:avLst/>
            </a:prstGeom>
            <a:noFill/>
            <a:ln w="83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4" name="Freeform 170"/>
            <p:cNvSpPr>
              <a:spLocks/>
            </p:cNvSpPr>
            <p:nvPr/>
          </p:nvSpPr>
          <p:spPr bwMode="auto">
            <a:xfrm>
              <a:off x="859917" y="2207084"/>
              <a:ext cx="0" cy="494526"/>
            </a:xfrm>
            <a:custGeom>
              <a:avLst/>
              <a:gdLst/>
              <a:ahLst/>
              <a:cxnLst>
                <a:cxn ang="0">
                  <a:pos x="0" y="0"/>
                </a:cxn>
                <a:cxn ang="0">
                  <a:pos x="0" y="779"/>
                </a:cxn>
              </a:cxnLst>
              <a:rect l="0" t="0" r="r" b="b"/>
              <a:pathLst>
                <a:path h="779">
                  <a:moveTo>
                    <a:pt x="0" y="0"/>
                  </a:moveTo>
                  <a:lnTo>
                    <a:pt x="0" y="779"/>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5" name="Rectangle 171"/>
            <p:cNvSpPr>
              <a:spLocks/>
            </p:cNvSpPr>
            <p:nvPr/>
          </p:nvSpPr>
          <p:spPr bwMode="auto">
            <a:xfrm>
              <a:off x="634492" y="3795407"/>
              <a:ext cx="4953635" cy="329472"/>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6" name="Rectangle 172"/>
            <p:cNvSpPr>
              <a:spLocks/>
            </p:cNvSpPr>
            <p:nvPr/>
          </p:nvSpPr>
          <p:spPr bwMode="auto">
            <a:xfrm>
              <a:off x="634492" y="3795407"/>
              <a:ext cx="4953635" cy="329472"/>
            </a:xfrm>
            <a:prstGeom prst="rect">
              <a:avLst/>
            </a:prstGeom>
            <a:noFill/>
            <a:ln w="8382">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7" name="Rectangle 173"/>
            <p:cNvSpPr>
              <a:spLocks/>
            </p:cNvSpPr>
            <p:nvPr/>
          </p:nvSpPr>
          <p:spPr bwMode="auto">
            <a:xfrm>
              <a:off x="529082" y="3691296"/>
              <a:ext cx="4953635" cy="32947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8" name="Rectangle 174"/>
            <p:cNvSpPr>
              <a:spLocks/>
            </p:cNvSpPr>
            <p:nvPr/>
          </p:nvSpPr>
          <p:spPr bwMode="auto">
            <a:xfrm>
              <a:off x="529082" y="3691296"/>
              <a:ext cx="4953635" cy="329472"/>
            </a:xfrm>
            <a:prstGeom prst="rect">
              <a:avLst/>
            </a:prstGeom>
            <a:noFill/>
            <a:ln w="8382">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9" name="Freeform 175"/>
            <p:cNvSpPr>
              <a:spLocks/>
            </p:cNvSpPr>
            <p:nvPr/>
          </p:nvSpPr>
          <p:spPr bwMode="auto">
            <a:xfrm>
              <a:off x="859917" y="3470379"/>
              <a:ext cx="0" cy="221553"/>
            </a:xfrm>
            <a:custGeom>
              <a:avLst/>
              <a:gdLst/>
              <a:ahLst/>
              <a:cxnLst>
                <a:cxn ang="0">
                  <a:pos x="0" y="0"/>
                </a:cxn>
                <a:cxn ang="0">
                  <a:pos x="0" y="6"/>
                </a:cxn>
                <a:cxn ang="0">
                  <a:pos x="0" y="348"/>
                </a:cxn>
              </a:cxnLst>
              <a:rect l="0" t="0" r="r" b="b"/>
              <a:pathLst>
                <a:path h="349">
                  <a:moveTo>
                    <a:pt x="0" y="0"/>
                  </a:moveTo>
                  <a:lnTo>
                    <a:pt x="0" y="6"/>
                  </a:lnTo>
                  <a:lnTo>
                    <a:pt x="0" y="348"/>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0" name="Freeform 176"/>
            <p:cNvSpPr>
              <a:spLocks/>
            </p:cNvSpPr>
            <p:nvPr/>
          </p:nvSpPr>
          <p:spPr bwMode="auto">
            <a:xfrm>
              <a:off x="821817" y="3361824"/>
              <a:ext cx="75565" cy="112998"/>
            </a:xfrm>
            <a:custGeom>
              <a:avLst/>
              <a:gdLst/>
              <a:ahLst/>
              <a:cxnLst>
                <a:cxn ang="0">
                  <a:pos x="0" y="178"/>
                </a:cxn>
                <a:cxn ang="0">
                  <a:pos x="59" y="0"/>
                </a:cxn>
                <a:cxn ang="0">
                  <a:pos x="118" y="178"/>
                </a:cxn>
                <a:cxn ang="0">
                  <a:pos x="0" y="178"/>
                </a:cxn>
              </a:cxnLst>
              <a:rect l="0" t="0" r="r" b="b"/>
              <a:pathLst>
                <a:path w="119" h="178">
                  <a:moveTo>
                    <a:pt x="0" y="178"/>
                  </a:moveTo>
                  <a:lnTo>
                    <a:pt x="59" y="0"/>
                  </a:lnTo>
                  <a:lnTo>
                    <a:pt x="118" y="178"/>
                  </a:lnTo>
                  <a:lnTo>
                    <a:pt x="0"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1" name="Rectangle 177"/>
            <p:cNvSpPr>
              <a:spLocks/>
            </p:cNvSpPr>
            <p:nvPr/>
          </p:nvSpPr>
          <p:spPr bwMode="auto">
            <a:xfrm>
              <a:off x="4927727" y="2806355"/>
              <a:ext cx="660400" cy="659579"/>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2" name="Rectangle 178"/>
            <p:cNvSpPr>
              <a:spLocks/>
            </p:cNvSpPr>
            <p:nvPr/>
          </p:nvSpPr>
          <p:spPr bwMode="auto">
            <a:xfrm>
              <a:off x="4927727" y="2806355"/>
              <a:ext cx="660400" cy="659579"/>
            </a:xfrm>
            <a:prstGeom prst="rect">
              <a:avLst/>
            </a:prstGeom>
            <a:noFill/>
            <a:ln w="83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3" name="Rectangle 179"/>
            <p:cNvSpPr>
              <a:spLocks/>
            </p:cNvSpPr>
            <p:nvPr/>
          </p:nvSpPr>
          <p:spPr bwMode="auto">
            <a:xfrm>
              <a:off x="4822952" y="2701610"/>
              <a:ext cx="660400" cy="65957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4" name="Rectangle 180"/>
            <p:cNvSpPr>
              <a:spLocks/>
            </p:cNvSpPr>
            <p:nvPr/>
          </p:nvSpPr>
          <p:spPr bwMode="auto">
            <a:xfrm>
              <a:off x="4822952" y="2701610"/>
              <a:ext cx="660400" cy="659579"/>
            </a:xfrm>
            <a:prstGeom prst="rect">
              <a:avLst/>
            </a:prstGeom>
            <a:noFill/>
            <a:ln w="83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5" name="Freeform 181"/>
            <p:cNvSpPr>
              <a:spLocks/>
            </p:cNvSpPr>
            <p:nvPr/>
          </p:nvSpPr>
          <p:spPr bwMode="auto">
            <a:xfrm>
              <a:off x="5153152" y="2372137"/>
              <a:ext cx="0" cy="216474"/>
            </a:xfrm>
            <a:custGeom>
              <a:avLst/>
              <a:gdLst/>
              <a:ahLst/>
              <a:cxnLst>
                <a:cxn ang="0">
                  <a:pos x="0" y="0"/>
                </a:cxn>
                <a:cxn ang="0">
                  <a:pos x="0" y="341"/>
                </a:cxn>
              </a:cxnLst>
              <a:rect l="0" t="0" r="r" b="b"/>
              <a:pathLst>
                <a:path h="341">
                  <a:moveTo>
                    <a:pt x="0" y="0"/>
                  </a:moveTo>
                  <a:lnTo>
                    <a:pt x="0" y="341"/>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6" name="Freeform 182"/>
            <p:cNvSpPr>
              <a:spLocks/>
            </p:cNvSpPr>
            <p:nvPr/>
          </p:nvSpPr>
          <p:spPr bwMode="auto">
            <a:xfrm>
              <a:off x="5115687" y="2588612"/>
              <a:ext cx="75565" cy="112998"/>
            </a:xfrm>
            <a:custGeom>
              <a:avLst/>
              <a:gdLst/>
              <a:ahLst/>
              <a:cxnLst>
                <a:cxn ang="0">
                  <a:pos x="118" y="0"/>
                </a:cxn>
                <a:cxn ang="0">
                  <a:pos x="59" y="178"/>
                </a:cxn>
                <a:cxn ang="0">
                  <a:pos x="0" y="0"/>
                </a:cxn>
                <a:cxn ang="0">
                  <a:pos x="118" y="0"/>
                </a:cxn>
              </a:cxnLst>
              <a:rect l="0" t="0" r="r" b="b"/>
              <a:pathLst>
                <a:path w="119" h="178">
                  <a:moveTo>
                    <a:pt x="118" y="0"/>
                  </a:moveTo>
                  <a:lnTo>
                    <a:pt x="59" y="178"/>
                  </a:lnTo>
                  <a:lnTo>
                    <a:pt x="0" y="0"/>
                  </a:lnTo>
                  <a:lnTo>
                    <a:pt x="1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7" name="Freeform 183"/>
            <p:cNvSpPr>
              <a:spLocks/>
            </p:cNvSpPr>
            <p:nvPr/>
          </p:nvSpPr>
          <p:spPr bwMode="auto">
            <a:xfrm>
              <a:off x="5153152" y="3361824"/>
              <a:ext cx="0" cy="216474"/>
            </a:xfrm>
            <a:custGeom>
              <a:avLst/>
              <a:gdLst/>
              <a:ahLst/>
              <a:cxnLst>
                <a:cxn ang="0">
                  <a:pos x="0" y="0"/>
                </a:cxn>
                <a:cxn ang="0">
                  <a:pos x="0" y="341"/>
                </a:cxn>
              </a:cxnLst>
              <a:rect l="0" t="0" r="r" b="b"/>
              <a:pathLst>
                <a:path h="341">
                  <a:moveTo>
                    <a:pt x="0" y="0"/>
                  </a:moveTo>
                  <a:lnTo>
                    <a:pt x="0" y="341"/>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8" name="Freeform 184"/>
            <p:cNvSpPr>
              <a:spLocks/>
            </p:cNvSpPr>
            <p:nvPr/>
          </p:nvSpPr>
          <p:spPr bwMode="auto">
            <a:xfrm>
              <a:off x="5115687" y="3578298"/>
              <a:ext cx="75565" cy="113633"/>
            </a:xfrm>
            <a:custGeom>
              <a:avLst/>
              <a:gdLst/>
              <a:ahLst/>
              <a:cxnLst>
                <a:cxn ang="0">
                  <a:pos x="118" y="0"/>
                </a:cxn>
                <a:cxn ang="0">
                  <a:pos x="59" y="178"/>
                </a:cxn>
                <a:cxn ang="0">
                  <a:pos x="0" y="0"/>
                </a:cxn>
                <a:cxn ang="0">
                  <a:pos x="118" y="0"/>
                </a:cxn>
              </a:cxnLst>
              <a:rect l="0" t="0" r="r" b="b"/>
              <a:pathLst>
                <a:path w="119" h="179">
                  <a:moveTo>
                    <a:pt x="118" y="0"/>
                  </a:moveTo>
                  <a:lnTo>
                    <a:pt x="59" y="178"/>
                  </a:lnTo>
                  <a:lnTo>
                    <a:pt x="0" y="0"/>
                  </a:lnTo>
                  <a:lnTo>
                    <a:pt x="1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9" name="Freeform 185"/>
            <p:cNvSpPr>
              <a:spLocks/>
            </p:cNvSpPr>
            <p:nvPr/>
          </p:nvSpPr>
          <p:spPr bwMode="auto">
            <a:xfrm>
              <a:off x="4822952" y="2372137"/>
              <a:ext cx="330200" cy="0"/>
            </a:xfrm>
            <a:custGeom>
              <a:avLst/>
              <a:gdLst/>
              <a:ahLst/>
              <a:cxnLst>
                <a:cxn ang="0">
                  <a:pos x="0" y="0"/>
                </a:cxn>
                <a:cxn ang="0">
                  <a:pos x="520" y="0"/>
                </a:cxn>
              </a:cxnLst>
              <a:rect l="0" t="0" r="r" b="b"/>
              <a:pathLst>
                <a:path w="520">
                  <a:moveTo>
                    <a:pt x="0" y="0"/>
                  </a:moveTo>
                  <a:lnTo>
                    <a:pt x="520" y="0"/>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0" name="Freeform 186"/>
            <p:cNvSpPr>
              <a:spLocks/>
            </p:cNvSpPr>
            <p:nvPr/>
          </p:nvSpPr>
          <p:spPr bwMode="auto">
            <a:xfrm>
              <a:off x="2841117" y="2207084"/>
              <a:ext cx="217170" cy="0"/>
            </a:xfrm>
            <a:custGeom>
              <a:avLst/>
              <a:gdLst/>
              <a:ahLst/>
              <a:cxnLst>
                <a:cxn ang="0">
                  <a:pos x="0" y="0"/>
                </a:cxn>
                <a:cxn ang="0">
                  <a:pos x="341" y="0"/>
                </a:cxn>
              </a:cxnLst>
              <a:rect l="0" t="0" r="r" b="b"/>
              <a:pathLst>
                <a:path w="342">
                  <a:moveTo>
                    <a:pt x="0" y="0"/>
                  </a:moveTo>
                  <a:lnTo>
                    <a:pt x="341" y="0"/>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1" name="Rectangle 187"/>
            <p:cNvSpPr>
              <a:spLocks/>
            </p:cNvSpPr>
            <p:nvPr/>
          </p:nvSpPr>
          <p:spPr bwMode="auto">
            <a:xfrm>
              <a:off x="3276727" y="1981722"/>
              <a:ext cx="660400" cy="659579"/>
            </a:xfrm>
            <a:prstGeom prst="rect">
              <a:avLst/>
            </a:prstGeom>
            <a:solidFill>
              <a:srgbClr val="CDC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2" name="Rectangle 188"/>
            <p:cNvSpPr>
              <a:spLocks/>
            </p:cNvSpPr>
            <p:nvPr/>
          </p:nvSpPr>
          <p:spPr bwMode="auto">
            <a:xfrm>
              <a:off x="3276727" y="1981722"/>
              <a:ext cx="660400" cy="659579"/>
            </a:xfrm>
            <a:prstGeom prst="rect">
              <a:avLst/>
            </a:prstGeom>
            <a:noFill/>
            <a:ln w="8385">
              <a:solidFill>
                <a:srgbClr val="CDCDCD"/>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3" name="Rectangle 189"/>
            <p:cNvSpPr>
              <a:spLocks/>
            </p:cNvSpPr>
            <p:nvPr/>
          </p:nvSpPr>
          <p:spPr bwMode="auto">
            <a:xfrm>
              <a:off x="3171317" y="1876977"/>
              <a:ext cx="660400" cy="65957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4" name="Rectangle 190"/>
            <p:cNvSpPr>
              <a:spLocks/>
            </p:cNvSpPr>
            <p:nvPr/>
          </p:nvSpPr>
          <p:spPr bwMode="auto">
            <a:xfrm>
              <a:off x="3171317" y="1876977"/>
              <a:ext cx="660400" cy="659579"/>
            </a:xfrm>
            <a:prstGeom prst="rect">
              <a:avLst/>
            </a:prstGeom>
            <a:noFill/>
            <a:ln w="838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5" name="Freeform 191"/>
            <p:cNvSpPr>
              <a:spLocks/>
            </p:cNvSpPr>
            <p:nvPr/>
          </p:nvSpPr>
          <p:spPr bwMode="auto">
            <a:xfrm>
              <a:off x="3058287" y="2168995"/>
              <a:ext cx="113030" cy="75544"/>
            </a:xfrm>
            <a:custGeom>
              <a:avLst/>
              <a:gdLst/>
              <a:ahLst/>
              <a:cxnLst>
                <a:cxn ang="0">
                  <a:pos x="0" y="0"/>
                </a:cxn>
                <a:cxn ang="0">
                  <a:pos x="178" y="59"/>
                </a:cxn>
                <a:cxn ang="0">
                  <a:pos x="0" y="118"/>
                </a:cxn>
                <a:cxn ang="0">
                  <a:pos x="0" y="0"/>
                </a:cxn>
              </a:cxnLst>
              <a:rect l="0" t="0" r="r" b="b"/>
              <a:pathLst>
                <a:path w="178" h="119">
                  <a:moveTo>
                    <a:pt x="0" y="0"/>
                  </a:moveTo>
                  <a:lnTo>
                    <a:pt x="178" y="59"/>
                  </a:lnTo>
                  <a:lnTo>
                    <a:pt x="0" y="11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6" name="Freeform 192"/>
            <p:cNvSpPr>
              <a:spLocks/>
            </p:cNvSpPr>
            <p:nvPr/>
          </p:nvSpPr>
          <p:spPr bwMode="auto">
            <a:xfrm>
              <a:off x="3832352" y="2207084"/>
              <a:ext cx="216535" cy="0"/>
            </a:xfrm>
            <a:custGeom>
              <a:avLst/>
              <a:gdLst/>
              <a:ahLst/>
              <a:cxnLst>
                <a:cxn ang="0">
                  <a:pos x="0" y="0"/>
                </a:cxn>
                <a:cxn ang="0">
                  <a:pos x="341" y="0"/>
                </a:cxn>
              </a:cxnLst>
              <a:rect l="0" t="0" r="r" b="b"/>
              <a:pathLst>
                <a:path w="341">
                  <a:moveTo>
                    <a:pt x="0" y="0"/>
                  </a:moveTo>
                  <a:lnTo>
                    <a:pt x="341" y="0"/>
                  </a:lnTo>
                </a:path>
              </a:pathLst>
            </a:custGeom>
            <a:noFill/>
            <a:ln w="838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7" name="Freeform 193"/>
            <p:cNvSpPr>
              <a:spLocks/>
            </p:cNvSpPr>
            <p:nvPr/>
          </p:nvSpPr>
          <p:spPr bwMode="auto">
            <a:xfrm>
              <a:off x="4048887" y="2168995"/>
              <a:ext cx="113665" cy="75544"/>
            </a:xfrm>
            <a:custGeom>
              <a:avLst/>
              <a:gdLst/>
              <a:ahLst/>
              <a:cxnLst>
                <a:cxn ang="0">
                  <a:pos x="0" y="0"/>
                </a:cxn>
                <a:cxn ang="0">
                  <a:pos x="178" y="59"/>
                </a:cxn>
                <a:cxn ang="0">
                  <a:pos x="0" y="118"/>
                </a:cxn>
                <a:cxn ang="0">
                  <a:pos x="0" y="0"/>
                </a:cxn>
              </a:cxnLst>
              <a:rect l="0" t="0" r="r" b="b"/>
              <a:pathLst>
                <a:path w="179" h="119">
                  <a:moveTo>
                    <a:pt x="0" y="0"/>
                  </a:moveTo>
                  <a:lnTo>
                    <a:pt x="178" y="59"/>
                  </a:lnTo>
                  <a:lnTo>
                    <a:pt x="0" y="118"/>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TextBox 198"/>
            <p:cNvSpPr txBox="1"/>
            <p:nvPr/>
          </p:nvSpPr>
          <p:spPr>
            <a:xfrm>
              <a:off x="609601" y="2743953"/>
              <a:ext cx="548640" cy="507831"/>
            </a:xfrm>
            <a:prstGeom prst="rect">
              <a:avLst/>
            </a:prstGeom>
            <a:noFill/>
          </p:spPr>
          <p:txBody>
            <a:bodyPr wrap="square" lIns="0" tIns="0" rIns="0" bIns="0" rtlCol="0">
              <a:spAutoFit/>
            </a:bodyPr>
            <a:lstStyle/>
            <a:p>
              <a:r>
                <a:rPr lang="en-US" sz="1100" dirty="0" smtClean="0"/>
                <a:t>Raw image DMA</a:t>
              </a:r>
              <a:endParaRPr lang="en-US" sz="1100" dirty="0"/>
            </a:p>
          </p:txBody>
        </p:sp>
        <p:sp>
          <p:nvSpPr>
            <p:cNvPr id="200" name="TextBox 199"/>
            <p:cNvSpPr txBox="1"/>
            <p:nvPr/>
          </p:nvSpPr>
          <p:spPr>
            <a:xfrm>
              <a:off x="1537065" y="5095268"/>
              <a:ext cx="5216432" cy="215444"/>
            </a:xfrm>
            <a:prstGeom prst="rect">
              <a:avLst/>
            </a:prstGeom>
            <a:noFill/>
          </p:spPr>
          <p:txBody>
            <a:bodyPr wrap="square" lIns="0" tIns="0" rIns="0" bIns="0" rtlCol="0">
              <a:spAutoFit/>
            </a:bodyPr>
            <a:lstStyle/>
            <a:p>
              <a:r>
                <a:rPr lang="en-US" sz="1400" b="1" dirty="0" smtClean="0"/>
                <a:t>JPEG decoding process is the inverse of encoding process</a:t>
              </a:r>
              <a:endParaRPr lang="en-US" sz="1400" b="1" dirty="0"/>
            </a:p>
          </p:txBody>
        </p:sp>
        <p:sp>
          <p:nvSpPr>
            <p:cNvPr id="201" name="TextBox 200"/>
            <p:cNvSpPr txBox="1"/>
            <p:nvPr/>
          </p:nvSpPr>
          <p:spPr>
            <a:xfrm>
              <a:off x="1180013" y="2021141"/>
              <a:ext cx="788124" cy="338554"/>
            </a:xfrm>
            <a:prstGeom prst="rect">
              <a:avLst/>
            </a:prstGeom>
            <a:noFill/>
          </p:spPr>
          <p:txBody>
            <a:bodyPr wrap="square" lIns="0" tIns="0" rIns="0" bIns="0" rtlCol="0">
              <a:spAutoFit/>
            </a:bodyPr>
            <a:lstStyle/>
            <a:p>
              <a:r>
                <a:rPr lang="en-US" sz="1100" dirty="0" smtClean="0"/>
                <a:t>Pre/Post processor</a:t>
              </a:r>
              <a:endParaRPr lang="en-US" sz="1100" dirty="0"/>
            </a:p>
          </p:txBody>
        </p:sp>
        <p:sp>
          <p:nvSpPr>
            <p:cNvPr id="202" name="TextBox 201"/>
            <p:cNvSpPr txBox="1"/>
            <p:nvPr/>
          </p:nvSpPr>
          <p:spPr>
            <a:xfrm>
              <a:off x="1297580" y="3301301"/>
              <a:ext cx="3352800" cy="338554"/>
            </a:xfrm>
            <a:prstGeom prst="rect">
              <a:avLst/>
            </a:prstGeom>
            <a:noFill/>
          </p:spPr>
          <p:txBody>
            <a:bodyPr wrap="square" lIns="0" tIns="0" rIns="0" bIns="0" rtlCol="0">
              <a:spAutoFit/>
            </a:bodyPr>
            <a:lstStyle/>
            <a:p>
              <a:r>
                <a:rPr lang="en-US" sz="1200" dirty="0" smtClean="0"/>
                <a:t>(</a:t>
              </a:r>
              <a:r>
                <a:rPr lang="en-US" sz="1000" dirty="0" smtClean="0"/>
                <a:t>1) Read multiple MCUs for 4:2:0, 4:2:2 and 4:4:4 format</a:t>
              </a:r>
            </a:p>
            <a:p>
              <a:r>
                <a:rPr lang="en-US" sz="1000" dirty="0" smtClean="0"/>
                <a:t>(2) Quantized Coefficient memory generate non-zero flag</a:t>
              </a:r>
            </a:p>
          </p:txBody>
        </p:sp>
        <p:sp>
          <p:nvSpPr>
            <p:cNvPr id="203" name="TextBox 202"/>
            <p:cNvSpPr txBox="1"/>
            <p:nvPr/>
          </p:nvSpPr>
          <p:spPr>
            <a:xfrm>
              <a:off x="2338253" y="2121291"/>
              <a:ext cx="309153" cy="184666"/>
            </a:xfrm>
            <a:prstGeom prst="rect">
              <a:avLst/>
            </a:prstGeom>
            <a:noFill/>
          </p:spPr>
          <p:txBody>
            <a:bodyPr wrap="square" lIns="0" tIns="0" rIns="0" bIns="0" rtlCol="0">
              <a:spAutoFit/>
            </a:bodyPr>
            <a:lstStyle/>
            <a:p>
              <a:r>
                <a:rPr lang="en-US" sz="1200" dirty="0" smtClean="0"/>
                <a:t>T/Q</a:t>
              </a:r>
              <a:endParaRPr lang="en-US" sz="1200" dirty="0"/>
            </a:p>
          </p:txBody>
        </p:sp>
        <p:sp>
          <p:nvSpPr>
            <p:cNvPr id="204" name="TextBox 203"/>
            <p:cNvSpPr txBox="1"/>
            <p:nvPr/>
          </p:nvSpPr>
          <p:spPr>
            <a:xfrm>
              <a:off x="3178631" y="1942765"/>
              <a:ext cx="674912" cy="507831"/>
            </a:xfrm>
            <a:prstGeom prst="rect">
              <a:avLst/>
            </a:prstGeom>
            <a:noFill/>
          </p:spPr>
          <p:txBody>
            <a:bodyPr wrap="square" lIns="0" tIns="0" rIns="0" bIns="0" rtlCol="0">
              <a:spAutoFit/>
            </a:bodyPr>
            <a:lstStyle/>
            <a:p>
              <a:r>
                <a:rPr lang="en-US" sz="1100" dirty="0" smtClean="0"/>
                <a:t>Quantized </a:t>
              </a:r>
              <a:r>
                <a:rPr lang="en-US" sz="1100" dirty="0" err="1" smtClean="0"/>
                <a:t>Coeff</a:t>
              </a:r>
              <a:r>
                <a:rPr lang="en-US" sz="1100" dirty="0" smtClean="0"/>
                <a:t>. memory</a:t>
              </a:r>
              <a:endParaRPr lang="en-US" sz="1100" dirty="0"/>
            </a:p>
          </p:txBody>
        </p:sp>
        <p:sp>
          <p:nvSpPr>
            <p:cNvPr id="205" name="TextBox 204"/>
            <p:cNvSpPr txBox="1"/>
            <p:nvPr/>
          </p:nvSpPr>
          <p:spPr>
            <a:xfrm>
              <a:off x="4271555" y="2134353"/>
              <a:ext cx="400593" cy="184666"/>
            </a:xfrm>
            <a:prstGeom prst="rect">
              <a:avLst/>
            </a:prstGeom>
            <a:noFill/>
          </p:spPr>
          <p:txBody>
            <a:bodyPr wrap="square" lIns="0" tIns="0" rIns="0" bIns="0" rtlCol="0">
              <a:spAutoFit/>
            </a:bodyPr>
            <a:lstStyle/>
            <a:p>
              <a:r>
                <a:rPr lang="en-US" sz="1200" dirty="0" smtClean="0"/>
                <a:t>VLC</a:t>
              </a:r>
              <a:endParaRPr lang="en-US" sz="1200" dirty="0"/>
            </a:p>
          </p:txBody>
        </p:sp>
        <p:sp>
          <p:nvSpPr>
            <p:cNvPr id="206" name="TextBox 205"/>
            <p:cNvSpPr txBox="1"/>
            <p:nvPr/>
          </p:nvSpPr>
          <p:spPr>
            <a:xfrm>
              <a:off x="4833259" y="2865873"/>
              <a:ext cx="666204" cy="338554"/>
            </a:xfrm>
            <a:prstGeom prst="rect">
              <a:avLst/>
            </a:prstGeom>
            <a:noFill/>
          </p:spPr>
          <p:txBody>
            <a:bodyPr wrap="square" lIns="0" tIns="0" rIns="0" bIns="0" rtlCol="0">
              <a:spAutoFit/>
            </a:bodyPr>
            <a:lstStyle/>
            <a:p>
              <a:r>
                <a:rPr lang="en-US" sz="1100" dirty="0" err="1" smtClean="0"/>
                <a:t>BitStream</a:t>
              </a:r>
              <a:r>
                <a:rPr lang="en-US" sz="1100" dirty="0" smtClean="0"/>
                <a:t> DMA</a:t>
              </a:r>
              <a:endParaRPr lang="en-US" sz="1100" dirty="0"/>
            </a:p>
          </p:txBody>
        </p:sp>
        <p:sp>
          <p:nvSpPr>
            <p:cNvPr id="213" name="TextBox 212"/>
            <p:cNvSpPr txBox="1"/>
            <p:nvPr/>
          </p:nvSpPr>
          <p:spPr>
            <a:xfrm>
              <a:off x="6392092" y="1903578"/>
              <a:ext cx="1824445" cy="184666"/>
            </a:xfrm>
            <a:prstGeom prst="rect">
              <a:avLst/>
            </a:prstGeom>
            <a:noFill/>
          </p:spPr>
          <p:txBody>
            <a:bodyPr wrap="square" lIns="0" tIns="0" rIns="0" bIns="0" rtlCol="0">
              <a:spAutoFit/>
            </a:bodyPr>
            <a:lstStyle/>
            <a:p>
              <a:r>
                <a:rPr lang="en-US" sz="1200" dirty="0" smtClean="0"/>
                <a:t>Getting YUV image data</a:t>
              </a:r>
              <a:endParaRPr lang="en-US" sz="1200" dirty="0"/>
            </a:p>
          </p:txBody>
        </p:sp>
        <p:sp>
          <p:nvSpPr>
            <p:cNvPr id="214" name="TextBox 213"/>
            <p:cNvSpPr txBox="1"/>
            <p:nvPr/>
          </p:nvSpPr>
          <p:spPr>
            <a:xfrm>
              <a:off x="6714312" y="2683002"/>
              <a:ext cx="1319350" cy="184666"/>
            </a:xfrm>
            <a:prstGeom prst="rect">
              <a:avLst/>
            </a:prstGeom>
            <a:noFill/>
          </p:spPr>
          <p:txBody>
            <a:bodyPr wrap="square" lIns="0" tIns="0" rIns="0" bIns="0" rtlCol="0">
              <a:spAutoFit/>
            </a:bodyPr>
            <a:lstStyle/>
            <a:p>
              <a:r>
                <a:rPr lang="en-US" sz="1200" dirty="0" smtClean="0"/>
                <a:t>Pre-processing</a:t>
              </a:r>
              <a:endParaRPr lang="en-US" sz="1200" dirty="0"/>
            </a:p>
          </p:txBody>
        </p:sp>
        <p:sp>
          <p:nvSpPr>
            <p:cNvPr id="215" name="TextBox 214"/>
            <p:cNvSpPr txBox="1"/>
            <p:nvPr/>
          </p:nvSpPr>
          <p:spPr>
            <a:xfrm>
              <a:off x="6453051" y="3462419"/>
              <a:ext cx="1828800" cy="184666"/>
            </a:xfrm>
            <a:prstGeom prst="rect">
              <a:avLst/>
            </a:prstGeom>
            <a:noFill/>
          </p:spPr>
          <p:txBody>
            <a:bodyPr wrap="square" lIns="0" tIns="0" rIns="0" bIns="0" rtlCol="0">
              <a:spAutoFit/>
            </a:bodyPr>
            <a:lstStyle/>
            <a:p>
              <a:r>
                <a:rPr lang="en-US" sz="1200" dirty="0" smtClean="0"/>
                <a:t>Transform &amp; Quantization</a:t>
              </a:r>
              <a:endParaRPr lang="en-US" sz="1200" dirty="0"/>
            </a:p>
          </p:txBody>
        </p:sp>
        <p:sp>
          <p:nvSpPr>
            <p:cNvPr id="216" name="TextBox 215"/>
            <p:cNvSpPr txBox="1"/>
            <p:nvPr/>
          </p:nvSpPr>
          <p:spPr>
            <a:xfrm>
              <a:off x="6409506" y="4307158"/>
              <a:ext cx="1828800" cy="184666"/>
            </a:xfrm>
            <a:prstGeom prst="rect">
              <a:avLst/>
            </a:prstGeom>
            <a:noFill/>
          </p:spPr>
          <p:txBody>
            <a:bodyPr wrap="square" lIns="0" tIns="0" rIns="0" bIns="0" rtlCol="0">
              <a:spAutoFit/>
            </a:bodyPr>
            <a:lstStyle/>
            <a:p>
              <a:r>
                <a:rPr lang="en-US" sz="1200" dirty="0" smtClean="0"/>
                <a:t>Transform &amp; Quantization</a:t>
              </a:r>
              <a:endParaRPr lang="en-US" sz="1200" dirty="0"/>
            </a:p>
          </p:txBody>
        </p:sp>
      </p:gr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r>
              <a:rPr lang="en-US" altLang="zh-TW" sz="2800" dirty="0" smtClean="0"/>
              <a:t>JPEG API Consideration</a:t>
            </a:r>
            <a:endParaRPr lang="en-US" altLang="zh-TW" sz="2800" dirty="0" smtClean="0">
              <a:ea typeface="PMingLiU" pitchFamily="18" charset="-120"/>
            </a:endParaRPr>
          </a:p>
        </p:txBody>
      </p:sp>
      <p:sp>
        <p:nvSpPr>
          <p:cNvPr id="8196" name="Rectangle 3"/>
          <p:cNvSpPr>
            <a:spLocks noGrp="1" noChangeArrowheads="1"/>
          </p:cNvSpPr>
          <p:nvPr>
            <p:ph type="body" idx="4294967295"/>
          </p:nvPr>
        </p:nvSpPr>
        <p:spPr>
          <a:xfrm>
            <a:off x="664679" y="1321903"/>
            <a:ext cx="7845425" cy="4333462"/>
          </a:xfrm>
          <a:prstGeom prst="rect">
            <a:avLst/>
          </a:prstGeom>
          <a:noFill/>
        </p:spPr>
        <p:txBody>
          <a:bodyPr>
            <a:normAutofit/>
          </a:bodyPr>
          <a:lstStyle/>
          <a:p>
            <a:pPr marL="514350" indent="-514350">
              <a:buNone/>
            </a:pPr>
            <a:endParaRPr lang="en-US" sz="3200" dirty="0" smtClean="0"/>
          </a:p>
          <a:p>
            <a:pPr marL="682625" lvl="1" indent="-514350">
              <a:buFont typeface="Wingdings" pitchFamily="2" charset="2"/>
              <a:buChar char="§"/>
            </a:pPr>
            <a:r>
              <a:rPr lang="en-US" sz="2800" dirty="0" smtClean="0"/>
              <a:t>Consider to support Linux </a:t>
            </a:r>
            <a:r>
              <a:rPr lang="en-US" sz="2800" dirty="0" err="1" smtClean="0"/>
              <a:t>libjpeg</a:t>
            </a:r>
            <a:r>
              <a:rPr lang="en-US" sz="2800" dirty="0" smtClean="0"/>
              <a:t> compatible API for still image decoding </a:t>
            </a:r>
          </a:p>
          <a:p>
            <a:pPr marL="1250950" lvl="4" indent="-514350">
              <a:buFont typeface="Courier New" pitchFamily="49" charset="0"/>
              <a:buChar char="o"/>
            </a:pPr>
            <a:r>
              <a:rPr lang="en-US" sz="2200" dirty="0" smtClean="0"/>
              <a:t>Adding a wrapper on top of the existing VPU API.</a:t>
            </a:r>
          </a:p>
          <a:p>
            <a:pPr marL="1250950" lvl="4" indent="-514350">
              <a:buFont typeface="Courier New" pitchFamily="49" charset="0"/>
              <a:buChar char="o"/>
            </a:pPr>
            <a:r>
              <a:rPr lang="en-US" sz="2200" dirty="0" smtClean="0"/>
              <a:t>Difficult to fully support </a:t>
            </a:r>
            <a:r>
              <a:rPr lang="en-US" sz="2200" dirty="0" err="1" smtClean="0"/>
              <a:t>libjpeg</a:t>
            </a:r>
            <a:r>
              <a:rPr lang="en-US" sz="2200" dirty="0" smtClean="0"/>
              <a:t> API</a:t>
            </a:r>
          </a:p>
          <a:p>
            <a:pPr marL="1250950" lvl="4" indent="-514350">
              <a:buNone/>
            </a:pPr>
            <a:endParaRPr lang="en-US" sz="2200" dirty="0" smtClean="0"/>
          </a:p>
          <a:p>
            <a:pPr marL="682625" lvl="1" indent="-514350">
              <a:buFont typeface="Wingdings" pitchFamily="2" charset="2"/>
              <a:buChar char="§"/>
            </a:pPr>
            <a:r>
              <a:rPr lang="en-US" sz="2800" dirty="0" smtClean="0"/>
              <a:t>iMX5x compatible API for local MJPG file playback (file-play mode)  and streaming mode</a:t>
            </a:r>
          </a:p>
          <a:p>
            <a:endParaRPr lang="en-US" sz="3100" dirty="0" smtClean="0"/>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800" dirty="0" smtClean="0"/>
              <a:t>VPU Software Structure</a:t>
            </a:r>
            <a:endParaRPr lang="en-US" altLang="zh-TW" sz="2800" dirty="0" smtClean="0">
              <a:ea typeface="PMingLiU" pitchFamily="18" charset="-120"/>
            </a:endParaRPr>
          </a:p>
        </p:txBody>
      </p:sp>
      <p:sp>
        <p:nvSpPr>
          <p:cNvPr id="8196" name="Rectangle 3"/>
          <p:cNvSpPr>
            <a:spLocks noGrp="1" noChangeArrowheads="1"/>
          </p:cNvSpPr>
          <p:nvPr>
            <p:ph type="body" idx="4294967295"/>
          </p:nvPr>
        </p:nvSpPr>
        <p:spPr>
          <a:xfrm>
            <a:off x="485775" y="1645920"/>
            <a:ext cx="7845425" cy="4452390"/>
          </a:xfrm>
          <a:prstGeom prst="rect">
            <a:avLst/>
          </a:prstGeom>
          <a:noFill/>
        </p:spPr>
        <p:txBody>
          <a:bodyPr>
            <a:normAutofit/>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Software structure, kernel space </a:t>
            </a:r>
            <a:r>
              <a:rPr lang="en-US" sz="1800" dirty="0" err="1" smtClean="0">
                <a:effectLst>
                  <a:outerShdw blurRad="38100" dist="38100" dir="2700000" algn="tl">
                    <a:srgbClr val="C0C0C0"/>
                  </a:outerShdw>
                </a:effectLst>
              </a:rPr>
              <a:t>vs</a:t>
            </a:r>
            <a:r>
              <a:rPr lang="en-US" sz="1800" dirty="0" smtClean="0">
                <a:effectLst>
                  <a:outerShdw blurRad="38100" dist="38100" dir="2700000" algn="tl">
                    <a:srgbClr val="C0C0C0"/>
                  </a:outerShdw>
                </a:effectLst>
              </a:rPr>
              <a:t> user space</a:t>
            </a:r>
          </a:p>
          <a:p>
            <a:pPr lvl="1"/>
            <a:r>
              <a:rPr lang="en-US" sz="1800" dirty="0" smtClean="0">
                <a:effectLst>
                  <a:outerShdw blurRad="38100" dist="38100" dir="2700000" algn="tl">
                    <a:srgbClr val="C0C0C0"/>
                  </a:outerShdw>
                </a:effectLst>
              </a:rPr>
              <a:t>Kernel space source code structure</a:t>
            </a:r>
          </a:p>
          <a:p>
            <a:pPr lvl="1"/>
            <a:r>
              <a:rPr lang="en-US" sz="1800" dirty="0" smtClean="0">
                <a:effectLst>
                  <a:outerShdw blurRad="38100" dist="38100" dir="2700000" algn="tl">
                    <a:srgbClr val="C0C0C0"/>
                  </a:outerShdw>
                </a:effectLst>
              </a:rPr>
              <a:t>User space source code structure</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dirty="0"/>
              <a:t>VPU Software Structure</a:t>
            </a:r>
            <a:endParaRPr lang="en-US" altLang="zh-TW" dirty="0" smtClean="0">
              <a:ea typeface="PMingLiU" pitchFamily="18" charset="-120"/>
            </a:endParaRP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pPr>
              <a:buNone/>
            </a:pPr>
            <a:r>
              <a:rPr lang="en-US" dirty="0" smtClean="0"/>
              <a:t>The VPU software can be divided into two parts: </a:t>
            </a:r>
          </a:p>
          <a:p>
            <a:pPr>
              <a:buNone/>
            </a:pPr>
            <a:endParaRPr lang="en-US" dirty="0" smtClean="0"/>
          </a:p>
          <a:p>
            <a:r>
              <a:rPr lang="en-US" dirty="0" smtClean="0"/>
              <a:t>the kernel driver : takes responsibility for system control and reserving resources(memory/IRQ). It provides an IOCTL interface for the application layer in user-space as a path to access system resources. </a:t>
            </a:r>
          </a:p>
          <a:p>
            <a:endParaRPr lang="en-US" dirty="0" smtClean="0"/>
          </a:p>
          <a:p>
            <a:r>
              <a:rPr lang="en-US" dirty="0" smtClean="0"/>
              <a:t>user-space library: the application in user-space calls related IOCTLs and codec library functions to </a:t>
            </a:r>
            <a:r>
              <a:rPr lang="fr-FR" dirty="0" err="1" smtClean="0"/>
              <a:t>implement</a:t>
            </a:r>
            <a:r>
              <a:rPr lang="fr-FR" dirty="0" smtClean="0"/>
              <a:t> a </a:t>
            </a:r>
            <a:r>
              <a:rPr lang="fr-FR" dirty="0" err="1" smtClean="0"/>
              <a:t>complex</a:t>
            </a:r>
            <a:r>
              <a:rPr lang="fr-FR" dirty="0" smtClean="0"/>
              <a:t> codec system.</a:t>
            </a:r>
            <a:endParaRPr lang="en-US" dirty="0" smtClean="0"/>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dirty="0"/>
              <a:t>Source Code Structure (Kernel Driver)</a:t>
            </a:r>
            <a:endParaRPr lang="en-US" altLang="zh-TW" dirty="0" smtClean="0">
              <a:ea typeface="PMingLiU" pitchFamily="18" charset="-120"/>
            </a:endParaRP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pPr>
              <a:buNone/>
            </a:pPr>
            <a:r>
              <a:rPr lang="en-US" sz="2400" dirty="0" smtClean="0"/>
              <a:t>The table below lists the kernel space source files available in the following directories:</a:t>
            </a:r>
          </a:p>
          <a:p>
            <a:pPr>
              <a:buNone/>
            </a:pPr>
            <a:endParaRPr lang="en-US" sz="2400" dirty="0" smtClean="0"/>
          </a:p>
          <a:p>
            <a:r>
              <a:rPr lang="en-US" sz="2400" dirty="0" smtClean="0"/>
              <a:t>&lt;</a:t>
            </a:r>
            <a:r>
              <a:rPr lang="en-US" sz="2400" dirty="0" err="1" smtClean="0"/>
              <a:t>ltib_dir</a:t>
            </a:r>
            <a:r>
              <a:rPr lang="en-US" sz="2400" dirty="0" smtClean="0"/>
              <a:t>&gt;/rpm/BUILD/</a:t>
            </a:r>
            <a:r>
              <a:rPr lang="en-US" sz="2400" dirty="0" err="1" smtClean="0"/>
              <a:t>linux</a:t>
            </a:r>
            <a:r>
              <a:rPr lang="en-US" sz="2400" dirty="0" smtClean="0"/>
              <a:t>/arch/arm/plat-</a:t>
            </a:r>
            <a:r>
              <a:rPr lang="en-US" sz="2400" dirty="0" err="1" smtClean="0"/>
              <a:t>mxc</a:t>
            </a:r>
            <a:r>
              <a:rPr lang="en-US" sz="2400" dirty="0" smtClean="0"/>
              <a:t>/include/mach/</a:t>
            </a:r>
          </a:p>
          <a:p>
            <a:r>
              <a:rPr lang="en-US" sz="2400" dirty="0" smtClean="0"/>
              <a:t>&lt;</a:t>
            </a:r>
            <a:r>
              <a:rPr lang="en-US" sz="2400" dirty="0" err="1" smtClean="0"/>
              <a:t>ltib_dir</a:t>
            </a:r>
            <a:r>
              <a:rPr lang="en-US" sz="2400" dirty="0" smtClean="0"/>
              <a:t>&gt;/rpm/BUILD/</a:t>
            </a:r>
            <a:r>
              <a:rPr lang="en-US" sz="2400" dirty="0" err="1" smtClean="0"/>
              <a:t>linux</a:t>
            </a:r>
            <a:r>
              <a:rPr lang="en-US" sz="2400" dirty="0" smtClean="0"/>
              <a:t>/drivers/</a:t>
            </a:r>
            <a:r>
              <a:rPr lang="en-US" sz="2400" dirty="0" err="1" smtClean="0"/>
              <a:t>mxc</a:t>
            </a:r>
            <a:r>
              <a:rPr lang="en-US" sz="2400" dirty="0" smtClean="0"/>
              <a:t>/</a:t>
            </a:r>
            <a:r>
              <a:rPr lang="en-US" sz="2400" dirty="0" err="1" smtClean="0"/>
              <a:t>vpu</a:t>
            </a:r>
            <a:r>
              <a:rPr lang="en-US" sz="2400" dirty="0" smtClean="0"/>
              <a:t>/</a:t>
            </a:r>
          </a:p>
          <a:p>
            <a:endParaRPr lang="en-US" altLang="zh-TW" dirty="0" smtClean="0">
              <a:ea typeface="PMingLiU" pitchFamily="18" charset="-120"/>
            </a:endParaRPr>
          </a:p>
        </p:txBody>
      </p:sp>
      <p:pic>
        <p:nvPicPr>
          <p:cNvPr id="5" name="Picture 2"/>
          <p:cNvPicPr>
            <a:picLocks noChangeAspect="1" noChangeArrowheads="1"/>
          </p:cNvPicPr>
          <p:nvPr/>
        </p:nvPicPr>
        <p:blipFill>
          <a:blip r:embed="rId2" cstate="print"/>
          <a:srcRect/>
          <a:stretch>
            <a:fillRect/>
          </a:stretch>
        </p:blipFill>
        <p:spPr bwMode="auto">
          <a:xfrm>
            <a:off x="377825" y="4152583"/>
            <a:ext cx="8480425" cy="16383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dirty="0"/>
              <a:t>Source Code Structure (</a:t>
            </a:r>
            <a:r>
              <a:rPr lang="en-US" dirty="0" smtClean="0"/>
              <a:t>User space)</a:t>
            </a:r>
            <a:endParaRPr lang="en-US" altLang="zh-TW" dirty="0" smtClean="0">
              <a:ea typeface="PMingLiU" pitchFamily="18" charset="-120"/>
            </a:endParaRP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pPr>
              <a:buNone/>
            </a:pPr>
            <a:r>
              <a:rPr lang="en-US" sz="2400" dirty="0" smtClean="0"/>
              <a:t>The table below lists the user-space library source files available in the</a:t>
            </a:r>
          </a:p>
          <a:p>
            <a:pPr>
              <a:buNone/>
            </a:pPr>
            <a:r>
              <a:rPr lang="en-US" sz="2400" dirty="0" smtClean="0"/>
              <a:t>&lt;</a:t>
            </a:r>
            <a:r>
              <a:rPr lang="en-US" sz="2400" dirty="0" err="1" smtClean="0"/>
              <a:t>ltib_dir</a:t>
            </a:r>
            <a:r>
              <a:rPr lang="en-US" sz="2400" dirty="0" smtClean="0"/>
              <a:t>&gt;/rpm/BUILD/</a:t>
            </a:r>
            <a:r>
              <a:rPr lang="en-US" sz="2400" dirty="0" err="1" smtClean="0"/>
              <a:t>imx</a:t>
            </a:r>
            <a:r>
              <a:rPr lang="en-US" sz="2400" dirty="0" smtClean="0"/>
              <a:t>-lib-</a:t>
            </a:r>
            <a:r>
              <a:rPr lang="en-US" sz="2400" dirty="0" err="1" smtClean="0"/>
              <a:t>xxxx</a:t>
            </a:r>
            <a:r>
              <a:rPr lang="en-US" sz="2400" dirty="0" smtClean="0"/>
              <a:t>/</a:t>
            </a:r>
            <a:r>
              <a:rPr lang="en-US" sz="2400" dirty="0" err="1" smtClean="0"/>
              <a:t>vpu</a:t>
            </a:r>
            <a:r>
              <a:rPr lang="en-US" sz="2400" dirty="0" smtClean="0"/>
              <a:t> directory:</a:t>
            </a:r>
          </a:p>
          <a:p>
            <a:endParaRPr lang="en-US" altLang="zh-TW" dirty="0" smtClean="0">
              <a:ea typeface="PMingLiU" pitchFamily="18" charset="-120"/>
            </a:endParaRPr>
          </a:p>
        </p:txBody>
      </p:sp>
      <p:pic>
        <p:nvPicPr>
          <p:cNvPr id="4" name="Picture 2"/>
          <p:cNvPicPr>
            <a:picLocks noChangeAspect="1" noChangeArrowheads="1"/>
          </p:cNvPicPr>
          <p:nvPr/>
        </p:nvPicPr>
        <p:blipFill>
          <a:blip r:embed="rId2" cstate="print"/>
          <a:srcRect/>
          <a:stretch>
            <a:fillRect/>
          </a:stretch>
        </p:blipFill>
        <p:spPr bwMode="auto">
          <a:xfrm>
            <a:off x="495300" y="2855786"/>
            <a:ext cx="8239125" cy="25527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800" dirty="0" smtClean="0"/>
              <a:t>Stereo 3D</a:t>
            </a:r>
            <a:endParaRPr lang="en-US" altLang="zh-TW" sz="2800" dirty="0" smtClean="0">
              <a:ea typeface="PMingLiU" pitchFamily="18" charset="-120"/>
            </a:endParaRPr>
          </a:p>
        </p:txBody>
      </p:sp>
      <p:sp>
        <p:nvSpPr>
          <p:cNvPr id="8196" name="Rectangle 3"/>
          <p:cNvSpPr>
            <a:spLocks noGrp="1" noChangeArrowheads="1"/>
          </p:cNvSpPr>
          <p:nvPr>
            <p:ph type="body" idx="4294967295"/>
          </p:nvPr>
        </p:nvSpPr>
        <p:spPr>
          <a:xfrm>
            <a:off x="485775" y="1645920"/>
            <a:ext cx="7845425" cy="4452390"/>
          </a:xfrm>
          <a:prstGeom prst="rect">
            <a:avLst/>
          </a:prstGeom>
          <a:noFill/>
        </p:spPr>
        <p:txBody>
          <a:bodyPr>
            <a:normAutofit/>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S3D coding methods</a:t>
            </a:r>
          </a:p>
          <a:p>
            <a:pPr lvl="2"/>
            <a:r>
              <a:rPr lang="en-US" sz="1600" dirty="0" smtClean="0">
                <a:effectLst>
                  <a:outerShdw blurRad="38100" dist="38100" dir="2700000" algn="tl">
                    <a:srgbClr val="C0C0C0"/>
                  </a:outerShdw>
                </a:effectLst>
              </a:rPr>
              <a:t>Simulcast method</a:t>
            </a:r>
          </a:p>
          <a:p>
            <a:pPr lvl="2"/>
            <a:r>
              <a:rPr lang="en-US" sz="1600" dirty="0" smtClean="0">
                <a:effectLst>
                  <a:outerShdw blurRad="38100" dist="38100" dir="2700000" algn="tl">
                    <a:srgbClr val="C0C0C0"/>
                  </a:outerShdw>
                </a:effectLst>
              </a:rPr>
              <a:t>Combined Frame (Frame Packing, or Frame compatible)</a:t>
            </a:r>
          </a:p>
          <a:p>
            <a:pPr lvl="2"/>
            <a:r>
              <a:rPr lang="en-US" sz="1600" dirty="0" smtClean="0">
                <a:effectLst>
                  <a:outerShdw blurRad="38100" dist="38100" dir="2700000" algn="tl">
                    <a:srgbClr val="C0C0C0"/>
                  </a:outerShdw>
                </a:effectLst>
              </a:rPr>
              <a:t>H.264-MVC S3D</a:t>
            </a: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400" dirty="0"/>
              <a:t>Stereo 3D Coding </a:t>
            </a:r>
            <a:r>
              <a:rPr lang="en-US" sz="2400" dirty="0" smtClean="0"/>
              <a:t>Methods</a:t>
            </a:r>
            <a:endParaRPr lang="en-US" altLang="zh-TW" dirty="0" smtClean="0">
              <a:ea typeface="PMingLiU" pitchFamily="18" charset="-120"/>
            </a:endParaRPr>
          </a:p>
        </p:txBody>
      </p:sp>
      <p:graphicFrame>
        <p:nvGraphicFramePr>
          <p:cNvPr id="4" name="Table 3"/>
          <p:cNvGraphicFramePr>
            <a:graphicFrameLocks noGrp="1"/>
          </p:cNvGraphicFramePr>
          <p:nvPr/>
        </p:nvGraphicFramePr>
        <p:xfrm>
          <a:off x="1000336" y="1397000"/>
          <a:ext cx="7335354" cy="4546600"/>
        </p:xfrm>
        <a:graphic>
          <a:graphicData uri="http://schemas.openxmlformats.org/drawingml/2006/table">
            <a:tbl>
              <a:tblPr firstRow="1" bandRow="1">
                <a:tableStyleId>{5C22544A-7EE6-4342-B048-85BDC9FD1C3A}</a:tableStyleId>
              </a:tblPr>
              <a:tblGrid>
                <a:gridCol w="1882012"/>
                <a:gridCol w="5453342"/>
              </a:tblGrid>
              <a:tr h="370840">
                <a:tc>
                  <a:txBody>
                    <a:bodyPr/>
                    <a:lstStyle/>
                    <a:p>
                      <a:r>
                        <a:rPr lang="en-US" dirty="0" smtClean="0"/>
                        <a:t>Name</a:t>
                      </a:r>
                      <a:endParaRPr lang="en-US" dirty="0"/>
                    </a:p>
                  </a:txBody>
                  <a:tcPr/>
                </a:tc>
                <a:tc>
                  <a:txBody>
                    <a:bodyPr/>
                    <a:lstStyle/>
                    <a:p>
                      <a:r>
                        <a:rPr lang="en-US" dirty="0" smtClean="0"/>
                        <a:t>Coding method</a:t>
                      </a:r>
                      <a:endParaRPr lang="en-US" dirty="0"/>
                    </a:p>
                  </a:txBody>
                  <a:tcPr/>
                </a:tc>
              </a:tr>
              <a:tr h="370840">
                <a:tc>
                  <a:txBody>
                    <a:bodyPr/>
                    <a:lstStyle/>
                    <a:p>
                      <a:r>
                        <a:rPr lang="en-US" dirty="0" smtClean="0"/>
                        <a:t>Simulcast  Method</a:t>
                      </a:r>
                      <a:endParaRPr lang="en-US" dirty="0"/>
                    </a:p>
                  </a:txBody>
                  <a:tcPr/>
                </a:tc>
                <a:tc>
                  <a:txBody>
                    <a:bodyPr/>
                    <a:lstStyle/>
                    <a:p>
                      <a:r>
                        <a:rPr lang="en-US" dirty="0" smtClean="0"/>
                        <a:t>Left</a:t>
                      </a:r>
                      <a:r>
                        <a:rPr lang="en-US" baseline="0" dirty="0" smtClean="0"/>
                        <a:t> view and right view coded separately in a simulcast way</a:t>
                      </a:r>
                      <a:endParaRPr lang="en-US" dirty="0"/>
                    </a:p>
                  </a:txBody>
                  <a:tcPr/>
                </a:tc>
              </a:tr>
              <a:tr h="370840">
                <a:tc>
                  <a:txBody>
                    <a:bodyPr/>
                    <a:lstStyle/>
                    <a:p>
                      <a:endParaRPr lang="en-US" dirty="0" smtClean="0"/>
                    </a:p>
                    <a:p>
                      <a:endParaRPr lang="en-US" dirty="0" smtClean="0"/>
                    </a:p>
                    <a:p>
                      <a:endParaRPr lang="en-US" dirty="0" smtClean="0"/>
                    </a:p>
                    <a:p>
                      <a:r>
                        <a:rPr lang="en-US" dirty="0" smtClean="0"/>
                        <a:t>Frame-packing Method</a:t>
                      </a:r>
                      <a:endParaRPr lang="en-US" dirty="0"/>
                    </a:p>
                  </a:txBody>
                  <a:tcPr/>
                </a:tc>
                <a:tc>
                  <a:txBody>
                    <a:bodyPr/>
                    <a:lstStyle/>
                    <a:p>
                      <a:r>
                        <a:rPr lang="en-US" baseline="0" dirty="0" smtClean="0"/>
                        <a:t>Combination of two views into one frame in various frame packing method</a:t>
                      </a:r>
                    </a:p>
                    <a:p>
                      <a:pPr marL="342900" indent="-342900">
                        <a:buFont typeface="Wingdings" pitchFamily="2" charset="2"/>
                        <a:buChar char="q"/>
                      </a:pPr>
                      <a:r>
                        <a:rPr lang="en-US" sz="1400" b="1" kern="1200" baseline="0" dirty="0" smtClean="0">
                          <a:solidFill>
                            <a:schemeClr val="dk1"/>
                          </a:solidFill>
                          <a:latin typeface="+mn-lt"/>
                          <a:ea typeface="+mn-ea"/>
                          <a:cs typeface="+mn-cs"/>
                        </a:rPr>
                        <a:t>MPEG-2 Multi-view profile using </a:t>
                      </a:r>
                      <a:r>
                        <a:rPr lang="en-US" sz="1400" kern="1200" baseline="0" dirty="0" smtClean="0">
                          <a:solidFill>
                            <a:schemeClr val="dk1"/>
                          </a:solidFill>
                          <a:latin typeface="+mn-lt"/>
                          <a:ea typeface="+mn-ea"/>
                          <a:cs typeface="+mn-cs"/>
                        </a:rPr>
                        <a:t>temporal L/R interleaving for stereo video</a:t>
                      </a:r>
                    </a:p>
                    <a:p>
                      <a:pPr marL="342900" indent="-342900">
                        <a:buFont typeface="Wingdings" pitchFamily="2" charset="2"/>
                        <a:buChar char="q"/>
                      </a:pPr>
                      <a:r>
                        <a:rPr lang="en-US" sz="1400" b="1" kern="1200" baseline="0" dirty="0" smtClean="0">
                          <a:solidFill>
                            <a:schemeClr val="dk1"/>
                          </a:solidFill>
                          <a:latin typeface="+mn-lt"/>
                          <a:ea typeface="+mn-ea"/>
                          <a:cs typeface="+mn-cs"/>
                        </a:rPr>
                        <a:t>H.264 Stereo SEI message and Frame </a:t>
                      </a:r>
                      <a:r>
                        <a:rPr lang="en-US" sz="1400" kern="1200" baseline="0" dirty="0" smtClean="0">
                          <a:solidFill>
                            <a:schemeClr val="dk1"/>
                          </a:solidFill>
                          <a:latin typeface="+mn-lt"/>
                          <a:ea typeface="+mn-ea"/>
                          <a:cs typeface="+mn-cs"/>
                        </a:rPr>
                        <a:t>Packing Arrangement SEI message allow </a:t>
                      </a:r>
                      <a:r>
                        <a:rPr lang="en-US" sz="1400" b="1" kern="1200" baseline="0" dirty="0" smtClean="0">
                          <a:solidFill>
                            <a:schemeClr val="dk1"/>
                          </a:solidFill>
                          <a:latin typeface="+mn-lt"/>
                          <a:ea typeface="+mn-ea"/>
                          <a:cs typeface="+mn-cs"/>
                        </a:rPr>
                        <a:t>various methods of L/R packing (Frame Compatible S3D)</a:t>
                      </a:r>
                    </a:p>
                    <a:p>
                      <a:pPr marL="1257300" lvl="2" indent="-342900">
                        <a:buFont typeface="Wingdings" pitchFamily="2" charset="2"/>
                        <a:buChar char="§"/>
                      </a:pPr>
                      <a:r>
                        <a:rPr lang="en-US" sz="1200" kern="1200" baseline="0" dirty="0" smtClean="0">
                          <a:solidFill>
                            <a:schemeClr val="dk1"/>
                          </a:solidFill>
                          <a:latin typeface="+mn-lt"/>
                          <a:ea typeface="+mn-ea"/>
                          <a:cs typeface="+mn-cs"/>
                        </a:rPr>
                        <a:t>Temporal interleaving</a:t>
                      </a:r>
                    </a:p>
                    <a:p>
                      <a:pPr marL="1257300" lvl="2" indent="-342900">
                        <a:buFont typeface="Wingdings" pitchFamily="2" charset="2"/>
                        <a:buChar char="§"/>
                      </a:pPr>
                      <a:r>
                        <a:rPr lang="en-US" sz="1200" kern="1200" baseline="0" dirty="0" smtClean="0">
                          <a:solidFill>
                            <a:schemeClr val="dk1"/>
                          </a:solidFill>
                          <a:latin typeface="+mn-lt"/>
                          <a:ea typeface="+mn-ea"/>
                          <a:cs typeface="+mn-cs"/>
                        </a:rPr>
                        <a:t>spatial row/column, </a:t>
                      </a:r>
                    </a:p>
                    <a:p>
                      <a:pPr marL="1257300" lvl="2" indent="-342900">
                        <a:buFont typeface="Wingdings" pitchFamily="2" charset="2"/>
                        <a:buChar char="§"/>
                      </a:pPr>
                      <a:r>
                        <a:rPr lang="en-US" sz="1200" kern="1200" baseline="0" dirty="0" smtClean="0">
                          <a:solidFill>
                            <a:schemeClr val="dk1"/>
                          </a:solidFill>
                          <a:latin typeface="+mn-lt"/>
                          <a:ea typeface="+mn-ea"/>
                          <a:cs typeface="+mn-cs"/>
                        </a:rPr>
                        <a:t>spatial side-by-side,</a:t>
                      </a:r>
                    </a:p>
                    <a:p>
                      <a:pPr marL="1257300" lvl="2" indent="-342900">
                        <a:buFont typeface="Wingdings" pitchFamily="2" charset="2"/>
                        <a:buChar char="§"/>
                      </a:pPr>
                      <a:r>
                        <a:rPr lang="en-US" sz="1200" kern="1200" baseline="0" dirty="0" smtClean="0">
                          <a:solidFill>
                            <a:schemeClr val="dk1"/>
                          </a:solidFill>
                          <a:latin typeface="+mn-lt"/>
                          <a:ea typeface="+mn-ea"/>
                          <a:cs typeface="+mn-cs"/>
                        </a:rPr>
                        <a:t>Spatial up-and-bottom, </a:t>
                      </a:r>
                    </a:p>
                    <a:p>
                      <a:pPr marL="1257300" lvl="2" indent="-342900">
                        <a:buFont typeface="Wingdings" pitchFamily="2" charset="2"/>
                        <a:buChar char="§"/>
                      </a:pPr>
                      <a:r>
                        <a:rPr lang="en-US" sz="1200" kern="1200" baseline="0" dirty="0" smtClean="0">
                          <a:solidFill>
                            <a:schemeClr val="dk1"/>
                          </a:solidFill>
                          <a:latin typeface="+mn-lt"/>
                          <a:ea typeface="+mn-ea"/>
                          <a:cs typeface="+mn-cs"/>
                        </a:rPr>
                        <a:t>checkerboard (quincunx),</a:t>
                      </a:r>
                      <a:endParaRPr lang="en-US" sz="1200" dirty="0"/>
                    </a:p>
                  </a:txBody>
                  <a:tcPr/>
                </a:tc>
              </a:tr>
              <a:tr h="370840">
                <a:tc>
                  <a:txBody>
                    <a:bodyPr/>
                    <a:lstStyle/>
                    <a:p>
                      <a:r>
                        <a:rPr lang="en-US" dirty="0" smtClean="0"/>
                        <a:t>H.264-MVC</a:t>
                      </a:r>
                      <a:r>
                        <a:rPr lang="en-US" baseline="0" dirty="0" smtClean="0"/>
                        <a:t> </a:t>
                      </a:r>
                      <a:r>
                        <a:rPr lang="en-US" dirty="0" smtClean="0"/>
                        <a:t>S3D</a:t>
                      </a:r>
                      <a:r>
                        <a:rPr lang="en-US" baseline="0" dirty="0" smtClean="0"/>
                        <a:t> Method</a:t>
                      </a:r>
                      <a:endParaRPr lang="en-US" dirty="0"/>
                    </a:p>
                  </a:txBody>
                  <a:tcPr/>
                </a:tc>
                <a:tc>
                  <a:txBody>
                    <a:bodyPr/>
                    <a:lstStyle/>
                    <a:p>
                      <a:r>
                        <a:rPr lang="en-US" dirty="0" smtClean="0"/>
                        <a:t>Coded in H.264-MVC</a:t>
                      </a:r>
                      <a:r>
                        <a:rPr lang="en-US" baseline="0" dirty="0" smtClean="0"/>
                        <a:t> Stereo High Profile with base view and enhanced view, with the exploitation of interview prediction</a:t>
                      </a:r>
                      <a:endParaRPr lang="en-US" dirty="0"/>
                    </a:p>
                  </a:txBody>
                  <a:tcPr/>
                </a:tc>
              </a:tr>
            </a:tbl>
          </a:graphicData>
        </a:graphic>
      </p:graphicFrame>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400" dirty="0" smtClean="0"/>
              <a:t>Simulcast Method</a:t>
            </a:r>
            <a:r>
              <a:rPr lang="en-US" sz="2000" dirty="0">
                <a:ea typeface="宋体" pitchFamily="2" charset="-122"/>
              </a:rPr>
              <a:t/>
            </a:r>
            <a:br>
              <a:rPr lang="en-US" sz="2000" dirty="0">
                <a:ea typeface="宋体" pitchFamily="2" charset="-122"/>
              </a:rPr>
            </a:br>
            <a:endParaRPr lang="en-US" altLang="zh-TW" dirty="0" smtClean="0">
              <a:ea typeface="PMingLiU" pitchFamily="18" charset="-120"/>
            </a:endParaRPr>
          </a:p>
        </p:txBody>
      </p:sp>
      <p:sp>
        <p:nvSpPr>
          <p:cNvPr id="5" name="TextBox 4"/>
          <p:cNvSpPr txBox="1"/>
          <p:nvPr/>
        </p:nvSpPr>
        <p:spPr>
          <a:xfrm>
            <a:off x="587831" y="2079743"/>
            <a:ext cx="1208641" cy="646332"/>
          </a:xfrm>
          <a:prstGeom prst="rect">
            <a:avLst/>
          </a:prstGeom>
          <a:noFill/>
          <a:ln w="25400">
            <a:solidFill>
              <a:srgbClr val="C00000"/>
            </a:solidFill>
          </a:ln>
        </p:spPr>
        <p:txBody>
          <a:bodyPr wrap="square" lIns="0" tIns="91440" rIns="0" bIns="0" rtlCol="0">
            <a:spAutoFit/>
          </a:bodyPr>
          <a:lstStyle/>
          <a:p>
            <a:pPr algn="ctr"/>
            <a:r>
              <a:rPr lang="en-US" dirty="0" smtClean="0"/>
              <a:t>Left view video input</a:t>
            </a:r>
            <a:endParaRPr lang="en-US" dirty="0"/>
          </a:p>
        </p:txBody>
      </p:sp>
      <p:cxnSp>
        <p:nvCxnSpPr>
          <p:cNvPr id="6" name="Straight Arrow Connector 5"/>
          <p:cNvCxnSpPr>
            <a:stCxn id="5" idx="3"/>
            <a:endCxn id="33" idx="1"/>
          </p:cNvCxnSpPr>
          <p:nvPr/>
        </p:nvCxnSpPr>
        <p:spPr>
          <a:xfrm flipV="1">
            <a:off x="1796472" y="2392490"/>
            <a:ext cx="355609" cy="1041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176361" y="2392490"/>
            <a:ext cx="322212" cy="38052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479371" y="2778558"/>
            <a:ext cx="1216134" cy="923330"/>
          </a:xfrm>
          <a:prstGeom prst="rect">
            <a:avLst/>
          </a:prstGeom>
          <a:noFill/>
          <a:ln w="25400">
            <a:solidFill>
              <a:srgbClr val="C00000"/>
            </a:solidFill>
          </a:ln>
        </p:spPr>
        <p:txBody>
          <a:bodyPr wrap="square" rtlCol="0">
            <a:spAutoFit/>
          </a:bodyPr>
          <a:lstStyle/>
          <a:p>
            <a:r>
              <a:rPr lang="en-US" dirty="0" err="1" smtClean="0"/>
              <a:t>Bitstream</a:t>
            </a:r>
            <a:r>
              <a:rPr lang="en-US" dirty="0" smtClean="0"/>
              <a:t> left and right view</a:t>
            </a:r>
            <a:endParaRPr lang="en-US" dirty="0"/>
          </a:p>
        </p:txBody>
      </p:sp>
      <p:sp>
        <p:nvSpPr>
          <p:cNvPr id="10" name="TextBox 9"/>
          <p:cNvSpPr txBox="1"/>
          <p:nvPr/>
        </p:nvSpPr>
        <p:spPr>
          <a:xfrm>
            <a:off x="4957775" y="2988602"/>
            <a:ext cx="1095059" cy="564808"/>
          </a:xfrm>
          <a:prstGeom prst="rect">
            <a:avLst/>
          </a:prstGeom>
          <a:noFill/>
          <a:ln w="25400">
            <a:solidFill>
              <a:srgbClr val="C00000"/>
            </a:solidFill>
          </a:ln>
        </p:spPr>
        <p:txBody>
          <a:bodyPr wrap="square" rtlCol="0">
            <a:spAutoFit/>
          </a:bodyPr>
          <a:lstStyle/>
          <a:p>
            <a:r>
              <a:rPr lang="en-US" dirty="0" smtClean="0"/>
              <a:t>Channel</a:t>
            </a:r>
            <a:endParaRPr lang="en-US" dirty="0"/>
          </a:p>
        </p:txBody>
      </p:sp>
      <p:sp>
        <p:nvSpPr>
          <p:cNvPr id="11" name="TextBox 10"/>
          <p:cNvSpPr txBox="1"/>
          <p:nvPr/>
        </p:nvSpPr>
        <p:spPr>
          <a:xfrm>
            <a:off x="6239178" y="2145092"/>
            <a:ext cx="1027794" cy="564808"/>
          </a:xfrm>
          <a:prstGeom prst="rect">
            <a:avLst/>
          </a:prstGeom>
          <a:noFill/>
          <a:ln w="25400">
            <a:solidFill>
              <a:srgbClr val="C00000"/>
            </a:solidFill>
          </a:ln>
        </p:spPr>
        <p:txBody>
          <a:bodyPr wrap="square" rtlCol="0">
            <a:spAutoFit/>
          </a:bodyPr>
          <a:lstStyle/>
          <a:p>
            <a:r>
              <a:rPr lang="en-US" dirty="0" smtClean="0"/>
              <a:t>Decode</a:t>
            </a:r>
            <a:endParaRPr lang="en-US" dirty="0"/>
          </a:p>
        </p:txBody>
      </p:sp>
      <p:sp>
        <p:nvSpPr>
          <p:cNvPr id="12" name="TextBox 11"/>
          <p:cNvSpPr txBox="1"/>
          <p:nvPr/>
        </p:nvSpPr>
        <p:spPr>
          <a:xfrm>
            <a:off x="7513983" y="2125731"/>
            <a:ext cx="1093305" cy="646331"/>
          </a:xfrm>
          <a:prstGeom prst="rect">
            <a:avLst/>
          </a:prstGeom>
          <a:noFill/>
          <a:ln w="25400">
            <a:solidFill>
              <a:srgbClr val="C00000"/>
            </a:solidFill>
          </a:ln>
        </p:spPr>
        <p:txBody>
          <a:bodyPr wrap="square" lIns="0" tIns="91440" rIns="0" bIns="0" rtlCol="0">
            <a:spAutoFit/>
          </a:bodyPr>
          <a:lstStyle/>
          <a:p>
            <a:pPr algn="ctr"/>
            <a:r>
              <a:rPr lang="en-US" dirty="0" smtClean="0"/>
              <a:t>Left view output</a:t>
            </a:r>
            <a:endParaRPr lang="en-US" dirty="0"/>
          </a:p>
        </p:txBody>
      </p:sp>
      <p:cxnSp>
        <p:nvCxnSpPr>
          <p:cNvPr id="14" name="Straight Arrow Connector 13"/>
          <p:cNvCxnSpPr/>
          <p:nvPr/>
        </p:nvCxnSpPr>
        <p:spPr>
          <a:xfrm flipV="1">
            <a:off x="6042990" y="2683565"/>
            <a:ext cx="208722" cy="29817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7277044" y="2462819"/>
            <a:ext cx="246008" cy="213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70456" y="3731609"/>
            <a:ext cx="1208641" cy="646332"/>
          </a:xfrm>
          <a:prstGeom prst="rect">
            <a:avLst/>
          </a:prstGeom>
          <a:noFill/>
          <a:ln w="25400">
            <a:solidFill>
              <a:srgbClr val="C00000"/>
            </a:solidFill>
          </a:ln>
        </p:spPr>
        <p:txBody>
          <a:bodyPr wrap="square" lIns="0" tIns="91440" rIns="0" bIns="0" rtlCol="0">
            <a:spAutoFit/>
          </a:bodyPr>
          <a:lstStyle/>
          <a:p>
            <a:pPr algn="ctr"/>
            <a:r>
              <a:rPr lang="en-US" dirty="0" smtClean="0"/>
              <a:t>Right view video input</a:t>
            </a:r>
            <a:endParaRPr lang="en-US" dirty="0"/>
          </a:p>
        </p:txBody>
      </p:sp>
      <p:cxnSp>
        <p:nvCxnSpPr>
          <p:cNvPr id="17" name="Straight Arrow Connector 16"/>
          <p:cNvCxnSpPr>
            <a:endCxn id="18" idx="1"/>
          </p:cNvCxnSpPr>
          <p:nvPr/>
        </p:nvCxnSpPr>
        <p:spPr>
          <a:xfrm flipV="1">
            <a:off x="1789524" y="4068890"/>
            <a:ext cx="309549" cy="291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099073" y="3786487"/>
            <a:ext cx="1014341" cy="564808"/>
          </a:xfrm>
          <a:prstGeom prst="rect">
            <a:avLst/>
          </a:prstGeom>
          <a:noFill/>
          <a:ln w="25400">
            <a:solidFill>
              <a:srgbClr val="C00000"/>
            </a:solidFill>
          </a:ln>
        </p:spPr>
        <p:txBody>
          <a:bodyPr wrap="none" rtlCol="0">
            <a:spAutoFit/>
          </a:bodyPr>
          <a:lstStyle/>
          <a:p>
            <a:r>
              <a:rPr lang="en-US" dirty="0" smtClean="0"/>
              <a:t>Encode</a:t>
            </a:r>
            <a:endParaRPr lang="en-US" dirty="0"/>
          </a:p>
        </p:txBody>
      </p:sp>
      <p:cxnSp>
        <p:nvCxnSpPr>
          <p:cNvPr id="19" name="Straight Arrow Connector 18"/>
          <p:cNvCxnSpPr>
            <a:stCxn id="18" idx="3"/>
          </p:cNvCxnSpPr>
          <p:nvPr/>
        </p:nvCxnSpPr>
        <p:spPr>
          <a:xfrm flipV="1">
            <a:off x="3113414" y="3697357"/>
            <a:ext cx="355341" cy="37153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221803" y="3806896"/>
            <a:ext cx="1027794" cy="564808"/>
          </a:xfrm>
          <a:prstGeom prst="rect">
            <a:avLst/>
          </a:prstGeom>
          <a:noFill/>
          <a:ln w="25400">
            <a:solidFill>
              <a:srgbClr val="C00000"/>
            </a:solidFill>
          </a:ln>
        </p:spPr>
        <p:txBody>
          <a:bodyPr wrap="square" rtlCol="0">
            <a:spAutoFit/>
          </a:bodyPr>
          <a:lstStyle/>
          <a:p>
            <a:r>
              <a:rPr lang="en-US" dirty="0" smtClean="0"/>
              <a:t>Decode</a:t>
            </a:r>
            <a:endParaRPr lang="en-US" dirty="0"/>
          </a:p>
        </p:txBody>
      </p:sp>
      <p:sp>
        <p:nvSpPr>
          <p:cNvPr id="23" name="TextBox 22"/>
          <p:cNvSpPr txBox="1"/>
          <p:nvPr/>
        </p:nvSpPr>
        <p:spPr>
          <a:xfrm>
            <a:off x="7504044" y="3777596"/>
            <a:ext cx="1105746" cy="646331"/>
          </a:xfrm>
          <a:prstGeom prst="rect">
            <a:avLst/>
          </a:prstGeom>
          <a:noFill/>
          <a:ln w="25400">
            <a:solidFill>
              <a:srgbClr val="C00000"/>
            </a:solidFill>
          </a:ln>
        </p:spPr>
        <p:txBody>
          <a:bodyPr wrap="square" lIns="0" tIns="91440" rIns="0" bIns="0" rtlCol="0">
            <a:spAutoFit/>
          </a:bodyPr>
          <a:lstStyle/>
          <a:p>
            <a:pPr algn="ctr"/>
            <a:r>
              <a:rPr lang="en-US" dirty="0" smtClean="0"/>
              <a:t>Right view output</a:t>
            </a:r>
            <a:endParaRPr lang="en-US" dirty="0"/>
          </a:p>
        </p:txBody>
      </p:sp>
      <p:cxnSp>
        <p:nvCxnSpPr>
          <p:cNvPr id="24" name="Straight Arrow Connector 23"/>
          <p:cNvCxnSpPr/>
          <p:nvPr/>
        </p:nvCxnSpPr>
        <p:spPr>
          <a:xfrm>
            <a:off x="4703847" y="3259525"/>
            <a:ext cx="246008" cy="213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062868" y="3548270"/>
            <a:ext cx="146453" cy="28519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7259669" y="4124623"/>
            <a:ext cx="246008" cy="213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152081" y="2110086"/>
            <a:ext cx="1014341" cy="564808"/>
          </a:xfrm>
          <a:prstGeom prst="rect">
            <a:avLst/>
          </a:prstGeom>
          <a:noFill/>
          <a:ln w="25400">
            <a:solidFill>
              <a:srgbClr val="C00000"/>
            </a:solidFill>
          </a:ln>
        </p:spPr>
        <p:txBody>
          <a:bodyPr wrap="none" rtlCol="0">
            <a:spAutoFit/>
          </a:bodyPr>
          <a:lstStyle/>
          <a:p>
            <a:r>
              <a:rPr lang="en-US" dirty="0" smtClean="0"/>
              <a:t>Encode</a:t>
            </a:r>
            <a:endParaRPr lang="en-US" dirty="0"/>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6084"/>
            <a:ext cx="7879340" cy="775854"/>
          </a:xfrm>
        </p:spPr>
        <p:txBody>
          <a:bodyPr/>
          <a:lstStyle/>
          <a:p>
            <a:pPr algn="ctr"/>
            <a:r>
              <a:rPr lang="en-US" sz="2400" dirty="0" smtClean="0"/>
              <a:t>Frame-Packing Method</a:t>
            </a:r>
            <a:endParaRPr lang="en-US" altLang="zh-TW" dirty="0" smtClean="0">
              <a:ea typeface="PMingLiU" pitchFamily="18" charset="-120"/>
            </a:endParaRPr>
          </a:p>
        </p:txBody>
      </p:sp>
      <p:grpSp>
        <p:nvGrpSpPr>
          <p:cNvPr id="5" name="Group 796"/>
          <p:cNvGrpSpPr/>
          <p:nvPr/>
        </p:nvGrpSpPr>
        <p:grpSpPr>
          <a:xfrm>
            <a:off x="947364" y="973782"/>
            <a:ext cx="2173523" cy="1033921"/>
            <a:chOff x="758523" y="1124700"/>
            <a:chExt cx="2812972" cy="1310468"/>
          </a:xfrm>
        </p:grpSpPr>
        <p:sp>
          <p:nvSpPr>
            <p:cNvPr id="526" name="Oval 525"/>
            <p:cNvSpPr/>
            <p:nvPr/>
          </p:nvSpPr>
          <p:spPr>
            <a:xfrm>
              <a:off x="758523" y="112470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 name="Oval 526"/>
            <p:cNvSpPr/>
            <p:nvPr/>
          </p:nvSpPr>
          <p:spPr>
            <a:xfrm>
              <a:off x="938842" y="112470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 name="Oval 527"/>
            <p:cNvSpPr/>
            <p:nvPr/>
          </p:nvSpPr>
          <p:spPr>
            <a:xfrm>
              <a:off x="1126019" y="112470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Oval 528"/>
            <p:cNvSpPr/>
            <p:nvPr/>
          </p:nvSpPr>
          <p:spPr>
            <a:xfrm>
              <a:off x="1306338" y="112470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 name="Oval 529"/>
            <p:cNvSpPr/>
            <p:nvPr/>
          </p:nvSpPr>
          <p:spPr>
            <a:xfrm>
              <a:off x="1479798" y="11277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 name="Oval 530"/>
            <p:cNvSpPr/>
            <p:nvPr/>
          </p:nvSpPr>
          <p:spPr>
            <a:xfrm>
              <a:off x="1660117" y="11277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Oval 531"/>
            <p:cNvSpPr/>
            <p:nvPr/>
          </p:nvSpPr>
          <p:spPr>
            <a:xfrm>
              <a:off x="1847294" y="11277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 name="Oval 532"/>
            <p:cNvSpPr/>
            <p:nvPr/>
          </p:nvSpPr>
          <p:spPr>
            <a:xfrm>
              <a:off x="2027613" y="11277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Oval 533"/>
            <p:cNvSpPr/>
            <p:nvPr/>
          </p:nvSpPr>
          <p:spPr>
            <a:xfrm>
              <a:off x="2201073" y="112470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 name="Oval 534"/>
            <p:cNvSpPr/>
            <p:nvPr/>
          </p:nvSpPr>
          <p:spPr>
            <a:xfrm>
              <a:off x="2381391" y="112470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 name="Oval 535"/>
            <p:cNvSpPr/>
            <p:nvPr/>
          </p:nvSpPr>
          <p:spPr>
            <a:xfrm>
              <a:off x="2568569" y="112470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 name="Oval 536"/>
            <p:cNvSpPr/>
            <p:nvPr/>
          </p:nvSpPr>
          <p:spPr>
            <a:xfrm>
              <a:off x="2748888" y="112470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 name="Oval 537"/>
            <p:cNvSpPr/>
            <p:nvPr/>
          </p:nvSpPr>
          <p:spPr>
            <a:xfrm>
              <a:off x="2922348" y="11277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 name="Oval 538"/>
            <p:cNvSpPr/>
            <p:nvPr/>
          </p:nvSpPr>
          <p:spPr>
            <a:xfrm>
              <a:off x="3102666" y="11277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Oval 539"/>
            <p:cNvSpPr/>
            <p:nvPr/>
          </p:nvSpPr>
          <p:spPr>
            <a:xfrm>
              <a:off x="3289844" y="11277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Oval 540"/>
            <p:cNvSpPr/>
            <p:nvPr/>
          </p:nvSpPr>
          <p:spPr>
            <a:xfrm>
              <a:off x="3470163" y="11277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 name="Oval 541"/>
            <p:cNvSpPr/>
            <p:nvPr/>
          </p:nvSpPr>
          <p:spPr>
            <a:xfrm>
              <a:off x="758523" y="129864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 name="Oval 542"/>
            <p:cNvSpPr/>
            <p:nvPr/>
          </p:nvSpPr>
          <p:spPr>
            <a:xfrm>
              <a:off x="938842" y="129864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Oval 543"/>
            <p:cNvSpPr/>
            <p:nvPr/>
          </p:nvSpPr>
          <p:spPr>
            <a:xfrm>
              <a:off x="1126019" y="129864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Oval 544"/>
            <p:cNvSpPr/>
            <p:nvPr/>
          </p:nvSpPr>
          <p:spPr>
            <a:xfrm>
              <a:off x="1306338" y="129864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Oval 545"/>
            <p:cNvSpPr/>
            <p:nvPr/>
          </p:nvSpPr>
          <p:spPr>
            <a:xfrm>
              <a:off x="1479798" y="130172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Oval 546"/>
            <p:cNvSpPr/>
            <p:nvPr/>
          </p:nvSpPr>
          <p:spPr>
            <a:xfrm>
              <a:off x="1660117" y="130172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Oval 547"/>
            <p:cNvSpPr/>
            <p:nvPr/>
          </p:nvSpPr>
          <p:spPr>
            <a:xfrm>
              <a:off x="1847294" y="130172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 name="Oval 548"/>
            <p:cNvSpPr/>
            <p:nvPr/>
          </p:nvSpPr>
          <p:spPr>
            <a:xfrm>
              <a:off x="2027613" y="130172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Oval 549"/>
            <p:cNvSpPr/>
            <p:nvPr/>
          </p:nvSpPr>
          <p:spPr>
            <a:xfrm>
              <a:off x="2201073" y="129864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 name="Oval 550"/>
            <p:cNvSpPr/>
            <p:nvPr/>
          </p:nvSpPr>
          <p:spPr>
            <a:xfrm>
              <a:off x="2381391" y="129864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 name="Oval 551"/>
            <p:cNvSpPr/>
            <p:nvPr/>
          </p:nvSpPr>
          <p:spPr>
            <a:xfrm>
              <a:off x="2568569" y="129864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Oval 552"/>
            <p:cNvSpPr/>
            <p:nvPr/>
          </p:nvSpPr>
          <p:spPr>
            <a:xfrm>
              <a:off x="2748888" y="129864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Oval 553"/>
            <p:cNvSpPr/>
            <p:nvPr/>
          </p:nvSpPr>
          <p:spPr>
            <a:xfrm>
              <a:off x="2922348" y="130172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Oval 554"/>
            <p:cNvSpPr/>
            <p:nvPr/>
          </p:nvSpPr>
          <p:spPr>
            <a:xfrm>
              <a:off x="3102666" y="130172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Oval 555"/>
            <p:cNvSpPr/>
            <p:nvPr/>
          </p:nvSpPr>
          <p:spPr>
            <a:xfrm>
              <a:off x="3289844" y="130172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 name="Oval 556"/>
            <p:cNvSpPr/>
            <p:nvPr/>
          </p:nvSpPr>
          <p:spPr>
            <a:xfrm>
              <a:off x="3470163" y="130172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 name="Oval 557"/>
            <p:cNvSpPr/>
            <p:nvPr/>
          </p:nvSpPr>
          <p:spPr>
            <a:xfrm>
              <a:off x="758523" y="146040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Oval 558"/>
            <p:cNvSpPr/>
            <p:nvPr/>
          </p:nvSpPr>
          <p:spPr>
            <a:xfrm>
              <a:off x="938842" y="146040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Oval 559"/>
            <p:cNvSpPr/>
            <p:nvPr/>
          </p:nvSpPr>
          <p:spPr>
            <a:xfrm>
              <a:off x="1126019" y="146040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Oval 560"/>
            <p:cNvSpPr/>
            <p:nvPr/>
          </p:nvSpPr>
          <p:spPr>
            <a:xfrm>
              <a:off x="1306338" y="146040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Oval 561"/>
            <p:cNvSpPr/>
            <p:nvPr/>
          </p:nvSpPr>
          <p:spPr>
            <a:xfrm>
              <a:off x="1479798" y="1463479"/>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 name="Oval 562"/>
            <p:cNvSpPr/>
            <p:nvPr/>
          </p:nvSpPr>
          <p:spPr>
            <a:xfrm>
              <a:off x="1660117" y="1463479"/>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Oval 563"/>
            <p:cNvSpPr/>
            <p:nvPr/>
          </p:nvSpPr>
          <p:spPr>
            <a:xfrm>
              <a:off x="1847294" y="1463479"/>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 name="Oval 564"/>
            <p:cNvSpPr/>
            <p:nvPr/>
          </p:nvSpPr>
          <p:spPr>
            <a:xfrm>
              <a:off x="2027613" y="1463479"/>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Oval 565"/>
            <p:cNvSpPr/>
            <p:nvPr/>
          </p:nvSpPr>
          <p:spPr>
            <a:xfrm>
              <a:off x="2201073" y="146040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Oval 566"/>
            <p:cNvSpPr/>
            <p:nvPr/>
          </p:nvSpPr>
          <p:spPr>
            <a:xfrm>
              <a:off x="2381391" y="146040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 name="Oval 567"/>
            <p:cNvSpPr/>
            <p:nvPr/>
          </p:nvSpPr>
          <p:spPr>
            <a:xfrm>
              <a:off x="2568569" y="146040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Oval 568"/>
            <p:cNvSpPr/>
            <p:nvPr/>
          </p:nvSpPr>
          <p:spPr>
            <a:xfrm>
              <a:off x="2748888" y="146040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Oval 569"/>
            <p:cNvSpPr/>
            <p:nvPr/>
          </p:nvSpPr>
          <p:spPr>
            <a:xfrm>
              <a:off x="2922348" y="1463479"/>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Oval 570"/>
            <p:cNvSpPr/>
            <p:nvPr/>
          </p:nvSpPr>
          <p:spPr>
            <a:xfrm>
              <a:off x="3102666" y="1463479"/>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 name="Oval 571"/>
            <p:cNvSpPr/>
            <p:nvPr/>
          </p:nvSpPr>
          <p:spPr>
            <a:xfrm>
              <a:off x="3289844" y="1463479"/>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 name="Oval 572"/>
            <p:cNvSpPr/>
            <p:nvPr/>
          </p:nvSpPr>
          <p:spPr>
            <a:xfrm>
              <a:off x="3470163" y="1463479"/>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 name="Oval 573"/>
            <p:cNvSpPr/>
            <p:nvPr/>
          </p:nvSpPr>
          <p:spPr>
            <a:xfrm>
              <a:off x="758523" y="163435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 name="Oval 574"/>
            <p:cNvSpPr/>
            <p:nvPr/>
          </p:nvSpPr>
          <p:spPr>
            <a:xfrm>
              <a:off x="938842" y="163435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Oval 575"/>
            <p:cNvSpPr/>
            <p:nvPr/>
          </p:nvSpPr>
          <p:spPr>
            <a:xfrm>
              <a:off x="1126019" y="163435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Oval 576"/>
            <p:cNvSpPr/>
            <p:nvPr/>
          </p:nvSpPr>
          <p:spPr>
            <a:xfrm>
              <a:off x="1306338" y="163435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Oval 577"/>
            <p:cNvSpPr/>
            <p:nvPr/>
          </p:nvSpPr>
          <p:spPr>
            <a:xfrm>
              <a:off x="1479798" y="163742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Oval 578"/>
            <p:cNvSpPr/>
            <p:nvPr/>
          </p:nvSpPr>
          <p:spPr>
            <a:xfrm>
              <a:off x="1660117" y="163742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Oval 579"/>
            <p:cNvSpPr/>
            <p:nvPr/>
          </p:nvSpPr>
          <p:spPr>
            <a:xfrm>
              <a:off x="1847294" y="163742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Oval 580"/>
            <p:cNvSpPr/>
            <p:nvPr/>
          </p:nvSpPr>
          <p:spPr>
            <a:xfrm>
              <a:off x="2027613" y="163742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 name="Oval 581"/>
            <p:cNvSpPr/>
            <p:nvPr/>
          </p:nvSpPr>
          <p:spPr>
            <a:xfrm>
              <a:off x="2201073" y="163435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Oval 582"/>
            <p:cNvSpPr/>
            <p:nvPr/>
          </p:nvSpPr>
          <p:spPr>
            <a:xfrm>
              <a:off x="2381391" y="163435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Oval 583"/>
            <p:cNvSpPr/>
            <p:nvPr/>
          </p:nvSpPr>
          <p:spPr>
            <a:xfrm>
              <a:off x="2568569" y="163435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Oval 584"/>
            <p:cNvSpPr/>
            <p:nvPr/>
          </p:nvSpPr>
          <p:spPr>
            <a:xfrm>
              <a:off x="2748888" y="1634353"/>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Oval 585"/>
            <p:cNvSpPr/>
            <p:nvPr/>
          </p:nvSpPr>
          <p:spPr>
            <a:xfrm>
              <a:off x="2922348" y="163742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Oval 586"/>
            <p:cNvSpPr/>
            <p:nvPr/>
          </p:nvSpPr>
          <p:spPr>
            <a:xfrm>
              <a:off x="3102666" y="163742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Oval 587"/>
            <p:cNvSpPr/>
            <p:nvPr/>
          </p:nvSpPr>
          <p:spPr>
            <a:xfrm>
              <a:off x="3289844" y="163742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Oval 588"/>
            <p:cNvSpPr/>
            <p:nvPr/>
          </p:nvSpPr>
          <p:spPr>
            <a:xfrm>
              <a:off x="3470163" y="1637428"/>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Oval 589"/>
            <p:cNvSpPr/>
            <p:nvPr/>
          </p:nvSpPr>
          <p:spPr>
            <a:xfrm>
              <a:off x="758523" y="181626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Oval 590"/>
            <p:cNvSpPr/>
            <p:nvPr/>
          </p:nvSpPr>
          <p:spPr>
            <a:xfrm>
              <a:off x="938842" y="181626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Oval 591"/>
            <p:cNvSpPr/>
            <p:nvPr/>
          </p:nvSpPr>
          <p:spPr>
            <a:xfrm>
              <a:off x="1126019" y="181626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 name="Oval 592"/>
            <p:cNvSpPr/>
            <p:nvPr/>
          </p:nvSpPr>
          <p:spPr>
            <a:xfrm>
              <a:off x="1306338" y="181626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 name="Oval 593"/>
            <p:cNvSpPr/>
            <p:nvPr/>
          </p:nvSpPr>
          <p:spPr>
            <a:xfrm>
              <a:off x="1479798" y="18193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 name="Oval 594"/>
            <p:cNvSpPr/>
            <p:nvPr/>
          </p:nvSpPr>
          <p:spPr>
            <a:xfrm>
              <a:off x="1660117" y="18193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 name="Oval 595"/>
            <p:cNvSpPr/>
            <p:nvPr/>
          </p:nvSpPr>
          <p:spPr>
            <a:xfrm>
              <a:off x="1847294" y="18193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Oval 596"/>
            <p:cNvSpPr/>
            <p:nvPr/>
          </p:nvSpPr>
          <p:spPr>
            <a:xfrm>
              <a:off x="2027613" y="18193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Oval 597"/>
            <p:cNvSpPr/>
            <p:nvPr/>
          </p:nvSpPr>
          <p:spPr>
            <a:xfrm>
              <a:off x="2201073" y="181626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Oval 598"/>
            <p:cNvSpPr/>
            <p:nvPr/>
          </p:nvSpPr>
          <p:spPr>
            <a:xfrm>
              <a:off x="2381391" y="181626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Oval 599"/>
            <p:cNvSpPr/>
            <p:nvPr/>
          </p:nvSpPr>
          <p:spPr>
            <a:xfrm>
              <a:off x="2568569" y="181626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Oval 600"/>
            <p:cNvSpPr/>
            <p:nvPr/>
          </p:nvSpPr>
          <p:spPr>
            <a:xfrm>
              <a:off x="2748888" y="181626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Oval 601"/>
            <p:cNvSpPr/>
            <p:nvPr/>
          </p:nvSpPr>
          <p:spPr>
            <a:xfrm>
              <a:off x="2922348" y="18193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Oval 602"/>
            <p:cNvSpPr/>
            <p:nvPr/>
          </p:nvSpPr>
          <p:spPr>
            <a:xfrm>
              <a:off x="3102666" y="18193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 name="Oval 603"/>
            <p:cNvSpPr/>
            <p:nvPr/>
          </p:nvSpPr>
          <p:spPr>
            <a:xfrm>
              <a:off x="3289844" y="18193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5" name="Oval 604"/>
            <p:cNvSpPr/>
            <p:nvPr/>
          </p:nvSpPr>
          <p:spPr>
            <a:xfrm>
              <a:off x="3470163" y="18193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 name="Oval 605"/>
            <p:cNvSpPr/>
            <p:nvPr/>
          </p:nvSpPr>
          <p:spPr>
            <a:xfrm>
              <a:off x="758523" y="199021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Oval 606"/>
            <p:cNvSpPr/>
            <p:nvPr/>
          </p:nvSpPr>
          <p:spPr>
            <a:xfrm>
              <a:off x="938842" y="199021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 name="Oval 607"/>
            <p:cNvSpPr/>
            <p:nvPr/>
          </p:nvSpPr>
          <p:spPr>
            <a:xfrm>
              <a:off x="1126019" y="199021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Oval 608"/>
            <p:cNvSpPr/>
            <p:nvPr/>
          </p:nvSpPr>
          <p:spPr>
            <a:xfrm>
              <a:off x="1306338" y="199021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 name="Oval 609"/>
            <p:cNvSpPr/>
            <p:nvPr/>
          </p:nvSpPr>
          <p:spPr>
            <a:xfrm>
              <a:off x="1479798" y="19932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Oval 610"/>
            <p:cNvSpPr/>
            <p:nvPr/>
          </p:nvSpPr>
          <p:spPr>
            <a:xfrm>
              <a:off x="1660117" y="19932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 name="Oval 611"/>
            <p:cNvSpPr/>
            <p:nvPr/>
          </p:nvSpPr>
          <p:spPr>
            <a:xfrm>
              <a:off x="1847294" y="19932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 name="Oval 612"/>
            <p:cNvSpPr/>
            <p:nvPr/>
          </p:nvSpPr>
          <p:spPr>
            <a:xfrm>
              <a:off x="2027613" y="19932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 name="Oval 613"/>
            <p:cNvSpPr/>
            <p:nvPr/>
          </p:nvSpPr>
          <p:spPr>
            <a:xfrm>
              <a:off x="2201073" y="199021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 name="Oval 614"/>
            <p:cNvSpPr/>
            <p:nvPr/>
          </p:nvSpPr>
          <p:spPr>
            <a:xfrm>
              <a:off x="2381391" y="199021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 name="Oval 615"/>
            <p:cNvSpPr/>
            <p:nvPr/>
          </p:nvSpPr>
          <p:spPr>
            <a:xfrm>
              <a:off x="2568569" y="199021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 name="Oval 616"/>
            <p:cNvSpPr/>
            <p:nvPr/>
          </p:nvSpPr>
          <p:spPr>
            <a:xfrm>
              <a:off x="2748888" y="199021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 name="Oval 617"/>
            <p:cNvSpPr/>
            <p:nvPr/>
          </p:nvSpPr>
          <p:spPr>
            <a:xfrm>
              <a:off x="2922348" y="19932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 name="Oval 618"/>
            <p:cNvSpPr/>
            <p:nvPr/>
          </p:nvSpPr>
          <p:spPr>
            <a:xfrm>
              <a:off x="3102666" y="19932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 name="Oval 619"/>
            <p:cNvSpPr/>
            <p:nvPr/>
          </p:nvSpPr>
          <p:spPr>
            <a:xfrm>
              <a:off x="3289844" y="19932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 name="Oval 620"/>
            <p:cNvSpPr/>
            <p:nvPr/>
          </p:nvSpPr>
          <p:spPr>
            <a:xfrm>
              <a:off x="3470163" y="19932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 name="Oval 621"/>
            <p:cNvSpPr/>
            <p:nvPr/>
          </p:nvSpPr>
          <p:spPr>
            <a:xfrm>
              <a:off x="758523" y="215197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 name="Oval 622"/>
            <p:cNvSpPr/>
            <p:nvPr/>
          </p:nvSpPr>
          <p:spPr>
            <a:xfrm>
              <a:off x="938842" y="215197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 name="Oval 623"/>
            <p:cNvSpPr/>
            <p:nvPr/>
          </p:nvSpPr>
          <p:spPr>
            <a:xfrm>
              <a:off x="1126019" y="215197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 name="Oval 624"/>
            <p:cNvSpPr/>
            <p:nvPr/>
          </p:nvSpPr>
          <p:spPr>
            <a:xfrm>
              <a:off x="1306338" y="215197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 name="Oval 625"/>
            <p:cNvSpPr/>
            <p:nvPr/>
          </p:nvSpPr>
          <p:spPr>
            <a:xfrm>
              <a:off x="1479798" y="215504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 name="Oval 626"/>
            <p:cNvSpPr/>
            <p:nvPr/>
          </p:nvSpPr>
          <p:spPr>
            <a:xfrm>
              <a:off x="1660117" y="215504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 name="Oval 627"/>
            <p:cNvSpPr/>
            <p:nvPr/>
          </p:nvSpPr>
          <p:spPr>
            <a:xfrm>
              <a:off x="1847294" y="215504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 name="Oval 628"/>
            <p:cNvSpPr/>
            <p:nvPr/>
          </p:nvSpPr>
          <p:spPr>
            <a:xfrm>
              <a:off x="2027613" y="215504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 name="Oval 629"/>
            <p:cNvSpPr/>
            <p:nvPr/>
          </p:nvSpPr>
          <p:spPr>
            <a:xfrm>
              <a:off x="2201073" y="215197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 name="Oval 630"/>
            <p:cNvSpPr/>
            <p:nvPr/>
          </p:nvSpPr>
          <p:spPr>
            <a:xfrm>
              <a:off x="2381391" y="215197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 name="Oval 631"/>
            <p:cNvSpPr/>
            <p:nvPr/>
          </p:nvSpPr>
          <p:spPr>
            <a:xfrm>
              <a:off x="2568569" y="215197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 name="Oval 632"/>
            <p:cNvSpPr/>
            <p:nvPr/>
          </p:nvSpPr>
          <p:spPr>
            <a:xfrm>
              <a:off x="2748888" y="215197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 name="Oval 633"/>
            <p:cNvSpPr/>
            <p:nvPr/>
          </p:nvSpPr>
          <p:spPr>
            <a:xfrm>
              <a:off x="2922348" y="215504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 name="Oval 634"/>
            <p:cNvSpPr/>
            <p:nvPr/>
          </p:nvSpPr>
          <p:spPr>
            <a:xfrm>
              <a:off x="3102666" y="215504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 name="Oval 635"/>
            <p:cNvSpPr/>
            <p:nvPr/>
          </p:nvSpPr>
          <p:spPr>
            <a:xfrm>
              <a:off x="3289844" y="215504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 name="Oval 636"/>
            <p:cNvSpPr/>
            <p:nvPr/>
          </p:nvSpPr>
          <p:spPr>
            <a:xfrm>
              <a:off x="3470163" y="215504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 name="Oval 637"/>
            <p:cNvSpPr/>
            <p:nvPr/>
          </p:nvSpPr>
          <p:spPr>
            <a:xfrm>
              <a:off x="758523" y="23259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 name="Oval 638"/>
            <p:cNvSpPr/>
            <p:nvPr/>
          </p:nvSpPr>
          <p:spPr>
            <a:xfrm>
              <a:off x="938842" y="23259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 name="Oval 639"/>
            <p:cNvSpPr/>
            <p:nvPr/>
          </p:nvSpPr>
          <p:spPr>
            <a:xfrm>
              <a:off x="1126019" y="23259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 name="Oval 640"/>
            <p:cNvSpPr/>
            <p:nvPr/>
          </p:nvSpPr>
          <p:spPr>
            <a:xfrm>
              <a:off x="1306338" y="23259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 name="Oval 641"/>
            <p:cNvSpPr/>
            <p:nvPr/>
          </p:nvSpPr>
          <p:spPr>
            <a:xfrm>
              <a:off x="1479798" y="23289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 name="Oval 642"/>
            <p:cNvSpPr/>
            <p:nvPr/>
          </p:nvSpPr>
          <p:spPr>
            <a:xfrm>
              <a:off x="1660117" y="23289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 name="Oval 643"/>
            <p:cNvSpPr/>
            <p:nvPr/>
          </p:nvSpPr>
          <p:spPr>
            <a:xfrm>
              <a:off x="1847294" y="23289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 name="Oval 644"/>
            <p:cNvSpPr/>
            <p:nvPr/>
          </p:nvSpPr>
          <p:spPr>
            <a:xfrm>
              <a:off x="2027613" y="23289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 name="Oval 645"/>
            <p:cNvSpPr/>
            <p:nvPr/>
          </p:nvSpPr>
          <p:spPr>
            <a:xfrm>
              <a:off x="2201073" y="23259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 name="Oval 646"/>
            <p:cNvSpPr/>
            <p:nvPr/>
          </p:nvSpPr>
          <p:spPr>
            <a:xfrm>
              <a:off x="2381391" y="23259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 name="Oval 647"/>
            <p:cNvSpPr/>
            <p:nvPr/>
          </p:nvSpPr>
          <p:spPr>
            <a:xfrm>
              <a:off x="2568569" y="23259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 name="Oval 648"/>
            <p:cNvSpPr/>
            <p:nvPr/>
          </p:nvSpPr>
          <p:spPr>
            <a:xfrm>
              <a:off x="2748888" y="23259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 name="Oval 649"/>
            <p:cNvSpPr/>
            <p:nvPr/>
          </p:nvSpPr>
          <p:spPr>
            <a:xfrm>
              <a:off x="2922348" y="23289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 name="Oval 650"/>
            <p:cNvSpPr/>
            <p:nvPr/>
          </p:nvSpPr>
          <p:spPr>
            <a:xfrm>
              <a:off x="3102666" y="23289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 name="Oval 651"/>
            <p:cNvSpPr/>
            <p:nvPr/>
          </p:nvSpPr>
          <p:spPr>
            <a:xfrm>
              <a:off x="3289844" y="23289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 name="Oval 652"/>
            <p:cNvSpPr/>
            <p:nvPr/>
          </p:nvSpPr>
          <p:spPr>
            <a:xfrm>
              <a:off x="3470163" y="23289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797"/>
          <p:cNvGrpSpPr/>
          <p:nvPr/>
        </p:nvGrpSpPr>
        <p:grpSpPr>
          <a:xfrm>
            <a:off x="939400" y="2632343"/>
            <a:ext cx="2171548" cy="1094830"/>
            <a:chOff x="760498" y="2880822"/>
            <a:chExt cx="2812972" cy="1310468"/>
          </a:xfrm>
        </p:grpSpPr>
        <p:sp>
          <p:nvSpPr>
            <p:cNvPr id="398" name="Oval 397"/>
            <p:cNvSpPr/>
            <p:nvPr/>
          </p:nvSpPr>
          <p:spPr>
            <a:xfrm>
              <a:off x="760498" y="2880822"/>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Oval 398"/>
            <p:cNvSpPr/>
            <p:nvPr/>
          </p:nvSpPr>
          <p:spPr>
            <a:xfrm>
              <a:off x="940817" y="2880822"/>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Oval 399"/>
            <p:cNvSpPr/>
            <p:nvPr/>
          </p:nvSpPr>
          <p:spPr>
            <a:xfrm>
              <a:off x="1127994" y="2880822"/>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Oval 400"/>
            <p:cNvSpPr/>
            <p:nvPr/>
          </p:nvSpPr>
          <p:spPr>
            <a:xfrm>
              <a:off x="1308313" y="2880822"/>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Oval 401"/>
            <p:cNvSpPr/>
            <p:nvPr/>
          </p:nvSpPr>
          <p:spPr>
            <a:xfrm>
              <a:off x="1481773" y="2883897"/>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Oval 402"/>
            <p:cNvSpPr/>
            <p:nvPr/>
          </p:nvSpPr>
          <p:spPr>
            <a:xfrm>
              <a:off x="1662092" y="2883897"/>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 name="Oval 403"/>
            <p:cNvSpPr/>
            <p:nvPr/>
          </p:nvSpPr>
          <p:spPr>
            <a:xfrm>
              <a:off x="1849269" y="2883897"/>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Oval 404"/>
            <p:cNvSpPr/>
            <p:nvPr/>
          </p:nvSpPr>
          <p:spPr>
            <a:xfrm>
              <a:off x="2029588" y="2883897"/>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Oval 405"/>
            <p:cNvSpPr/>
            <p:nvPr/>
          </p:nvSpPr>
          <p:spPr>
            <a:xfrm>
              <a:off x="2203048" y="28808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Oval 406"/>
            <p:cNvSpPr/>
            <p:nvPr/>
          </p:nvSpPr>
          <p:spPr>
            <a:xfrm>
              <a:off x="2383366" y="28808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Oval 407"/>
            <p:cNvSpPr/>
            <p:nvPr/>
          </p:nvSpPr>
          <p:spPr>
            <a:xfrm>
              <a:off x="2570544" y="28808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Oval 408"/>
            <p:cNvSpPr/>
            <p:nvPr/>
          </p:nvSpPr>
          <p:spPr>
            <a:xfrm>
              <a:off x="2750863" y="28808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Oval 409"/>
            <p:cNvSpPr/>
            <p:nvPr/>
          </p:nvSpPr>
          <p:spPr>
            <a:xfrm>
              <a:off x="2924323" y="28838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Oval 410"/>
            <p:cNvSpPr/>
            <p:nvPr/>
          </p:nvSpPr>
          <p:spPr>
            <a:xfrm>
              <a:off x="3104641" y="28838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Oval 411"/>
            <p:cNvSpPr/>
            <p:nvPr/>
          </p:nvSpPr>
          <p:spPr>
            <a:xfrm>
              <a:off x="3291819" y="28838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Oval 412"/>
            <p:cNvSpPr/>
            <p:nvPr/>
          </p:nvSpPr>
          <p:spPr>
            <a:xfrm>
              <a:off x="3472138" y="28838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Oval 413"/>
            <p:cNvSpPr/>
            <p:nvPr/>
          </p:nvSpPr>
          <p:spPr>
            <a:xfrm>
              <a:off x="760498" y="305477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Oval 414"/>
            <p:cNvSpPr/>
            <p:nvPr/>
          </p:nvSpPr>
          <p:spPr>
            <a:xfrm>
              <a:off x="940817" y="305477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Oval 415"/>
            <p:cNvSpPr/>
            <p:nvPr/>
          </p:nvSpPr>
          <p:spPr>
            <a:xfrm>
              <a:off x="1127994" y="305477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Oval 416"/>
            <p:cNvSpPr/>
            <p:nvPr/>
          </p:nvSpPr>
          <p:spPr>
            <a:xfrm>
              <a:off x="1308313" y="305477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Oval 417"/>
            <p:cNvSpPr/>
            <p:nvPr/>
          </p:nvSpPr>
          <p:spPr>
            <a:xfrm>
              <a:off x="1481773" y="305784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Oval 418"/>
            <p:cNvSpPr/>
            <p:nvPr/>
          </p:nvSpPr>
          <p:spPr>
            <a:xfrm>
              <a:off x="1662092" y="305784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Oval 419"/>
            <p:cNvSpPr/>
            <p:nvPr/>
          </p:nvSpPr>
          <p:spPr>
            <a:xfrm>
              <a:off x="1849269" y="305784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Oval 420"/>
            <p:cNvSpPr/>
            <p:nvPr/>
          </p:nvSpPr>
          <p:spPr>
            <a:xfrm>
              <a:off x="2029588" y="305784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Oval 421"/>
            <p:cNvSpPr/>
            <p:nvPr/>
          </p:nvSpPr>
          <p:spPr>
            <a:xfrm>
              <a:off x="2203048" y="30547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Oval 422"/>
            <p:cNvSpPr/>
            <p:nvPr/>
          </p:nvSpPr>
          <p:spPr>
            <a:xfrm>
              <a:off x="2383366" y="30547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Oval 423"/>
            <p:cNvSpPr/>
            <p:nvPr/>
          </p:nvSpPr>
          <p:spPr>
            <a:xfrm>
              <a:off x="2570544" y="30547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Oval 424"/>
            <p:cNvSpPr/>
            <p:nvPr/>
          </p:nvSpPr>
          <p:spPr>
            <a:xfrm>
              <a:off x="2750863" y="30547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 name="Oval 425"/>
            <p:cNvSpPr/>
            <p:nvPr/>
          </p:nvSpPr>
          <p:spPr>
            <a:xfrm>
              <a:off x="2924323" y="30578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Oval 426"/>
            <p:cNvSpPr/>
            <p:nvPr/>
          </p:nvSpPr>
          <p:spPr>
            <a:xfrm>
              <a:off x="3104641" y="30578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Oval 427"/>
            <p:cNvSpPr/>
            <p:nvPr/>
          </p:nvSpPr>
          <p:spPr>
            <a:xfrm>
              <a:off x="3291819" y="30578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 name="Oval 428"/>
            <p:cNvSpPr/>
            <p:nvPr/>
          </p:nvSpPr>
          <p:spPr>
            <a:xfrm>
              <a:off x="3472138" y="30578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Oval 429"/>
            <p:cNvSpPr/>
            <p:nvPr/>
          </p:nvSpPr>
          <p:spPr>
            <a:xfrm>
              <a:off x="760498" y="3216527"/>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Oval 430"/>
            <p:cNvSpPr/>
            <p:nvPr/>
          </p:nvSpPr>
          <p:spPr>
            <a:xfrm>
              <a:off x="940817" y="3216527"/>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Oval 431"/>
            <p:cNvSpPr/>
            <p:nvPr/>
          </p:nvSpPr>
          <p:spPr>
            <a:xfrm>
              <a:off x="1127994" y="3216527"/>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Oval 432"/>
            <p:cNvSpPr/>
            <p:nvPr/>
          </p:nvSpPr>
          <p:spPr>
            <a:xfrm>
              <a:off x="1308313" y="3216527"/>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 name="Oval 433"/>
            <p:cNvSpPr/>
            <p:nvPr/>
          </p:nvSpPr>
          <p:spPr>
            <a:xfrm>
              <a:off x="1481773" y="3219601"/>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Oval 434"/>
            <p:cNvSpPr/>
            <p:nvPr/>
          </p:nvSpPr>
          <p:spPr>
            <a:xfrm>
              <a:off x="1662092" y="3219601"/>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Oval 435"/>
            <p:cNvSpPr/>
            <p:nvPr/>
          </p:nvSpPr>
          <p:spPr>
            <a:xfrm>
              <a:off x="1849269" y="3219601"/>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Oval 436"/>
            <p:cNvSpPr/>
            <p:nvPr/>
          </p:nvSpPr>
          <p:spPr>
            <a:xfrm>
              <a:off x="2029588" y="3219601"/>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 name="Oval 437"/>
            <p:cNvSpPr/>
            <p:nvPr/>
          </p:nvSpPr>
          <p:spPr>
            <a:xfrm>
              <a:off x="2203048" y="32165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Oval 438"/>
            <p:cNvSpPr/>
            <p:nvPr/>
          </p:nvSpPr>
          <p:spPr>
            <a:xfrm>
              <a:off x="2383366" y="32165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 name="Oval 439"/>
            <p:cNvSpPr/>
            <p:nvPr/>
          </p:nvSpPr>
          <p:spPr>
            <a:xfrm>
              <a:off x="2570544" y="32165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 name="Oval 440"/>
            <p:cNvSpPr/>
            <p:nvPr/>
          </p:nvSpPr>
          <p:spPr>
            <a:xfrm>
              <a:off x="2750863" y="32165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Oval 441"/>
            <p:cNvSpPr/>
            <p:nvPr/>
          </p:nvSpPr>
          <p:spPr>
            <a:xfrm>
              <a:off x="2924323" y="321960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 name="Oval 442"/>
            <p:cNvSpPr/>
            <p:nvPr/>
          </p:nvSpPr>
          <p:spPr>
            <a:xfrm>
              <a:off x="3104641" y="321960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 name="Oval 443"/>
            <p:cNvSpPr/>
            <p:nvPr/>
          </p:nvSpPr>
          <p:spPr>
            <a:xfrm>
              <a:off x="3291819" y="321960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Oval 444"/>
            <p:cNvSpPr/>
            <p:nvPr/>
          </p:nvSpPr>
          <p:spPr>
            <a:xfrm>
              <a:off x="3472138" y="321960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 name="Oval 445"/>
            <p:cNvSpPr/>
            <p:nvPr/>
          </p:nvSpPr>
          <p:spPr>
            <a:xfrm>
              <a:off x="760498" y="33904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 name="Oval 446"/>
            <p:cNvSpPr/>
            <p:nvPr/>
          </p:nvSpPr>
          <p:spPr>
            <a:xfrm>
              <a:off x="940817" y="33904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Oval 447"/>
            <p:cNvSpPr/>
            <p:nvPr/>
          </p:nvSpPr>
          <p:spPr>
            <a:xfrm>
              <a:off x="1127994" y="33904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Oval 448"/>
            <p:cNvSpPr/>
            <p:nvPr/>
          </p:nvSpPr>
          <p:spPr>
            <a:xfrm>
              <a:off x="1308313" y="3390475"/>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Oval 449"/>
            <p:cNvSpPr/>
            <p:nvPr/>
          </p:nvSpPr>
          <p:spPr>
            <a:xfrm>
              <a:off x="1481773" y="339355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Oval 450"/>
            <p:cNvSpPr/>
            <p:nvPr/>
          </p:nvSpPr>
          <p:spPr>
            <a:xfrm>
              <a:off x="1662092" y="339355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2" name="Oval 451"/>
            <p:cNvSpPr/>
            <p:nvPr/>
          </p:nvSpPr>
          <p:spPr>
            <a:xfrm>
              <a:off x="1849269" y="339355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3" name="Oval 452"/>
            <p:cNvSpPr/>
            <p:nvPr/>
          </p:nvSpPr>
          <p:spPr>
            <a:xfrm>
              <a:off x="2029588" y="3393550"/>
              <a:ext cx="101332" cy="1061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 name="Oval 453"/>
            <p:cNvSpPr/>
            <p:nvPr/>
          </p:nvSpPr>
          <p:spPr>
            <a:xfrm>
              <a:off x="2203048" y="339047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 name="Oval 454"/>
            <p:cNvSpPr/>
            <p:nvPr/>
          </p:nvSpPr>
          <p:spPr>
            <a:xfrm>
              <a:off x="2383366" y="339047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 name="Oval 455"/>
            <p:cNvSpPr/>
            <p:nvPr/>
          </p:nvSpPr>
          <p:spPr>
            <a:xfrm>
              <a:off x="2570544" y="339047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Oval 456"/>
            <p:cNvSpPr/>
            <p:nvPr/>
          </p:nvSpPr>
          <p:spPr>
            <a:xfrm>
              <a:off x="2750863" y="339047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 name="Oval 457"/>
            <p:cNvSpPr/>
            <p:nvPr/>
          </p:nvSpPr>
          <p:spPr>
            <a:xfrm>
              <a:off x="2924323" y="339355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 name="Oval 458"/>
            <p:cNvSpPr/>
            <p:nvPr/>
          </p:nvSpPr>
          <p:spPr>
            <a:xfrm>
              <a:off x="3104641" y="339355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Oval 459"/>
            <p:cNvSpPr/>
            <p:nvPr/>
          </p:nvSpPr>
          <p:spPr>
            <a:xfrm>
              <a:off x="3291819" y="339355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 name="Oval 460"/>
            <p:cNvSpPr/>
            <p:nvPr/>
          </p:nvSpPr>
          <p:spPr>
            <a:xfrm>
              <a:off x="3472138" y="339355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 name="Oval 461"/>
            <p:cNvSpPr/>
            <p:nvPr/>
          </p:nvSpPr>
          <p:spPr>
            <a:xfrm>
              <a:off x="760498" y="357239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Oval 462"/>
            <p:cNvSpPr/>
            <p:nvPr/>
          </p:nvSpPr>
          <p:spPr>
            <a:xfrm>
              <a:off x="940817" y="357239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Oval 463"/>
            <p:cNvSpPr/>
            <p:nvPr/>
          </p:nvSpPr>
          <p:spPr>
            <a:xfrm>
              <a:off x="1127994" y="357239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 name="Oval 464"/>
            <p:cNvSpPr/>
            <p:nvPr/>
          </p:nvSpPr>
          <p:spPr>
            <a:xfrm>
              <a:off x="1308313" y="357239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 name="Oval 465"/>
            <p:cNvSpPr/>
            <p:nvPr/>
          </p:nvSpPr>
          <p:spPr>
            <a:xfrm>
              <a:off x="1481773" y="357546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 name="Oval 466"/>
            <p:cNvSpPr/>
            <p:nvPr/>
          </p:nvSpPr>
          <p:spPr>
            <a:xfrm>
              <a:off x="1662092" y="357546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 name="Oval 467"/>
            <p:cNvSpPr/>
            <p:nvPr/>
          </p:nvSpPr>
          <p:spPr>
            <a:xfrm>
              <a:off x="1849269" y="357546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Oval 468"/>
            <p:cNvSpPr/>
            <p:nvPr/>
          </p:nvSpPr>
          <p:spPr>
            <a:xfrm>
              <a:off x="2029588" y="357546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 name="Oval 469"/>
            <p:cNvSpPr/>
            <p:nvPr/>
          </p:nvSpPr>
          <p:spPr>
            <a:xfrm>
              <a:off x="2203048" y="357239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Oval 470"/>
            <p:cNvSpPr/>
            <p:nvPr/>
          </p:nvSpPr>
          <p:spPr>
            <a:xfrm>
              <a:off x="2383366" y="357239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Oval 471"/>
            <p:cNvSpPr/>
            <p:nvPr/>
          </p:nvSpPr>
          <p:spPr>
            <a:xfrm>
              <a:off x="2570544" y="357239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 name="Oval 472"/>
            <p:cNvSpPr/>
            <p:nvPr/>
          </p:nvSpPr>
          <p:spPr>
            <a:xfrm>
              <a:off x="2750863" y="357239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 name="Oval 473"/>
            <p:cNvSpPr/>
            <p:nvPr/>
          </p:nvSpPr>
          <p:spPr>
            <a:xfrm>
              <a:off x="2924323" y="357546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Oval 474"/>
            <p:cNvSpPr/>
            <p:nvPr/>
          </p:nvSpPr>
          <p:spPr>
            <a:xfrm>
              <a:off x="3104641" y="357546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 name="Oval 475"/>
            <p:cNvSpPr/>
            <p:nvPr/>
          </p:nvSpPr>
          <p:spPr>
            <a:xfrm>
              <a:off x="3291819" y="357546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Oval 476"/>
            <p:cNvSpPr/>
            <p:nvPr/>
          </p:nvSpPr>
          <p:spPr>
            <a:xfrm>
              <a:off x="3472138" y="357546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Oval 477"/>
            <p:cNvSpPr/>
            <p:nvPr/>
          </p:nvSpPr>
          <p:spPr>
            <a:xfrm>
              <a:off x="760498" y="37463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 name="Oval 478"/>
            <p:cNvSpPr/>
            <p:nvPr/>
          </p:nvSpPr>
          <p:spPr>
            <a:xfrm>
              <a:off x="940817" y="37463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 name="Oval 479"/>
            <p:cNvSpPr/>
            <p:nvPr/>
          </p:nvSpPr>
          <p:spPr>
            <a:xfrm>
              <a:off x="1127994" y="37463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Oval 480"/>
            <p:cNvSpPr/>
            <p:nvPr/>
          </p:nvSpPr>
          <p:spPr>
            <a:xfrm>
              <a:off x="1308313" y="37463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 name="Oval 481"/>
            <p:cNvSpPr/>
            <p:nvPr/>
          </p:nvSpPr>
          <p:spPr>
            <a:xfrm>
              <a:off x="1481773" y="3749414"/>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Oval 482"/>
            <p:cNvSpPr/>
            <p:nvPr/>
          </p:nvSpPr>
          <p:spPr>
            <a:xfrm>
              <a:off x="1662092" y="3749414"/>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Oval 483"/>
            <p:cNvSpPr/>
            <p:nvPr/>
          </p:nvSpPr>
          <p:spPr>
            <a:xfrm>
              <a:off x="1849269" y="3749414"/>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Oval 484"/>
            <p:cNvSpPr/>
            <p:nvPr/>
          </p:nvSpPr>
          <p:spPr>
            <a:xfrm>
              <a:off x="2029588" y="3749414"/>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 name="Oval 485"/>
            <p:cNvSpPr/>
            <p:nvPr/>
          </p:nvSpPr>
          <p:spPr>
            <a:xfrm>
              <a:off x="2203048" y="37463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 name="Oval 486"/>
            <p:cNvSpPr/>
            <p:nvPr/>
          </p:nvSpPr>
          <p:spPr>
            <a:xfrm>
              <a:off x="2383366" y="37463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Oval 487"/>
            <p:cNvSpPr/>
            <p:nvPr/>
          </p:nvSpPr>
          <p:spPr>
            <a:xfrm>
              <a:off x="2570544" y="37463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 name="Oval 488"/>
            <p:cNvSpPr/>
            <p:nvPr/>
          </p:nvSpPr>
          <p:spPr>
            <a:xfrm>
              <a:off x="2750863" y="37463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Oval 489"/>
            <p:cNvSpPr/>
            <p:nvPr/>
          </p:nvSpPr>
          <p:spPr>
            <a:xfrm>
              <a:off x="2924323" y="374941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 name="Oval 490"/>
            <p:cNvSpPr/>
            <p:nvPr/>
          </p:nvSpPr>
          <p:spPr>
            <a:xfrm>
              <a:off x="3104641" y="374941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Oval 491"/>
            <p:cNvSpPr/>
            <p:nvPr/>
          </p:nvSpPr>
          <p:spPr>
            <a:xfrm>
              <a:off x="3291819" y="374941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Oval 492"/>
            <p:cNvSpPr/>
            <p:nvPr/>
          </p:nvSpPr>
          <p:spPr>
            <a:xfrm>
              <a:off x="3472138" y="374941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Oval 493"/>
            <p:cNvSpPr/>
            <p:nvPr/>
          </p:nvSpPr>
          <p:spPr>
            <a:xfrm>
              <a:off x="760498" y="39080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 name="Oval 494"/>
            <p:cNvSpPr/>
            <p:nvPr/>
          </p:nvSpPr>
          <p:spPr>
            <a:xfrm>
              <a:off x="940817" y="39080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Oval 495"/>
            <p:cNvSpPr/>
            <p:nvPr/>
          </p:nvSpPr>
          <p:spPr>
            <a:xfrm>
              <a:off x="1127994" y="39080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Oval 496"/>
            <p:cNvSpPr/>
            <p:nvPr/>
          </p:nvSpPr>
          <p:spPr>
            <a:xfrm>
              <a:off x="1308313" y="39080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 name="Oval 497"/>
            <p:cNvSpPr/>
            <p:nvPr/>
          </p:nvSpPr>
          <p:spPr>
            <a:xfrm>
              <a:off x="1481773" y="391117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Oval 498"/>
            <p:cNvSpPr/>
            <p:nvPr/>
          </p:nvSpPr>
          <p:spPr>
            <a:xfrm>
              <a:off x="1662092" y="391117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Oval 499"/>
            <p:cNvSpPr/>
            <p:nvPr/>
          </p:nvSpPr>
          <p:spPr>
            <a:xfrm>
              <a:off x="1849269" y="391117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 name="Oval 500"/>
            <p:cNvSpPr/>
            <p:nvPr/>
          </p:nvSpPr>
          <p:spPr>
            <a:xfrm>
              <a:off x="2029588" y="391117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Oval 501"/>
            <p:cNvSpPr/>
            <p:nvPr/>
          </p:nvSpPr>
          <p:spPr>
            <a:xfrm>
              <a:off x="2203048" y="39080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 name="Oval 502"/>
            <p:cNvSpPr/>
            <p:nvPr/>
          </p:nvSpPr>
          <p:spPr>
            <a:xfrm>
              <a:off x="2383366" y="39080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4" name="Oval 503"/>
            <p:cNvSpPr/>
            <p:nvPr/>
          </p:nvSpPr>
          <p:spPr>
            <a:xfrm>
              <a:off x="2570544" y="39080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Oval 504"/>
            <p:cNvSpPr/>
            <p:nvPr/>
          </p:nvSpPr>
          <p:spPr>
            <a:xfrm>
              <a:off x="2750863" y="39080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Oval 505"/>
            <p:cNvSpPr/>
            <p:nvPr/>
          </p:nvSpPr>
          <p:spPr>
            <a:xfrm>
              <a:off x="2924323" y="391117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 name="Oval 506"/>
            <p:cNvSpPr/>
            <p:nvPr/>
          </p:nvSpPr>
          <p:spPr>
            <a:xfrm>
              <a:off x="3104641" y="391117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 name="Oval 507"/>
            <p:cNvSpPr/>
            <p:nvPr/>
          </p:nvSpPr>
          <p:spPr>
            <a:xfrm>
              <a:off x="3291819" y="391117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 name="Oval 508"/>
            <p:cNvSpPr/>
            <p:nvPr/>
          </p:nvSpPr>
          <p:spPr>
            <a:xfrm>
              <a:off x="3472138" y="391117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 name="Oval 509"/>
            <p:cNvSpPr/>
            <p:nvPr/>
          </p:nvSpPr>
          <p:spPr>
            <a:xfrm>
              <a:off x="760498" y="4082044"/>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 name="Oval 510"/>
            <p:cNvSpPr/>
            <p:nvPr/>
          </p:nvSpPr>
          <p:spPr>
            <a:xfrm>
              <a:off x="940817" y="4082044"/>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 name="Oval 511"/>
            <p:cNvSpPr/>
            <p:nvPr/>
          </p:nvSpPr>
          <p:spPr>
            <a:xfrm>
              <a:off x="1127994" y="4082044"/>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 name="Oval 512"/>
            <p:cNvSpPr/>
            <p:nvPr/>
          </p:nvSpPr>
          <p:spPr>
            <a:xfrm>
              <a:off x="1308313" y="4082044"/>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Oval 513"/>
            <p:cNvSpPr/>
            <p:nvPr/>
          </p:nvSpPr>
          <p:spPr>
            <a:xfrm>
              <a:off x="1481773" y="4085119"/>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 name="Oval 514"/>
            <p:cNvSpPr/>
            <p:nvPr/>
          </p:nvSpPr>
          <p:spPr>
            <a:xfrm>
              <a:off x="1662092" y="4085119"/>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 name="Oval 515"/>
            <p:cNvSpPr/>
            <p:nvPr/>
          </p:nvSpPr>
          <p:spPr>
            <a:xfrm>
              <a:off x="1849269" y="4085119"/>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Oval 516"/>
            <p:cNvSpPr/>
            <p:nvPr/>
          </p:nvSpPr>
          <p:spPr>
            <a:xfrm>
              <a:off x="2029588" y="4085119"/>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 name="Oval 517"/>
            <p:cNvSpPr/>
            <p:nvPr/>
          </p:nvSpPr>
          <p:spPr>
            <a:xfrm>
              <a:off x="2203048" y="40820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 name="Oval 518"/>
            <p:cNvSpPr/>
            <p:nvPr/>
          </p:nvSpPr>
          <p:spPr>
            <a:xfrm>
              <a:off x="2383366" y="40820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Oval 519"/>
            <p:cNvSpPr/>
            <p:nvPr/>
          </p:nvSpPr>
          <p:spPr>
            <a:xfrm>
              <a:off x="2570544" y="40820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Oval 520"/>
            <p:cNvSpPr/>
            <p:nvPr/>
          </p:nvSpPr>
          <p:spPr>
            <a:xfrm>
              <a:off x="2750863" y="408204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 name="Oval 521"/>
            <p:cNvSpPr/>
            <p:nvPr/>
          </p:nvSpPr>
          <p:spPr>
            <a:xfrm>
              <a:off x="2924323" y="408511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 name="Oval 522"/>
            <p:cNvSpPr/>
            <p:nvPr/>
          </p:nvSpPr>
          <p:spPr>
            <a:xfrm>
              <a:off x="3104641" y="408511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 name="Oval 523"/>
            <p:cNvSpPr/>
            <p:nvPr/>
          </p:nvSpPr>
          <p:spPr>
            <a:xfrm>
              <a:off x="3291819" y="408511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 name="Oval 524"/>
            <p:cNvSpPr/>
            <p:nvPr/>
          </p:nvSpPr>
          <p:spPr>
            <a:xfrm>
              <a:off x="3472138" y="408511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798"/>
          <p:cNvGrpSpPr/>
          <p:nvPr/>
        </p:nvGrpSpPr>
        <p:grpSpPr>
          <a:xfrm>
            <a:off x="5298511" y="1019311"/>
            <a:ext cx="2205532" cy="1087785"/>
            <a:chOff x="769905" y="4653262"/>
            <a:chExt cx="2812972" cy="1310468"/>
          </a:xfrm>
        </p:grpSpPr>
        <p:sp>
          <p:nvSpPr>
            <p:cNvPr id="270" name="Oval 269"/>
            <p:cNvSpPr/>
            <p:nvPr/>
          </p:nvSpPr>
          <p:spPr>
            <a:xfrm>
              <a:off x="769905" y="465326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p:cNvSpPr/>
            <p:nvPr/>
          </p:nvSpPr>
          <p:spPr>
            <a:xfrm>
              <a:off x="950224" y="465326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Oval 271"/>
            <p:cNvSpPr/>
            <p:nvPr/>
          </p:nvSpPr>
          <p:spPr>
            <a:xfrm>
              <a:off x="1137401" y="465326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Oval 272"/>
            <p:cNvSpPr/>
            <p:nvPr/>
          </p:nvSpPr>
          <p:spPr>
            <a:xfrm>
              <a:off x="1317720" y="465326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Oval 273"/>
            <p:cNvSpPr/>
            <p:nvPr/>
          </p:nvSpPr>
          <p:spPr>
            <a:xfrm>
              <a:off x="1491180" y="465633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Oval 274"/>
            <p:cNvSpPr/>
            <p:nvPr/>
          </p:nvSpPr>
          <p:spPr>
            <a:xfrm>
              <a:off x="1671499" y="465633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Oval 275"/>
            <p:cNvSpPr/>
            <p:nvPr/>
          </p:nvSpPr>
          <p:spPr>
            <a:xfrm>
              <a:off x="1858676" y="465633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276"/>
            <p:cNvSpPr/>
            <p:nvPr/>
          </p:nvSpPr>
          <p:spPr>
            <a:xfrm>
              <a:off x="2038995" y="465633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Oval 277"/>
            <p:cNvSpPr/>
            <p:nvPr/>
          </p:nvSpPr>
          <p:spPr>
            <a:xfrm>
              <a:off x="2212455" y="465326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Oval 278"/>
            <p:cNvSpPr/>
            <p:nvPr/>
          </p:nvSpPr>
          <p:spPr>
            <a:xfrm>
              <a:off x="2392773" y="465326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Oval 279"/>
            <p:cNvSpPr/>
            <p:nvPr/>
          </p:nvSpPr>
          <p:spPr>
            <a:xfrm>
              <a:off x="2579951" y="465326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p:cNvSpPr/>
            <p:nvPr/>
          </p:nvSpPr>
          <p:spPr>
            <a:xfrm>
              <a:off x="2760270" y="465326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Oval 281"/>
            <p:cNvSpPr/>
            <p:nvPr/>
          </p:nvSpPr>
          <p:spPr>
            <a:xfrm>
              <a:off x="2933730" y="465633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Oval 282"/>
            <p:cNvSpPr/>
            <p:nvPr/>
          </p:nvSpPr>
          <p:spPr>
            <a:xfrm>
              <a:off x="3114048" y="465633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Oval 283"/>
            <p:cNvSpPr/>
            <p:nvPr/>
          </p:nvSpPr>
          <p:spPr>
            <a:xfrm>
              <a:off x="3301226" y="465633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284"/>
            <p:cNvSpPr/>
            <p:nvPr/>
          </p:nvSpPr>
          <p:spPr>
            <a:xfrm>
              <a:off x="3481545" y="465633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Oval 285"/>
            <p:cNvSpPr/>
            <p:nvPr/>
          </p:nvSpPr>
          <p:spPr>
            <a:xfrm>
              <a:off x="769905" y="482721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Oval 286"/>
            <p:cNvSpPr/>
            <p:nvPr/>
          </p:nvSpPr>
          <p:spPr>
            <a:xfrm>
              <a:off x="950224" y="482721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val 287"/>
            <p:cNvSpPr/>
            <p:nvPr/>
          </p:nvSpPr>
          <p:spPr>
            <a:xfrm>
              <a:off x="1137401" y="482721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Oval 288"/>
            <p:cNvSpPr/>
            <p:nvPr/>
          </p:nvSpPr>
          <p:spPr>
            <a:xfrm>
              <a:off x="1317720" y="482721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Oval 289"/>
            <p:cNvSpPr/>
            <p:nvPr/>
          </p:nvSpPr>
          <p:spPr>
            <a:xfrm>
              <a:off x="1491180" y="483028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Oval 290"/>
            <p:cNvSpPr/>
            <p:nvPr/>
          </p:nvSpPr>
          <p:spPr>
            <a:xfrm>
              <a:off x="1671499" y="483028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Oval 291"/>
            <p:cNvSpPr/>
            <p:nvPr/>
          </p:nvSpPr>
          <p:spPr>
            <a:xfrm>
              <a:off x="1858676" y="483028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Oval 292"/>
            <p:cNvSpPr/>
            <p:nvPr/>
          </p:nvSpPr>
          <p:spPr>
            <a:xfrm>
              <a:off x="2038995" y="483028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Oval 293"/>
            <p:cNvSpPr/>
            <p:nvPr/>
          </p:nvSpPr>
          <p:spPr>
            <a:xfrm>
              <a:off x="2212455" y="482721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Oval 294"/>
            <p:cNvSpPr/>
            <p:nvPr/>
          </p:nvSpPr>
          <p:spPr>
            <a:xfrm>
              <a:off x="2392773" y="482721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Oval 295"/>
            <p:cNvSpPr/>
            <p:nvPr/>
          </p:nvSpPr>
          <p:spPr>
            <a:xfrm>
              <a:off x="2579951" y="482721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Oval 296"/>
            <p:cNvSpPr/>
            <p:nvPr/>
          </p:nvSpPr>
          <p:spPr>
            <a:xfrm>
              <a:off x="2760270" y="482721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Oval 297"/>
            <p:cNvSpPr/>
            <p:nvPr/>
          </p:nvSpPr>
          <p:spPr>
            <a:xfrm>
              <a:off x="2933730" y="483028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Oval 298"/>
            <p:cNvSpPr/>
            <p:nvPr/>
          </p:nvSpPr>
          <p:spPr>
            <a:xfrm>
              <a:off x="3114048" y="483028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Oval 299"/>
            <p:cNvSpPr/>
            <p:nvPr/>
          </p:nvSpPr>
          <p:spPr>
            <a:xfrm>
              <a:off x="3301226" y="483028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Oval 300"/>
            <p:cNvSpPr/>
            <p:nvPr/>
          </p:nvSpPr>
          <p:spPr>
            <a:xfrm>
              <a:off x="3481545" y="483028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Oval 301"/>
            <p:cNvSpPr/>
            <p:nvPr/>
          </p:nvSpPr>
          <p:spPr>
            <a:xfrm>
              <a:off x="769905" y="498896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Oval 302"/>
            <p:cNvSpPr/>
            <p:nvPr/>
          </p:nvSpPr>
          <p:spPr>
            <a:xfrm>
              <a:off x="950224" y="498896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Oval 303"/>
            <p:cNvSpPr/>
            <p:nvPr/>
          </p:nvSpPr>
          <p:spPr>
            <a:xfrm>
              <a:off x="1137401" y="498896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Oval 304"/>
            <p:cNvSpPr/>
            <p:nvPr/>
          </p:nvSpPr>
          <p:spPr>
            <a:xfrm>
              <a:off x="1317720" y="498896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Oval 305"/>
            <p:cNvSpPr/>
            <p:nvPr/>
          </p:nvSpPr>
          <p:spPr>
            <a:xfrm>
              <a:off x="1491180" y="499204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Oval 306"/>
            <p:cNvSpPr/>
            <p:nvPr/>
          </p:nvSpPr>
          <p:spPr>
            <a:xfrm>
              <a:off x="1671499" y="499204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Oval 307"/>
            <p:cNvSpPr/>
            <p:nvPr/>
          </p:nvSpPr>
          <p:spPr>
            <a:xfrm>
              <a:off x="1858676" y="499204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Oval 308"/>
            <p:cNvSpPr/>
            <p:nvPr/>
          </p:nvSpPr>
          <p:spPr>
            <a:xfrm>
              <a:off x="2038995" y="499204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Oval 309"/>
            <p:cNvSpPr/>
            <p:nvPr/>
          </p:nvSpPr>
          <p:spPr>
            <a:xfrm>
              <a:off x="2212455" y="498896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Oval 310"/>
            <p:cNvSpPr/>
            <p:nvPr/>
          </p:nvSpPr>
          <p:spPr>
            <a:xfrm>
              <a:off x="2392773" y="498896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Oval 311"/>
            <p:cNvSpPr/>
            <p:nvPr/>
          </p:nvSpPr>
          <p:spPr>
            <a:xfrm>
              <a:off x="2579951" y="498896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Oval 312"/>
            <p:cNvSpPr/>
            <p:nvPr/>
          </p:nvSpPr>
          <p:spPr>
            <a:xfrm>
              <a:off x="2760270" y="498896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Oval 313"/>
            <p:cNvSpPr/>
            <p:nvPr/>
          </p:nvSpPr>
          <p:spPr>
            <a:xfrm>
              <a:off x="2933730" y="499204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Oval 314"/>
            <p:cNvSpPr/>
            <p:nvPr/>
          </p:nvSpPr>
          <p:spPr>
            <a:xfrm>
              <a:off x="3114048" y="499204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Oval 315"/>
            <p:cNvSpPr/>
            <p:nvPr/>
          </p:nvSpPr>
          <p:spPr>
            <a:xfrm>
              <a:off x="3301226" y="499204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Oval 316"/>
            <p:cNvSpPr/>
            <p:nvPr/>
          </p:nvSpPr>
          <p:spPr>
            <a:xfrm>
              <a:off x="3481545" y="499204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Oval 317"/>
            <p:cNvSpPr/>
            <p:nvPr/>
          </p:nvSpPr>
          <p:spPr>
            <a:xfrm>
              <a:off x="769905" y="516291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Oval 318"/>
            <p:cNvSpPr/>
            <p:nvPr/>
          </p:nvSpPr>
          <p:spPr>
            <a:xfrm>
              <a:off x="950224" y="516291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Oval 319"/>
            <p:cNvSpPr/>
            <p:nvPr/>
          </p:nvSpPr>
          <p:spPr>
            <a:xfrm>
              <a:off x="1137401" y="516291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Oval 320"/>
            <p:cNvSpPr/>
            <p:nvPr/>
          </p:nvSpPr>
          <p:spPr>
            <a:xfrm>
              <a:off x="1317720" y="516291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Oval 321"/>
            <p:cNvSpPr/>
            <p:nvPr/>
          </p:nvSpPr>
          <p:spPr>
            <a:xfrm>
              <a:off x="1491180" y="516599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Oval 322"/>
            <p:cNvSpPr/>
            <p:nvPr/>
          </p:nvSpPr>
          <p:spPr>
            <a:xfrm>
              <a:off x="1671499" y="516599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Oval 323"/>
            <p:cNvSpPr/>
            <p:nvPr/>
          </p:nvSpPr>
          <p:spPr>
            <a:xfrm>
              <a:off x="1858676" y="516599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Oval 324"/>
            <p:cNvSpPr/>
            <p:nvPr/>
          </p:nvSpPr>
          <p:spPr>
            <a:xfrm>
              <a:off x="2038995" y="516599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Oval 325"/>
            <p:cNvSpPr/>
            <p:nvPr/>
          </p:nvSpPr>
          <p:spPr>
            <a:xfrm>
              <a:off x="2212455" y="516291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Oval 326"/>
            <p:cNvSpPr/>
            <p:nvPr/>
          </p:nvSpPr>
          <p:spPr>
            <a:xfrm>
              <a:off x="2392773" y="516291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Oval 327"/>
            <p:cNvSpPr/>
            <p:nvPr/>
          </p:nvSpPr>
          <p:spPr>
            <a:xfrm>
              <a:off x="2579951" y="516291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Oval 328"/>
            <p:cNvSpPr/>
            <p:nvPr/>
          </p:nvSpPr>
          <p:spPr>
            <a:xfrm>
              <a:off x="2760270" y="516291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Oval 329"/>
            <p:cNvSpPr/>
            <p:nvPr/>
          </p:nvSpPr>
          <p:spPr>
            <a:xfrm>
              <a:off x="2933730" y="516599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Oval 330"/>
            <p:cNvSpPr/>
            <p:nvPr/>
          </p:nvSpPr>
          <p:spPr>
            <a:xfrm>
              <a:off x="3114048" y="516599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Oval 331"/>
            <p:cNvSpPr/>
            <p:nvPr/>
          </p:nvSpPr>
          <p:spPr>
            <a:xfrm>
              <a:off x="3301226" y="516599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Oval 332"/>
            <p:cNvSpPr/>
            <p:nvPr/>
          </p:nvSpPr>
          <p:spPr>
            <a:xfrm>
              <a:off x="3481545" y="516599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Oval 333"/>
            <p:cNvSpPr/>
            <p:nvPr/>
          </p:nvSpPr>
          <p:spPr>
            <a:xfrm>
              <a:off x="769905" y="534483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Oval 334"/>
            <p:cNvSpPr/>
            <p:nvPr/>
          </p:nvSpPr>
          <p:spPr>
            <a:xfrm>
              <a:off x="950224" y="534483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Oval 335"/>
            <p:cNvSpPr/>
            <p:nvPr/>
          </p:nvSpPr>
          <p:spPr>
            <a:xfrm>
              <a:off x="1137401" y="534483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Oval 336"/>
            <p:cNvSpPr/>
            <p:nvPr/>
          </p:nvSpPr>
          <p:spPr>
            <a:xfrm>
              <a:off x="1317720" y="534483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Oval 337"/>
            <p:cNvSpPr/>
            <p:nvPr/>
          </p:nvSpPr>
          <p:spPr>
            <a:xfrm>
              <a:off x="1491180" y="53479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Oval 338"/>
            <p:cNvSpPr/>
            <p:nvPr/>
          </p:nvSpPr>
          <p:spPr>
            <a:xfrm>
              <a:off x="1671499" y="53479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Oval 339"/>
            <p:cNvSpPr/>
            <p:nvPr/>
          </p:nvSpPr>
          <p:spPr>
            <a:xfrm>
              <a:off x="1858676" y="53479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Oval 340"/>
            <p:cNvSpPr/>
            <p:nvPr/>
          </p:nvSpPr>
          <p:spPr>
            <a:xfrm>
              <a:off x="2038995" y="53479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Oval 341"/>
            <p:cNvSpPr/>
            <p:nvPr/>
          </p:nvSpPr>
          <p:spPr>
            <a:xfrm>
              <a:off x="2212455" y="534483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Oval 342"/>
            <p:cNvSpPr/>
            <p:nvPr/>
          </p:nvSpPr>
          <p:spPr>
            <a:xfrm>
              <a:off x="2392773" y="534483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Oval 343"/>
            <p:cNvSpPr/>
            <p:nvPr/>
          </p:nvSpPr>
          <p:spPr>
            <a:xfrm>
              <a:off x="2579951" y="534483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Oval 344"/>
            <p:cNvSpPr/>
            <p:nvPr/>
          </p:nvSpPr>
          <p:spPr>
            <a:xfrm>
              <a:off x="2760270" y="534483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Oval 345"/>
            <p:cNvSpPr/>
            <p:nvPr/>
          </p:nvSpPr>
          <p:spPr>
            <a:xfrm>
              <a:off x="2933730" y="53479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Oval 346"/>
            <p:cNvSpPr/>
            <p:nvPr/>
          </p:nvSpPr>
          <p:spPr>
            <a:xfrm>
              <a:off x="3114048" y="53479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Oval 347"/>
            <p:cNvSpPr/>
            <p:nvPr/>
          </p:nvSpPr>
          <p:spPr>
            <a:xfrm>
              <a:off x="3301226" y="53479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Oval 348"/>
            <p:cNvSpPr/>
            <p:nvPr/>
          </p:nvSpPr>
          <p:spPr>
            <a:xfrm>
              <a:off x="3481545" y="53479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Oval 349"/>
            <p:cNvSpPr/>
            <p:nvPr/>
          </p:nvSpPr>
          <p:spPr>
            <a:xfrm>
              <a:off x="769905" y="55187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Oval 350"/>
            <p:cNvSpPr/>
            <p:nvPr/>
          </p:nvSpPr>
          <p:spPr>
            <a:xfrm>
              <a:off x="950224" y="55187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Oval 351"/>
            <p:cNvSpPr/>
            <p:nvPr/>
          </p:nvSpPr>
          <p:spPr>
            <a:xfrm>
              <a:off x="1137401" y="55187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Oval 352"/>
            <p:cNvSpPr/>
            <p:nvPr/>
          </p:nvSpPr>
          <p:spPr>
            <a:xfrm>
              <a:off x="1317720" y="55187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Oval 353"/>
            <p:cNvSpPr/>
            <p:nvPr/>
          </p:nvSpPr>
          <p:spPr>
            <a:xfrm>
              <a:off x="1491180" y="552185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Oval 354"/>
            <p:cNvSpPr/>
            <p:nvPr/>
          </p:nvSpPr>
          <p:spPr>
            <a:xfrm>
              <a:off x="1671499" y="552185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Oval 355"/>
            <p:cNvSpPr/>
            <p:nvPr/>
          </p:nvSpPr>
          <p:spPr>
            <a:xfrm>
              <a:off x="1858676" y="552185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Oval 356"/>
            <p:cNvSpPr/>
            <p:nvPr/>
          </p:nvSpPr>
          <p:spPr>
            <a:xfrm>
              <a:off x="2038995" y="552185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Oval 357"/>
            <p:cNvSpPr/>
            <p:nvPr/>
          </p:nvSpPr>
          <p:spPr>
            <a:xfrm>
              <a:off x="2212455" y="55187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Oval 358"/>
            <p:cNvSpPr/>
            <p:nvPr/>
          </p:nvSpPr>
          <p:spPr>
            <a:xfrm>
              <a:off x="2392773" y="55187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Oval 359"/>
            <p:cNvSpPr/>
            <p:nvPr/>
          </p:nvSpPr>
          <p:spPr>
            <a:xfrm>
              <a:off x="2579951" y="55187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Oval 360"/>
            <p:cNvSpPr/>
            <p:nvPr/>
          </p:nvSpPr>
          <p:spPr>
            <a:xfrm>
              <a:off x="2760270" y="55187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Oval 361"/>
            <p:cNvSpPr/>
            <p:nvPr/>
          </p:nvSpPr>
          <p:spPr>
            <a:xfrm>
              <a:off x="2933730" y="552185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Oval 362"/>
            <p:cNvSpPr/>
            <p:nvPr/>
          </p:nvSpPr>
          <p:spPr>
            <a:xfrm>
              <a:off x="3114048" y="552185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Oval 363"/>
            <p:cNvSpPr/>
            <p:nvPr/>
          </p:nvSpPr>
          <p:spPr>
            <a:xfrm>
              <a:off x="3301226" y="552185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Oval 364"/>
            <p:cNvSpPr/>
            <p:nvPr/>
          </p:nvSpPr>
          <p:spPr>
            <a:xfrm>
              <a:off x="3481545" y="552185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 name="Oval 365"/>
            <p:cNvSpPr/>
            <p:nvPr/>
          </p:nvSpPr>
          <p:spPr>
            <a:xfrm>
              <a:off x="769905" y="568053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Oval 366"/>
            <p:cNvSpPr/>
            <p:nvPr/>
          </p:nvSpPr>
          <p:spPr>
            <a:xfrm>
              <a:off x="950224" y="568053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Oval 367"/>
            <p:cNvSpPr/>
            <p:nvPr/>
          </p:nvSpPr>
          <p:spPr>
            <a:xfrm>
              <a:off x="1137401" y="568053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Oval 368"/>
            <p:cNvSpPr/>
            <p:nvPr/>
          </p:nvSpPr>
          <p:spPr>
            <a:xfrm>
              <a:off x="1317720" y="568053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Oval 369"/>
            <p:cNvSpPr/>
            <p:nvPr/>
          </p:nvSpPr>
          <p:spPr>
            <a:xfrm>
              <a:off x="1491180" y="568361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Oval 370"/>
            <p:cNvSpPr/>
            <p:nvPr/>
          </p:nvSpPr>
          <p:spPr>
            <a:xfrm>
              <a:off x="1671499" y="568361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Oval 371"/>
            <p:cNvSpPr/>
            <p:nvPr/>
          </p:nvSpPr>
          <p:spPr>
            <a:xfrm>
              <a:off x="1858676" y="568361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Oval 372"/>
            <p:cNvSpPr/>
            <p:nvPr/>
          </p:nvSpPr>
          <p:spPr>
            <a:xfrm>
              <a:off x="2038995" y="568361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Oval 373"/>
            <p:cNvSpPr/>
            <p:nvPr/>
          </p:nvSpPr>
          <p:spPr>
            <a:xfrm>
              <a:off x="2212455" y="568053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Oval 374"/>
            <p:cNvSpPr/>
            <p:nvPr/>
          </p:nvSpPr>
          <p:spPr>
            <a:xfrm>
              <a:off x="2392773" y="568053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Oval 375"/>
            <p:cNvSpPr/>
            <p:nvPr/>
          </p:nvSpPr>
          <p:spPr>
            <a:xfrm>
              <a:off x="2579951" y="568053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Oval 376"/>
            <p:cNvSpPr/>
            <p:nvPr/>
          </p:nvSpPr>
          <p:spPr>
            <a:xfrm>
              <a:off x="2760270" y="568053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Oval 377"/>
            <p:cNvSpPr/>
            <p:nvPr/>
          </p:nvSpPr>
          <p:spPr>
            <a:xfrm>
              <a:off x="2933730" y="568361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Oval 378"/>
            <p:cNvSpPr/>
            <p:nvPr/>
          </p:nvSpPr>
          <p:spPr>
            <a:xfrm>
              <a:off x="3114048" y="568361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Oval 379"/>
            <p:cNvSpPr/>
            <p:nvPr/>
          </p:nvSpPr>
          <p:spPr>
            <a:xfrm>
              <a:off x="3301226" y="568361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Oval 380"/>
            <p:cNvSpPr/>
            <p:nvPr/>
          </p:nvSpPr>
          <p:spPr>
            <a:xfrm>
              <a:off x="3481545" y="568361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Oval 381"/>
            <p:cNvSpPr/>
            <p:nvPr/>
          </p:nvSpPr>
          <p:spPr>
            <a:xfrm>
              <a:off x="769905" y="585448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Oval 382"/>
            <p:cNvSpPr/>
            <p:nvPr/>
          </p:nvSpPr>
          <p:spPr>
            <a:xfrm>
              <a:off x="950224" y="585448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Oval 383"/>
            <p:cNvSpPr/>
            <p:nvPr/>
          </p:nvSpPr>
          <p:spPr>
            <a:xfrm>
              <a:off x="1137401" y="585448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Oval 384"/>
            <p:cNvSpPr/>
            <p:nvPr/>
          </p:nvSpPr>
          <p:spPr>
            <a:xfrm>
              <a:off x="1317720" y="585448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 name="Oval 385"/>
            <p:cNvSpPr/>
            <p:nvPr/>
          </p:nvSpPr>
          <p:spPr>
            <a:xfrm>
              <a:off x="1491180" y="585755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Oval 386"/>
            <p:cNvSpPr/>
            <p:nvPr/>
          </p:nvSpPr>
          <p:spPr>
            <a:xfrm>
              <a:off x="1671499" y="585755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Oval 387"/>
            <p:cNvSpPr/>
            <p:nvPr/>
          </p:nvSpPr>
          <p:spPr>
            <a:xfrm>
              <a:off x="1858676" y="585755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Oval 388"/>
            <p:cNvSpPr/>
            <p:nvPr/>
          </p:nvSpPr>
          <p:spPr>
            <a:xfrm>
              <a:off x="2038995" y="585755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Oval 389"/>
            <p:cNvSpPr/>
            <p:nvPr/>
          </p:nvSpPr>
          <p:spPr>
            <a:xfrm>
              <a:off x="2212455" y="585448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 name="Oval 390"/>
            <p:cNvSpPr/>
            <p:nvPr/>
          </p:nvSpPr>
          <p:spPr>
            <a:xfrm>
              <a:off x="2392773" y="585448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Oval 391"/>
            <p:cNvSpPr/>
            <p:nvPr/>
          </p:nvSpPr>
          <p:spPr>
            <a:xfrm>
              <a:off x="2579951" y="585448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 name="Oval 392"/>
            <p:cNvSpPr/>
            <p:nvPr/>
          </p:nvSpPr>
          <p:spPr>
            <a:xfrm>
              <a:off x="2760270" y="5854484"/>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 name="Oval 393"/>
            <p:cNvSpPr/>
            <p:nvPr/>
          </p:nvSpPr>
          <p:spPr>
            <a:xfrm>
              <a:off x="2933730" y="585755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 name="Oval 394"/>
            <p:cNvSpPr/>
            <p:nvPr/>
          </p:nvSpPr>
          <p:spPr>
            <a:xfrm>
              <a:off x="3114048" y="585755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 name="Oval 395"/>
            <p:cNvSpPr/>
            <p:nvPr/>
          </p:nvSpPr>
          <p:spPr>
            <a:xfrm>
              <a:off x="3301226" y="585755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Oval 396"/>
            <p:cNvSpPr/>
            <p:nvPr/>
          </p:nvSpPr>
          <p:spPr>
            <a:xfrm>
              <a:off x="3481545" y="585755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4" name="Group 923"/>
          <p:cNvGrpSpPr/>
          <p:nvPr/>
        </p:nvGrpSpPr>
        <p:grpSpPr>
          <a:xfrm>
            <a:off x="5282701" y="2617799"/>
            <a:ext cx="2211404" cy="1099436"/>
            <a:chOff x="5332397" y="2935848"/>
            <a:chExt cx="2812972" cy="1310468"/>
          </a:xfrm>
        </p:grpSpPr>
        <p:sp>
          <p:nvSpPr>
            <p:cNvPr id="9" name="Oval 8"/>
            <p:cNvSpPr/>
            <p:nvPr/>
          </p:nvSpPr>
          <p:spPr>
            <a:xfrm>
              <a:off x="5332397" y="2935848"/>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512716" y="293584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699893" y="2935848"/>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880212" y="293584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053672" y="2938923"/>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233991" y="2938923"/>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421168" y="2938923"/>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601487" y="2938923"/>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774947" y="2935848"/>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955265" y="293584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142443" y="2935848"/>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322762" y="2935848"/>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496222" y="2938923"/>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676540" y="2938923"/>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863718" y="2938923"/>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8044037" y="2938923"/>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5332397" y="31097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512716" y="31097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699893" y="31097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5880212" y="31097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6053672" y="311287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6233991" y="311287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6421168" y="311287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601487" y="311287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6774947" y="31097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6955265" y="31097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7142443" y="31097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7322762" y="31097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7496222" y="311287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7676540" y="311287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7863718" y="311287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8044037" y="311287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5332397" y="3271553"/>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512716" y="3271553"/>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5699893" y="3271553"/>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5880212" y="3271553"/>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6053672" y="327462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233991" y="32746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6421168" y="327462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6601487" y="32746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6774947" y="3271553"/>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6955265" y="3271553"/>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7142443" y="3271553"/>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7322762" y="3271553"/>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496222" y="327462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7676540" y="32746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7863718" y="327462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8044037" y="32746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5332397" y="344550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5512716" y="344550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5699893" y="344550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5880212" y="344550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6053672" y="344857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6233991" y="344857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6421168" y="344857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6601487" y="344857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6774947" y="344550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6955265" y="344550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7142443" y="3445501"/>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7322762" y="3445501"/>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7496222" y="344857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7676540" y="344857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7863718" y="344857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8044037" y="344857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5332397" y="362741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5512716" y="362741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5699893" y="362741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5880212" y="362741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6053672" y="363049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6233991" y="36304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6421168" y="363049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6601487" y="36304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6774947" y="362741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6955265" y="362741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7142443" y="362741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7322762" y="362741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7496222" y="363049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7676540" y="36304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7863718" y="363049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8044037" y="36304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5332397" y="380136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5512716" y="380136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5699893" y="380136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5880212" y="380136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6053672" y="38044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6233991" y="38044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6421168" y="38044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6601487" y="38044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6774947" y="380136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6955265" y="380136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7142443" y="380136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7322762" y="380136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7496222" y="38044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7676540" y="38044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7863718" y="38044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8044037" y="38044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5332397" y="396312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5512716" y="39631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p:cNvSpPr/>
            <p:nvPr/>
          </p:nvSpPr>
          <p:spPr>
            <a:xfrm>
              <a:off x="5699893" y="396312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5880212" y="39631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p:nvPr/>
          </p:nvSpPr>
          <p:spPr>
            <a:xfrm>
              <a:off x="6053672" y="396619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6233991" y="39661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6421168" y="396619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6601487" y="39661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6774947" y="396312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6955265" y="39631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7142443" y="396312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7322762" y="39631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a:off x="7496222" y="396619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p:cNvSpPr/>
            <p:nvPr/>
          </p:nvSpPr>
          <p:spPr>
            <a:xfrm>
              <a:off x="7676540" y="39661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a:off x="7863718" y="396619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p:cNvSpPr/>
            <p:nvPr/>
          </p:nvSpPr>
          <p:spPr>
            <a:xfrm>
              <a:off x="8044037" y="396619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p:cNvSpPr/>
            <p:nvPr/>
          </p:nvSpPr>
          <p:spPr>
            <a:xfrm>
              <a:off x="5332397" y="413707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p:cNvSpPr/>
            <p:nvPr/>
          </p:nvSpPr>
          <p:spPr>
            <a:xfrm>
              <a:off x="5512716" y="41370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p:cNvSpPr/>
            <p:nvPr/>
          </p:nvSpPr>
          <p:spPr>
            <a:xfrm>
              <a:off x="5699893" y="413707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p:nvPr/>
          </p:nvSpPr>
          <p:spPr>
            <a:xfrm>
              <a:off x="5880212" y="41370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p:nvPr/>
          </p:nvSpPr>
          <p:spPr>
            <a:xfrm>
              <a:off x="6053672" y="414014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p:cNvSpPr/>
            <p:nvPr/>
          </p:nvSpPr>
          <p:spPr>
            <a:xfrm>
              <a:off x="6233991" y="41401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p:nvPr/>
          </p:nvSpPr>
          <p:spPr>
            <a:xfrm>
              <a:off x="6421168" y="414014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6601487" y="41401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6774947" y="413707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6955265" y="41370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7142443" y="413707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7322762" y="41370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p:nvPr/>
          </p:nvSpPr>
          <p:spPr>
            <a:xfrm>
              <a:off x="7496222" y="414014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7676540" y="41401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7863718" y="414014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8044037" y="41401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7" name="TextBox 136"/>
          <p:cNvSpPr txBox="1"/>
          <p:nvPr/>
        </p:nvSpPr>
        <p:spPr>
          <a:xfrm>
            <a:off x="1321568" y="649537"/>
            <a:ext cx="1287532" cy="369332"/>
          </a:xfrm>
          <a:prstGeom prst="rect">
            <a:avLst/>
          </a:prstGeom>
          <a:noFill/>
        </p:spPr>
        <p:txBody>
          <a:bodyPr wrap="none" rtlCol="0">
            <a:spAutoFit/>
          </a:bodyPr>
          <a:lstStyle/>
          <a:p>
            <a:r>
              <a:rPr lang="en-US" dirty="0" smtClean="0"/>
              <a:t>top-bottom</a:t>
            </a:r>
            <a:endParaRPr lang="en-US" dirty="0"/>
          </a:p>
        </p:txBody>
      </p:sp>
      <p:sp>
        <p:nvSpPr>
          <p:cNvPr id="138" name="TextBox 137"/>
          <p:cNvSpPr txBox="1"/>
          <p:nvPr/>
        </p:nvSpPr>
        <p:spPr>
          <a:xfrm>
            <a:off x="1265101" y="2294916"/>
            <a:ext cx="1428596" cy="369332"/>
          </a:xfrm>
          <a:prstGeom prst="rect">
            <a:avLst/>
          </a:prstGeom>
          <a:noFill/>
        </p:spPr>
        <p:txBody>
          <a:bodyPr wrap="none" rtlCol="0">
            <a:spAutoFit/>
          </a:bodyPr>
          <a:lstStyle/>
          <a:p>
            <a:r>
              <a:rPr lang="en-US" dirty="0" smtClean="0"/>
              <a:t>side-by-side</a:t>
            </a:r>
            <a:endParaRPr lang="en-US" dirty="0"/>
          </a:p>
        </p:txBody>
      </p:sp>
      <p:sp>
        <p:nvSpPr>
          <p:cNvPr id="139" name="TextBox 138"/>
          <p:cNvSpPr txBox="1"/>
          <p:nvPr/>
        </p:nvSpPr>
        <p:spPr>
          <a:xfrm>
            <a:off x="5485615" y="692721"/>
            <a:ext cx="1813317" cy="369332"/>
          </a:xfrm>
          <a:prstGeom prst="rect">
            <a:avLst/>
          </a:prstGeom>
          <a:noFill/>
        </p:spPr>
        <p:txBody>
          <a:bodyPr wrap="none" rtlCol="0">
            <a:spAutoFit/>
          </a:bodyPr>
          <a:lstStyle/>
          <a:p>
            <a:r>
              <a:rPr lang="en-US" dirty="0" smtClean="0"/>
              <a:t>row-interleaving</a:t>
            </a:r>
            <a:endParaRPr lang="en-US" dirty="0"/>
          </a:p>
        </p:txBody>
      </p:sp>
      <p:sp>
        <p:nvSpPr>
          <p:cNvPr id="140" name="TextBox 139"/>
          <p:cNvSpPr txBox="1"/>
          <p:nvPr/>
        </p:nvSpPr>
        <p:spPr>
          <a:xfrm>
            <a:off x="5317996" y="2300806"/>
            <a:ext cx="2185214" cy="369332"/>
          </a:xfrm>
          <a:prstGeom prst="rect">
            <a:avLst/>
          </a:prstGeom>
          <a:noFill/>
        </p:spPr>
        <p:txBody>
          <a:bodyPr wrap="none" rtlCol="0">
            <a:spAutoFit/>
          </a:bodyPr>
          <a:lstStyle/>
          <a:p>
            <a:r>
              <a:rPr lang="en-US" dirty="0" smtClean="0"/>
              <a:t>column-interleaving</a:t>
            </a:r>
            <a:endParaRPr lang="en-US" dirty="0"/>
          </a:p>
        </p:txBody>
      </p:sp>
      <p:grpSp>
        <p:nvGrpSpPr>
          <p:cNvPr id="923" name="Group 922"/>
          <p:cNvGrpSpPr/>
          <p:nvPr/>
        </p:nvGrpSpPr>
        <p:grpSpPr>
          <a:xfrm>
            <a:off x="919663" y="4395488"/>
            <a:ext cx="2201224" cy="1051155"/>
            <a:chOff x="820270" y="4405427"/>
            <a:chExt cx="2815271" cy="1310189"/>
          </a:xfrm>
        </p:grpSpPr>
        <p:sp>
          <p:nvSpPr>
            <p:cNvPr id="142" name="Oval 141"/>
            <p:cNvSpPr/>
            <p:nvPr/>
          </p:nvSpPr>
          <p:spPr>
            <a:xfrm>
              <a:off x="822569" y="440542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1002888" y="44054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1190065" y="440542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1370384" y="44054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1543844" y="440850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p:cNvSpPr/>
            <p:nvPr/>
          </p:nvSpPr>
          <p:spPr>
            <a:xfrm>
              <a:off x="1724163" y="440850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p:cNvSpPr/>
            <p:nvPr/>
          </p:nvSpPr>
          <p:spPr>
            <a:xfrm>
              <a:off x="1911340" y="440850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2091659" y="440850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2265119" y="440542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p:cNvSpPr/>
            <p:nvPr/>
          </p:nvSpPr>
          <p:spPr>
            <a:xfrm>
              <a:off x="2445437" y="44054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2632615" y="440542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a:off x="2812934" y="440542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2986394" y="440850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p:cNvSpPr/>
            <p:nvPr/>
          </p:nvSpPr>
          <p:spPr>
            <a:xfrm>
              <a:off x="3166712" y="440850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3353890" y="440850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p:cNvSpPr/>
            <p:nvPr/>
          </p:nvSpPr>
          <p:spPr>
            <a:xfrm>
              <a:off x="3534209" y="440850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3534209" y="458245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820270" y="457937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1007447" y="457937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1187766" y="457937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1361226" y="458245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1541545" y="458245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1728722" y="458245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1909041" y="458245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p:nvPr/>
          </p:nvSpPr>
          <p:spPr>
            <a:xfrm>
              <a:off x="2082501" y="457937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p:cNvSpPr/>
            <p:nvPr/>
          </p:nvSpPr>
          <p:spPr>
            <a:xfrm>
              <a:off x="2262819" y="457937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2449997" y="457937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p:cNvSpPr/>
            <p:nvPr/>
          </p:nvSpPr>
          <p:spPr>
            <a:xfrm>
              <a:off x="2630316" y="457937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2803776" y="458245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p:cNvSpPr/>
            <p:nvPr/>
          </p:nvSpPr>
          <p:spPr>
            <a:xfrm>
              <a:off x="2984094" y="458245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3171272" y="458245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p:cNvSpPr/>
            <p:nvPr/>
          </p:nvSpPr>
          <p:spPr>
            <a:xfrm>
              <a:off x="3351591" y="458245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822569" y="474113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p:cNvSpPr/>
            <p:nvPr/>
          </p:nvSpPr>
          <p:spPr>
            <a:xfrm>
              <a:off x="1002888" y="474113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75"/>
            <p:cNvSpPr/>
            <p:nvPr/>
          </p:nvSpPr>
          <p:spPr>
            <a:xfrm>
              <a:off x="1190065" y="474113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p:cNvSpPr/>
            <p:nvPr/>
          </p:nvSpPr>
          <p:spPr>
            <a:xfrm>
              <a:off x="1370384" y="474113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p:cNvSpPr/>
            <p:nvPr/>
          </p:nvSpPr>
          <p:spPr>
            <a:xfrm>
              <a:off x="1543844" y="47442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p:cNvSpPr/>
            <p:nvPr/>
          </p:nvSpPr>
          <p:spPr>
            <a:xfrm>
              <a:off x="1724163" y="474420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p:cNvSpPr/>
            <p:nvPr/>
          </p:nvSpPr>
          <p:spPr>
            <a:xfrm>
              <a:off x="1911340" y="47442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p:cNvSpPr/>
            <p:nvPr/>
          </p:nvSpPr>
          <p:spPr>
            <a:xfrm>
              <a:off x="2091659" y="474420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p:cNvSpPr/>
            <p:nvPr/>
          </p:nvSpPr>
          <p:spPr>
            <a:xfrm>
              <a:off x="2265119" y="474113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p:cNvSpPr/>
            <p:nvPr/>
          </p:nvSpPr>
          <p:spPr>
            <a:xfrm>
              <a:off x="2445437" y="474113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p:cNvSpPr/>
            <p:nvPr/>
          </p:nvSpPr>
          <p:spPr>
            <a:xfrm>
              <a:off x="2632615" y="474113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p:cNvSpPr/>
            <p:nvPr/>
          </p:nvSpPr>
          <p:spPr>
            <a:xfrm>
              <a:off x="2812934" y="474113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p:cNvSpPr/>
            <p:nvPr/>
          </p:nvSpPr>
          <p:spPr>
            <a:xfrm>
              <a:off x="2986394" y="47442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p:cNvSpPr/>
            <p:nvPr/>
          </p:nvSpPr>
          <p:spPr>
            <a:xfrm>
              <a:off x="3166712" y="474420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p:cNvSpPr/>
            <p:nvPr/>
          </p:nvSpPr>
          <p:spPr>
            <a:xfrm>
              <a:off x="3353890" y="474420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p:cNvSpPr/>
            <p:nvPr/>
          </p:nvSpPr>
          <p:spPr>
            <a:xfrm>
              <a:off x="3534209" y="474420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p:cNvSpPr/>
            <p:nvPr/>
          </p:nvSpPr>
          <p:spPr>
            <a:xfrm>
              <a:off x="3534209" y="491815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p:cNvSpPr/>
            <p:nvPr/>
          </p:nvSpPr>
          <p:spPr>
            <a:xfrm>
              <a:off x="820270" y="49150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p:cNvSpPr/>
            <p:nvPr/>
          </p:nvSpPr>
          <p:spPr>
            <a:xfrm>
              <a:off x="1007447" y="491508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p:cNvSpPr/>
            <p:nvPr/>
          </p:nvSpPr>
          <p:spPr>
            <a:xfrm>
              <a:off x="1187766" y="49150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p:cNvSpPr/>
            <p:nvPr/>
          </p:nvSpPr>
          <p:spPr>
            <a:xfrm>
              <a:off x="1361226" y="491815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Oval 194"/>
            <p:cNvSpPr/>
            <p:nvPr/>
          </p:nvSpPr>
          <p:spPr>
            <a:xfrm>
              <a:off x="1541545" y="491815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195"/>
            <p:cNvSpPr/>
            <p:nvPr/>
          </p:nvSpPr>
          <p:spPr>
            <a:xfrm>
              <a:off x="1728722" y="491815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Oval 196"/>
            <p:cNvSpPr/>
            <p:nvPr/>
          </p:nvSpPr>
          <p:spPr>
            <a:xfrm>
              <a:off x="1909041" y="491815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p:cNvSpPr/>
            <p:nvPr/>
          </p:nvSpPr>
          <p:spPr>
            <a:xfrm>
              <a:off x="2082501" y="491508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p:cNvSpPr/>
            <p:nvPr/>
          </p:nvSpPr>
          <p:spPr>
            <a:xfrm>
              <a:off x="2262819" y="49150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p:cNvSpPr/>
            <p:nvPr/>
          </p:nvSpPr>
          <p:spPr>
            <a:xfrm>
              <a:off x="2449997" y="491508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p:cNvSpPr/>
            <p:nvPr/>
          </p:nvSpPr>
          <p:spPr>
            <a:xfrm>
              <a:off x="2630316" y="491508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p:cNvSpPr/>
            <p:nvPr/>
          </p:nvSpPr>
          <p:spPr>
            <a:xfrm>
              <a:off x="2803776" y="491815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p:cNvSpPr/>
            <p:nvPr/>
          </p:nvSpPr>
          <p:spPr>
            <a:xfrm>
              <a:off x="2984094" y="491815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p:cNvSpPr/>
            <p:nvPr/>
          </p:nvSpPr>
          <p:spPr>
            <a:xfrm>
              <a:off x="3171272" y="491815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p:cNvSpPr/>
            <p:nvPr/>
          </p:nvSpPr>
          <p:spPr>
            <a:xfrm>
              <a:off x="3351591" y="491815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p:cNvSpPr/>
            <p:nvPr/>
          </p:nvSpPr>
          <p:spPr>
            <a:xfrm>
              <a:off x="822569" y="509671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p:cNvSpPr/>
            <p:nvPr/>
          </p:nvSpPr>
          <p:spPr>
            <a:xfrm>
              <a:off x="1002888" y="509671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p:cNvSpPr/>
            <p:nvPr/>
          </p:nvSpPr>
          <p:spPr>
            <a:xfrm>
              <a:off x="1190065" y="509671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p:cNvSpPr/>
            <p:nvPr/>
          </p:nvSpPr>
          <p:spPr>
            <a:xfrm>
              <a:off x="1370384" y="509671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p:cNvSpPr/>
            <p:nvPr/>
          </p:nvSpPr>
          <p:spPr>
            <a:xfrm>
              <a:off x="1543844" y="509979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p:cNvSpPr/>
            <p:nvPr/>
          </p:nvSpPr>
          <p:spPr>
            <a:xfrm>
              <a:off x="1724163" y="50997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211"/>
            <p:cNvSpPr/>
            <p:nvPr/>
          </p:nvSpPr>
          <p:spPr>
            <a:xfrm>
              <a:off x="1911340" y="509979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212"/>
            <p:cNvSpPr/>
            <p:nvPr/>
          </p:nvSpPr>
          <p:spPr>
            <a:xfrm>
              <a:off x="2091659" y="50997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p:cNvSpPr/>
            <p:nvPr/>
          </p:nvSpPr>
          <p:spPr>
            <a:xfrm>
              <a:off x="2265119" y="509671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p:cNvSpPr/>
            <p:nvPr/>
          </p:nvSpPr>
          <p:spPr>
            <a:xfrm>
              <a:off x="2445437" y="509671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215"/>
            <p:cNvSpPr/>
            <p:nvPr/>
          </p:nvSpPr>
          <p:spPr>
            <a:xfrm>
              <a:off x="2632615" y="5096717"/>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Oval 216"/>
            <p:cNvSpPr/>
            <p:nvPr/>
          </p:nvSpPr>
          <p:spPr>
            <a:xfrm>
              <a:off x="2812934" y="5096717"/>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Oval 217"/>
            <p:cNvSpPr/>
            <p:nvPr/>
          </p:nvSpPr>
          <p:spPr>
            <a:xfrm>
              <a:off x="2986394" y="509979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Oval 218"/>
            <p:cNvSpPr/>
            <p:nvPr/>
          </p:nvSpPr>
          <p:spPr>
            <a:xfrm>
              <a:off x="3166712" y="50997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Oval 219"/>
            <p:cNvSpPr/>
            <p:nvPr/>
          </p:nvSpPr>
          <p:spPr>
            <a:xfrm>
              <a:off x="3353890" y="509979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Oval 220"/>
            <p:cNvSpPr/>
            <p:nvPr/>
          </p:nvSpPr>
          <p:spPr>
            <a:xfrm>
              <a:off x="3534209" y="509979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Oval 221"/>
            <p:cNvSpPr/>
            <p:nvPr/>
          </p:nvSpPr>
          <p:spPr>
            <a:xfrm>
              <a:off x="3534209" y="52737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Oval 222"/>
            <p:cNvSpPr/>
            <p:nvPr/>
          </p:nvSpPr>
          <p:spPr>
            <a:xfrm>
              <a:off x="820270" y="527066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p:cNvSpPr/>
            <p:nvPr/>
          </p:nvSpPr>
          <p:spPr>
            <a:xfrm>
              <a:off x="1007447" y="527066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p:cNvSpPr/>
            <p:nvPr/>
          </p:nvSpPr>
          <p:spPr>
            <a:xfrm>
              <a:off x="1187766" y="527066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p:cNvSpPr/>
            <p:nvPr/>
          </p:nvSpPr>
          <p:spPr>
            <a:xfrm>
              <a:off x="1361226" y="52737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p:cNvSpPr/>
            <p:nvPr/>
          </p:nvSpPr>
          <p:spPr>
            <a:xfrm>
              <a:off x="1541545" y="52737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val 227"/>
            <p:cNvSpPr/>
            <p:nvPr/>
          </p:nvSpPr>
          <p:spPr>
            <a:xfrm>
              <a:off x="1728722" y="52737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p:cNvSpPr/>
            <p:nvPr/>
          </p:nvSpPr>
          <p:spPr>
            <a:xfrm>
              <a:off x="1909041" y="52737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229"/>
            <p:cNvSpPr/>
            <p:nvPr/>
          </p:nvSpPr>
          <p:spPr>
            <a:xfrm>
              <a:off x="2082501" y="527066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Oval 230"/>
            <p:cNvSpPr/>
            <p:nvPr/>
          </p:nvSpPr>
          <p:spPr>
            <a:xfrm>
              <a:off x="2262819" y="527066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Oval 231"/>
            <p:cNvSpPr/>
            <p:nvPr/>
          </p:nvSpPr>
          <p:spPr>
            <a:xfrm>
              <a:off x="2449997" y="527066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232"/>
            <p:cNvSpPr/>
            <p:nvPr/>
          </p:nvSpPr>
          <p:spPr>
            <a:xfrm>
              <a:off x="2630316" y="527066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Oval 233"/>
            <p:cNvSpPr/>
            <p:nvPr/>
          </p:nvSpPr>
          <p:spPr>
            <a:xfrm>
              <a:off x="2803776" y="52737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Oval 234"/>
            <p:cNvSpPr/>
            <p:nvPr/>
          </p:nvSpPr>
          <p:spPr>
            <a:xfrm>
              <a:off x="2984094" y="52737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p:cNvSpPr/>
            <p:nvPr/>
          </p:nvSpPr>
          <p:spPr>
            <a:xfrm>
              <a:off x="3171272" y="527374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Oval 236"/>
            <p:cNvSpPr/>
            <p:nvPr/>
          </p:nvSpPr>
          <p:spPr>
            <a:xfrm>
              <a:off x="3351591" y="527374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Oval 237"/>
            <p:cNvSpPr/>
            <p:nvPr/>
          </p:nvSpPr>
          <p:spPr>
            <a:xfrm>
              <a:off x="822569" y="543242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Oval 238"/>
            <p:cNvSpPr/>
            <p:nvPr/>
          </p:nvSpPr>
          <p:spPr>
            <a:xfrm>
              <a:off x="1002888" y="54324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Oval 239"/>
            <p:cNvSpPr/>
            <p:nvPr/>
          </p:nvSpPr>
          <p:spPr>
            <a:xfrm>
              <a:off x="1190065" y="543242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Oval 240"/>
            <p:cNvSpPr/>
            <p:nvPr/>
          </p:nvSpPr>
          <p:spPr>
            <a:xfrm>
              <a:off x="1370384" y="54324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Oval 241"/>
            <p:cNvSpPr/>
            <p:nvPr/>
          </p:nvSpPr>
          <p:spPr>
            <a:xfrm>
              <a:off x="1543844" y="54354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Oval 242"/>
            <p:cNvSpPr/>
            <p:nvPr/>
          </p:nvSpPr>
          <p:spPr>
            <a:xfrm>
              <a:off x="1724163" y="54354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Oval 243"/>
            <p:cNvSpPr/>
            <p:nvPr/>
          </p:nvSpPr>
          <p:spPr>
            <a:xfrm>
              <a:off x="1911340" y="54354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Oval 244"/>
            <p:cNvSpPr/>
            <p:nvPr/>
          </p:nvSpPr>
          <p:spPr>
            <a:xfrm>
              <a:off x="2091659" y="54354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Oval 245"/>
            <p:cNvSpPr/>
            <p:nvPr/>
          </p:nvSpPr>
          <p:spPr>
            <a:xfrm>
              <a:off x="2265119" y="543242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246"/>
            <p:cNvSpPr/>
            <p:nvPr/>
          </p:nvSpPr>
          <p:spPr>
            <a:xfrm>
              <a:off x="2445437" y="54324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Oval 247"/>
            <p:cNvSpPr/>
            <p:nvPr/>
          </p:nvSpPr>
          <p:spPr>
            <a:xfrm>
              <a:off x="2632615" y="5432422"/>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Oval 248"/>
            <p:cNvSpPr/>
            <p:nvPr/>
          </p:nvSpPr>
          <p:spPr>
            <a:xfrm>
              <a:off x="2812934" y="5432422"/>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Oval 249"/>
            <p:cNvSpPr/>
            <p:nvPr/>
          </p:nvSpPr>
          <p:spPr>
            <a:xfrm>
              <a:off x="2986394" y="54354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val 250"/>
            <p:cNvSpPr/>
            <p:nvPr/>
          </p:nvSpPr>
          <p:spPr>
            <a:xfrm>
              <a:off x="3166712" y="54354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Oval 251"/>
            <p:cNvSpPr/>
            <p:nvPr/>
          </p:nvSpPr>
          <p:spPr>
            <a:xfrm>
              <a:off x="3353890" y="5435496"/>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Oval 252"/>
            <p:cNvSpPr/>
            <p:nvPr/>
          </p:nvSpPr>
          <p:spPr>
            <a:xfrm>
              <a:off x="3534209" y="5435496"/>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Oval 253"/>
            <p:cNvSpPr/>
            <p:nvPr/>
          </p:nvSpPr>
          <p:spPr>
            <a:xfrm>
              <a:off x="3534209" y="560944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Oval 254"/>
            <p:cNvSpPr/>
            <p:nvPr/>
          </p:nvSpPr>
          <p:spPr>
            <a:xfrm>
              <a:off x="820270" y="56063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Oval 255"/>
            <p:cNvSpPr/>
            <p:nvPr/>
          </p:nvSpPr>
          <p:spPr>
            <a:xfrm>
              <a:off x="1007447" y="560637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Oval 256"/>
            <p:cNvSpPr/>
            <p:nvPr/>
          </p:nvSpPr>
          <p:spPr>
            <a:xfrm>
              <a:off x="1187766" y="56063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257"/>
            <p:cNvSpPr/>
            <p:nvPr/>
          </p:nvSpPr>
          <p:spPr>
            <a:xfrm>
              <a:off x="1361226" y="560944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258"/>
            <p:cNvSpPr/>
            <p:nvPr/>
          </p:nvSpPr>
          <p:spPr>
            <a:xfrm>
              <a:off x="1541545" y="56094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Oval 259"/>
            <p:cNvSpPr/>
            <p:nvPr/>
          </p:nvSpPr>
          <p:spPr>
            <a:xfrm>
              <a:off x="1728722" y="560944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Oval 260"/>
            <p:cNvSpPr/>
            <p:nvPr/>
          </p:nvSpPr>
          <p:spPr>
            <a:xfrm>
              <a:off x="1909041" y="56094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Oval 261"/>
            <p:cNvSpPr/>
            <p:nvPr/>
          </p:nvSpPr>
          <p:spPr>
            <a:xfrm>
              <a:off x="2082501" y="560637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p:cNvSpPr/>
            <p:nvPr/>
          </p:nvSpPr>
          <p:spPr>
            <a:xfrm>
              <a:off x="2262819" y="56063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val 263"/>
            <p:cNvSpPr/>
            <p:nvPr/>
          </p:nvSpPr>
          <p:spPr>
            <a:xfrm>
              <a:off x="2449997" y="560637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val 264"/>
            <p:cNvSpPr/>
            <p:nvPr/>
          </p:nvSpPr>
          <p:spPr>
            <a:xfrm>
              <a:off x="2630316" y="5606370"/>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val 265"/>
            <p:cNvSpPr/>
            <p:nvPr/>
          </p:nvSpPr>
          <p:spPr>
            <a:xfrm>
              <a:off x="2803776" y="560944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266"/>
            <p:cNvSpPr/>
            <p:nvPr/>
          </p:nvSpPr>
          <p:spPr>
            <a:xfrm>
              <a:off x="2984094" y="56094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Oval 267"/>
            <p:cNvSpPr/>
            <p:nvPr/>
          </p:nvSpPr>
          <p:spPr>
            <a:xfrm>
              <a:off x="3171272" y="5609445"/>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Oval 268"/>
            <p:cNvSpPr/>
            <p:nvPr/>
          </p:nvSpPr>
          <p:spPr>
            <a:xfrm>
              <a:off x="3351591" y="5609445"/>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1" name="TextBox 140"/>
          <p:cNvSpPr txBox="1"/>
          <p:nvPr/>
        </p:nvSpPr>
        <p:spPr>
          <a:xfrm>
            <a:off x="1175185" y="4062645"/>
            <a:ext cx="1582484" cy="369332"/>
          </a:xfrm>
          <a:prstGeom prst="rect">
            <a:avLst/>
          </a:prstGeom>
          <a:noFill/>
        </p:spPr>
        <p:txBody>
          <a:bodyPr wrap="none" rtlCol="0">
            <a:spAutoFit/>
          </a:bodyPr>
          <a:lstStyle/>
          <a:p>
            <a:r>
              <a:rPr lang="en-US" dirty="0" smtClean="0"/>
              <a:t>checkerboard</a:t>
            </a:r>
            <a:endParaRPr lang="en-US" dirty="0"/>
          </a:p>
        </p:txBody>
      </p:sp>
      <p:grpSp>
        <p:nvGrpSpPr>
          <p:cNvPr id="1329" name="Group 1328"/>
          <p:cNvGrpSpPr/>
          <p:nvPr/>
        </p:nvGrpSpPr>
        <p:grpSpPr>
          <a:xfrm>
            <a:off x="3448068" y="5536949"/>
            <a:ext cx="1055938" cy="668899"/>
            <a:chOff x="3448068" y="5536949"/>
            <a:chExt cx="1055938" cy="668899"/>
          </a:xfrm>
        </p:grpSpPr>
        <p:sp>
          <p:nvSpPr>
            <p:cNvPr id="656" name="TextBox 655"/>
            <p:cNvSpPr txBox="1"/>
            <p:nvPr/>
          </p:nvSpPr>
          <p:spPr>
            <a:xfrm>
              <a:off x="3663281" y="5536949"/>
              <a:ext cx="785793" cy="307777"/>
            </a:xfrm>
            <a:prstGeom prst="rect">
              <a:avLst/>
            </a:prstGeom>
            <a:noFill/>
          </p:spPr>
          <p:txBody>
            <a:bodyPr wrap="none" rtlCol="0">
              <a:spAutoFit/>
            </a:bodyPr>
            <a:lstStyle/>
            <a:p>
              <a:r>
                <a:rPr lang="en-US" sz="1400" dirty="0" smtClean="0"/>
                <a:t>1</a:t>
              </a:r>
              <a:r>
                <a:rPr lang="en-US" sz="1400" baseline="30000" dirty="0" smtClean="0"/>
                <a:t>st</a:t>
              </a:r>
              <a:r>
                <a:rPr lang="en-US" sz="1400" dirty="0" smtClean="0"/>
                <a:t> view</a:t>
              </a:r>
              <a:endParaRPr lang="en-US" sz="1400" dirty="0"/>
            </a:p>
          </p:txBody>
        </p:sp>
        <p:grpSp>
          <p:nvGrpSpPr>
            <p:cNvPr id="1328" name="Group 1327"/>
            <p:cNvGrpSpPr/>
            <p:nvPr/>
          </p:nvGrpSpPr>
          <p:grpSpPr>
            <a:xfrm>
              <a:off x="3448068" y="5669127"/>
              <a:ext cx="1055938" cy="536721"/>
              <a:chOff x="3448068" y="5639310"/>
              <a:chExt cx="1055938" cy="536721"/>
            </a:xfrm>
          </p:grpSpPr>
          <p:sp>
            <p:nvSpPr>
              <p:cNvPr id="654" name="Oval 653"/>
              <p:cNvSpPr/>
              <p:nvPr/>
            </p:nvSpPr>
            <p:spPr>
              <a:xfrm>
                <a:off x="3448068" y="5952379"/>
                <a:ext cx="101332" cy="1061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 name="Oval 654"/>
              <p:cNvSpPr/>
              <p:nvPr/>
            </p:nvSpPr>
            <p:spPr>
              <a:xfrm>
                <a:off x="3448068" y="5639310"/>
                <a:ext cx="101332" cy="106171"/>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7" name="TextBox 656"/>
              <p:cNvSpPr txBox="1"/>
              <p:nvPr/>
            </p:nvSpPr>
            <p:spPr>
              <a:xfrm>
                <a:off x="3676535" y="5868254"/>
                <a:ext cx="827471" cy="307777"/>
              </a:xfrm>
              <a:prstGeom prst="rect">
                <a:avLst/>
              </a:prstGeom>
              <a:noFill/>
            </p:spPr>
            <p:txBody>
              <a:bodyPr wrap="none" rtlCol="0">
                <a:spAutoFit/>
              </a:bodyPr>
              <a:lstStyle/>
              <a:p>
                <a:r>
                  <a:rPr lang="en-US" sz="1400" dirty="0" smtClean="0"/>
                  <a:t>2</a:t>
                </a:r>
                <a:r>
                  <a:rPr lang="en-US" sz="1400" baseline="30000" dirty="0" smtClean="0"/>
                  <a:t>nd</a:t>
                </a:r>
                <a:r>
                  <a:rPr lang="en-US" sz="1400" dirty="0" smtClean="0"/>
                  <a:t> view</a:t>
                </a:r>
                <a:endParaRPr lang="en-US" sz="1400" dirty="0"/>
              </a:p>
            </p:txBody>
          </p:sp>
        </p:grpSp>
      </p:grpSp>
      <p:sp>
        <p:nvSpPr>
          <p:cNvPr id="1331" name="TextBox 1330"/>
          <p:cNvSpPr txBox="1"/>
          <p:nvPr/>
        </p:nvSpPr>
        <p:spPr>
          <a:xfrm>
            <a:off x="5193910" y="3996384"/>
            <a:ext cx="2377639" cy="369332"/>
          </a:xfrm>
          <a:prstGeom prst="rect">
            <a:avLst/>
          </a:prstGeom>
          <a:noFill/>
        </p:spPr>
        <p:txBody>
          <a:bodyPr wrap="none" rtlCol="0">
            <a:spAutoFit/>
          </a:bodyPr>
          <a:lstStyle/>
          <a:p>
            <a:r>
              <a:rPr lang="en-US" dirty="0" smtClean="0"/>
              <a:t>Temporal interleaving</a:t>
            </a:r>
            <a:endParaRPr lang="en-US" dirty="0"/>
          </a:p>
        </p:txBody>
      </p:sp>
      <p:grpSp>
        <p:nvGrpSpPr>
          <p:cNvPr id="1336" name="Group 1335"/>
          <p:cNvGrpSpPr/>
          <p:nvPr/>
        </p:nvGrpSpPr>
        <p:grpSpPr>
          <a:xfrm>
            <a:off x="5267738" y="4333459"/>
            <a:ext cx="2971802" cy="1888433"/>
            <a:chOff x="5267738" y="4333459"/>
            <a:chExt cx="2971802" cy="1888433"/>
          </a:xfrm>
        </p:grpSpPr>
        <p:grpSp>
          <p:nvGrpSpPr>
            <p:cNvPr id="928" name="Group 927"/>
            <p:cNvGrpSpPr/>
            <p:nvPr/>
          </p:nvGrpSpPr>
          <p:grpSpPr>
            <a:xfrm>
              <a:off x="5267738" y="4333459"/>
              <a:ext cx="1938131" cy="1093305"/>
              <a:chOff x="5287617" y="4373217"/>
              <a:chExt cx="1938131" cy="1093305"/>
            </a:xfrm>
          </p:grpSpPr>
          <p:sp>
            <p:nvSpPr>
              <p:cNvPr id="927" name="Rectangle 926"/>
              <p:cNvSpPr/>
              <p:nvPr/>
            </p:nvSpPr>
            <p:spPr>
              <a:xfrm>
                <a:off x="5287617" y="4373217"/>
                <a:ext cx="1938131" cy="10933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1" name="Group 796"/>
              <p:cNvGrpSpPr/>
              <p:nvPr/>
            </p:nvGrpSpPr>
            <p:grpSpPr>
              <a:xfrm>
                <a:off x="5303029" y="4404685"/>
                <a:ext cx="1909468" cy="1038163"/>
                <a:chOff x="758523" y="1124700"/>
                <a:chExt cx="2812972" cy="1310468"/>
              </a:xfrm>
              <a:solidFill>
                <a:schemeClr val="accent6">
                  <a:lumMod val="60000"/>
                  <a:lumOff val="40000"/>
                </a:schemeClr>
              </a:solidFill>
            </p:grpSpPr>
            <p:sp>
              <p:nvSpPr>
                <p:cNvPr id="662" name="Oval 661"/>
                <p:cNvSpPr/>
                <p:nvPr/>
              </p:nvSpPr>
              <p:spPr>
                <a:xfrm>
                  <a:off x="758523"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3" name="Oval 662"/>
                <p:cNvSpPr/>
                <p:nvPr/>
              </p:nvSpPr>
              <p:spPr>
                <a:xfrm>
                  <a:off x="938842"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4" name="Oval 663"/>
                <p:cNvSpPr/>
                <p:nvPr/>
              </p:nvSpPr>
              <p:spPr>
                <a:xfrm>
                  <a:off x="1126019"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5" name="Oval 664"/>
                <p:cNvSpPr/>
                <p:nvPr/>
              </p:nvSpPr>
              <p:spPr>
                <a:xfrm>
                  <a:off x="1306338"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6" name="Oval 665"/>
                <p:cNvSpPr/>
                <p:nvPr/>
              </p:nvSpPr>
              <p:spPr>
                <a:xfrm>
                  <a:off x="1479798"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7" name="Oval 666"/>
                <p:cNvSpPr/>
                <p:nvPr/>
              </p:nvSpPr>
              <p:spPr>
                <a:xfrm>
                  <a:off x="1660117"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8" name="Oval 667"/>
                <p:cNvSpPr/>
                <p:nvPr/>
              </p:nvSpPr>
              <p:spPr>
                <a:xfrm>
                  <a:off x="1847294"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9" name="Oval 668"/>
                <p:cNvSpPr/>
                <p:nvPr/>
              </p:nvSpPr>
              <p:spPr>
                <a:xfrm>
                  <a:off x="2027613"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0" name="Oval 669"/>
                <p:cNvSpPr/>
                <p:nvPr/>
              </p:nvSpPr>
              <p:spPr>
                <a:xfrm>
                  <a:off x="2201073"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1" name="Oval 670"/>
                <p:cNvSpPr/>
                <p:nvPr/>
              </p:nvSpPr>
              <p:spPr>
                <a:xfrm>
                  <a:off x="2381391"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2" name="Oval 671"/>
                <p:cNvSpPr/>
                <p:nvPr/>
              </p:nvSpPr>
              <p:spPr>
                <a:xfrm>
                  <a:off x="2568569"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3" name="Oval 672"/>
                <p:cNvSpPr/>
                <p:nvPr/>
              </p:nvSpPr>
              <p:spPr>
                <a:xfrm>
                  <a:off x="2748888"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4" name="Oval 673"/>
                <p:cNvSpPr/>
                <p:nvPr/>
              </p:nvSpPr>
              <p:spPr>
                <a:xfrm>
                  <a:off x="2922348"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5" name="Oval 674"/>
                <p:cNvSpPr/>
                <p:nvPr/>
              </p:nvSpPr>
              <p:spPr>
                <a:xfrm>
                  <a:off x="3102666"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6" name="Oval 675"/>
                <p:cNvSpPr/>
                <p:nvPr/>
              </p:nvSpPr>
              <p:spPr>
                <a:xfrm>
                  <a:off x="3289844"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7" name="Oval 676"/>
                <p:cNvSpPr/>
                <p:nvPr/>
              </p:nvSpPr>
              <p:spPr>
                <a:xfrm>
                  <a:off x="3470163"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8" name="Oval 677"/>
                <p:cNvSpPr/>
                <p:nvPr/>
              </p:nvSpPr>
              <p:spPr>
                <a:xfrm>
                  <a:off x="758523"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9" name="Oval 678"/>
                <p:cNvSpPr/>
                <p:nvPr/>
              </p:nvSpPr>
              <p:spPr>
                <a:xfrm>
                  <a:off x="938842"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0" name="Oval 679"/>
                <p:cNvSpPr/>
                <p:nvPr/>
              </p:nvSpPr>
              <p:spPr>
                <a:xfrm>
                  <a:off x="1126019"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1" name="Oval 680"/>
                <p:cNvSpPr/>
                <p:nvPr/>
              </p:nvSpPr>
              <p:spPr>
                <a:xfrm>
                  <a:off x="1306338"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2" name="Oval 681"/>
                <p:cNvSpPr/>
                <p:nvPr/>
              </p:nvSpPr>
              <p:spPr>
                <a:xfrm>
                  <a:off x="1479798"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3" name="Oval 682"/>
                <p:cNvSpPr/>
                <p:nvPr/>
              </p:nvSpPr>
              <p:spPr>
                <a:xfrm>
                  <a:off x="1660117"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4" name="Oval 683"/>
                <p:cNvSpPr/>
                <p:nvPr/>
              </p:nvSpPr>
              <p:spPr>
                <a:xfrm>
                  <a:off x="1847294"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5" name="Oval 684"/>
                <p:cNvSpPr/>
                <p:nvPr/>
              </p:nvSpPr>
              <p:spPr>
                <a:xfrm>
                  <a:off x="2027613"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 name="Oval 685"/>
                <p:cNvSpPr/>
                <p:nvPr/>
              </p:nvSpPr>
              <p:spPr>
                <a:xfrm>
                  <a:off x="2201073"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7" name="Oval 686"/>
                <p:cNvSpPr/>
                <p:nvPr/>
              </p:nvSpPr>
              <p:spPr>
                <a:xfrm>
                  <a:off x="2381391"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8" name="Oval 687"/>
                <p:cNvSpPr/>
                <p:nvPr/>
              </p:nvSpPr>
              <p:spPr>
                <a:xfrm>
                  <a:off x="2568569"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9" name="Oval 688"/>
                <p:cNvSpPr/>
                <p:nvPr/>
              </p:nvSpPr>
              <p:spPr>
                <a:xfrm>
                  <a:off x="2748888"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0" name="Oval 689"/>
                <p:cNvSpPr/>
                <p:nvPr/>
              </p:nvSpPr>
              <p:spPr>
                <a:xfrm>
                  <a:off x="2922348"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1" name="Oval 690"/>
                <p:cNvSpPr/>
                <p:nvPr/>
              </p:nvSpPr>
              <p:spPr>
                <a:xfrm>
                  <a:off x="3102666"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2" name="Oval 691"/>
                <p:cNvSpPr/>
                <p:nvPr/>
              </p:nvSpPr>
              <p:spPr>
                <a:xfrm>
                  <a:off x="3289844"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3" name="Oval 692"/>
                <p:cNvSpPr/>
                <p:nvPr/>
              </p:nvSpPr>
              <p:spPr>
                <a:xfrm>
                  <a:off x="3470163"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4" name="Oval 693"/>
                <p:cNvSpPr/>
                <p:nvPr/>
              </p:nvSpPr>
              <p:spPr>
                <a:xfrm>
                  <a:off x="758523"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5" name="Oval 694"/>
                <p:cNvSpPr/>
                <p:nvPr/>
              </p:nvSpPr>
              <p:spPr>
                <a:xfrm>
                  <a:off x="938842"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 name="Oval 695"/>
                <p:cNvSpPr/>
                <p:nvPr/>
              </p:nvSpPr>
              <p:spPr>
                <a:xfrm>
                  <a:off x="1126019"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7" name="Oval 696"/>
                <p:cNvSpPr/>
                <p:nvPr/>
              </p:nvSpPr>
              <p:spPr>
                <a:xfrm>
                  <a:off x="1306338"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8" name="Oval 697"/>
                <p:cNvSpPr/>
                <p:nvPr/>
              </p:nvSpPr>
              <p:spPr>
                <a:xfrm>
                  <a:off x="1479798"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9" name="Oval 698"/>
                <p:cNvSpPr/>
                <p:nvPr/>
              </p:nvSpPr>
              <p:spPr>
                <a:xfrm>
                  <a:off x="1660117"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0" name="Oval 699"/>
                <p:cNvSpPr/>
                <p:nvPr/>
              </p:nvSpPr>
              <p:spPr>
                <a:xfrm>
                  <a:off x="1847294"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1" name="Oval 700"/>
                <p:cNvSpPr/>
                <p:nvPr/>
              </p:nvSpPr>
              <p:spPr>
                <a:xfrm>
                  <a:off x="2027613"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2" name="Oval 701"/>
                <p:cNvSpPr/>
                <p:nvPr/>
              </p:nvSpPr>
              <p:spPr>
                <a:xfrm>
                  <a:off x="2201073"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3" name="Oval 702"/>
                <p:cNvSpPr/>
                <p:nvPr/>
              </p:nvSpPr>
              <p:spPr>
                <a:xfrm>
                  <a:off x="2381391"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4" name="Oval 703"/>
                <p:cNvSpPr/>
                <p:nvPr/>
              </p:nvSpPr>
              <p:spPr>
                <a:xfrm>
                  <a:off x="2568569"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5" name="Oval 704"/>
                <p:cNvSpPr/>
                <p:nvPr/>
              </p:nvSpPr>
              <p:spPr>
                <a:xfrm>
                  <a:off x="2748888"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 name="Oval 705"/>
                <p:cNvSpPr/>
                <p:nvPr/>
              </p:nvSpPr>
              <p:spPr>
                <a:xfrm>
                  <a:off x="2922348"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7" name="Oval 706"/>
                <p:cNvSpPr/>
                <p:nvPr/>
              </p:nvSpPr>
              <p:spPr>
                <a:xfrm>
                  <a:off x="3102666"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8" name="Oval 707"/>
                <p:cNvSpPr/>
                <p:nvPr/>
              </p:nvSpPr>
              <p:spPr>
                <a:xfrm>
                  <a:off x="3289844"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9" name="Oval 708"/>
                <p:cNvSpPr/>
                <p:nvPr/>
              </p:nvSpPr>
              <p:spPr>
                <a:xfrm>
                  <a:off x="3470163"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0" name="Oval 709"/>
                <p:cNvSpPr/>
                <p:nvPr/>
              </p:nvSpPr>
              <p:spPr>
                <a:xfrm>
                  <a:off x="758523"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1" name="Oval 710"/>
                <p:cNvSpPr/>
                <p:nvPr/>
              </p:nvSpPr>
              <p:spPr>
                <a:xfrm>
                  <a:off x="938842"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2" name="Oval 711"/>
                <p:cNvSpPr/>
                <p:nvPr/>
              </p:nvSpPr>
              <p:spPr>
                <a:xfrm>
                  <a:off x="1126019"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3" name="Oval 712"/>
                <p:cNvSpPr/>
                <p:nvPr/>
              </p:nvSpPr>
              <p:spPr>
                <a:xfrm>
                  <a:off x="1306338"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Oval 713"/>
                <p:cNvSpPr/>
                <p:nvPr/>
              </p:nvSpPr>
              <p:spPr>
                <a:xfrm>
                  <a:off x="1479798"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5" name="Oval 714"/>
                <p:cNvSpPr/>
                <p:nvPr/>
              </p:nvSpPr>
              <p:spPr>
                <a:xfrm>
                  <a:off x="1660117"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 name="Oval 715"/>
                <p:cNvSpPr/>
                <p:nvPr/>
              </p:nvSpPr>
              <p:spPr>
                <a:xfrm>
                  <a:off x="1847294"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 name="Oval 716"/>
                <p:cNvSpPr/>
                <p:nvPr/>
              </p:nvSpPr>
              <p:spPr>
                <a:xfrm>
                  <a:off x="2027613"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 name="Oval 717"/>
                <p:cNvSpPr/>
                <p:nvPr/>
              </p:nvSpPr>
              <p:spPr>
                <a:xfrm>
                  <a:off x="2201073"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 name="Oval 718"/>
                <p:cNvSpPr/>
                <p:nvPr/>
              </p:nvSpPr>
              <p:spPr>
                <a:xfrm>
                  <a:off x="2381391"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0" name="Oval 719"/>
                <p:cNvSpPr/>
                <p:nvPr/>
              </p:nvSpPr>
              <p:spPr>
                <a:xfrm>
                  <a:off x="2568569"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1" name="Oval 720"/>
                <p:cNvSpPr/>
                <p:nvPr/>
              </p:nvSpPr>
              <p:spPr>
                <a:xfrm>
                  <a:off x="2748888"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Oval 721"/>
                <p:cNvSpPr/>
                <p:nvPr/>
              </p:nvSpPr>
              <p:spPr>
                <a:xfrm>
                  <a:off x="2922348"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3" name="Oval 722"/>
                <p:cNvSpPr/>
                <p:nvPr/>
              </p:nvSpPr>
              <p:spPr>
                <a:xfrm>
                  <a:off x="3102666"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Oval 723"/>
                <p:cNvSpPr/>
                <p:nvPr/>
              </p:nvSpPr>
              <p:spPr>
                <a:xfrm>
                  <a:off x="3289844"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5" name="Oval 724"/>
                <p:cNvSpPr/>
                <p:nvPr/>
              </p:nvSpPr>
              <p:spPr>
                <a:xfrm>
                  <a:off x="3470163"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6" name="Oval 725"/>
                <p:cNvSpPr/>
                <p:nvPr/>
              </p:nvSpPr>
              <p:spPr>
                <a:xfrm>
                  <a:off x="758523"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 name="Oval 726"/>
                <p:cNvSpPr/>
                <p:nvPr/>
              </p:nvSpPr>
              <p:spPr>
                <a:xfrm>
                  <a:off x="938842"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8" name="Oval 727"/>
                <p:cNvSpPr/>
                <p:nvPr/>
              </p:nvSpPr>
              <p:spPr>
                <a:xfrm>
                  <a:off x="1126019"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9" name="Oval 728"/>
                <p:cNvSpPr/>
                <p:nvPr/>
              </p:nvSpPr>
              <p:spPr>
                <a:xfrm>
                  <a:off x="1306338"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Oval 729"/>
                <p:cNvSpPr/>
                <p:nvPr/>
              </p:nvSpPr>
              <p:spPr>
                <a:xfrm>
                  <a:off x="1479798"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1" name="Oval 730"/>
                <p:cNvSpPr/>
                <p:nvPr/>
              </p:nvSpPr>
              <p:spPr>
                <a:xfrm>
                  <a:off x="1660117"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2" name="Oval 731"/>
                <p:cNvSpPr/>
                <p:nvPr/>
              </p:nvSpPr>
              <p:spPr>
                <a:xfrm>
                  <a:off x="1847294"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3" name="Oval 732"/>
                <p:cNvSpPr/>
                <p:nvPr/>
              </p:nvSpPr>
              <p:spPr>
                <a:xfrm>
                  <a:off x="2027613"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4" name="Oval 733"/>
                <p:cNvSpPr/>
                <p:nvPr/>
              </p:nvSpPr>
              <p:spPr>
                <a:xfrm>
                  <a:off x="2201073"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5" name="Oval 734"/>
                <p:cNvSpPr/>
                <p:nvPr/>
              </p:nvSpPr>
              <p:spPr>
                <a:xfrm>
                  <a:off x="2381391"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6" name="Oval 735"/>
                <p:cNvSpPr/>
                <p:nvPr/>
              </p:nvSpPr>
              <p:spPr>
                <a:xfrm>
                  <a:off x="2568569"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7" name="Oval 736"/>
                <p:cNvSpPr/>
                <p:nvPr/>
              </p:nvSpPr>
              <p:spPr>
                <a:xfrm>
                  <a:off x="2748888"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8" name="Oval 737"/>
                <p:cNvSpPr/>
                <p:nvPr/>
              </p:nvSpPr>
              <p:spPr>
                <a:xfrm>
                  <a:off x="2922348"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9" name="Oval 738"/>
                <p:cNvSpPr/>
                <p:nvPr/>
              </p:nvSpPr>
              <p:spPr>
                <a:xfrm>
                  <a:off x="3102666"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0" name="Oval 739"/>
                <p:cNvSpPr/>
                <p:nvPr/>
              </p:nvSpPr>
              <p:spPr>
                <a:xfrm>
                  <a:off x="3289844"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1" name="Oval 740"/>
                <p:cNvSpPr/>
                <p:nvPr/>
              </p:nvSpPr>
              <p:spPr>
                <a:xfrm>
                  <a:off x="3470163"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2" name="Oval 741"/>
                <p:cNvSpPr/>
                <p:nvPr/>
              </p:nvSpPr>
              <p:spPr>
                <a:xfrm>
                  <a:off x="758523"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3" name="Oval 742"/>
                <p:cNvSpPr/>
                <p:nvPr/>
              </p:nvSpPr>
              <p:spPr>
                <a:xfrm>
                  <a:off x="938842"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4" name="Oval 743"/>
                <p:cNvSpPr/>
                <p:nvPr/>
              </p:nvSpPr>
              <p:spPr>
                <a:xfrm>
                  <a:off x="1126019"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5" name="Oval 744"/>
                <p:cNvSpPr/>
                <p:nvPr/>
              </p:nvSpPr>
              <p:spPr>
                <a:xfrm>
                  <a:off x="1306338"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6" name="Oval 745"/>
                <p:cNvSpPr/>
                <p:nvPr/>
              </p:nvSpPr>
              <p:spPr>
                <a:xfrm>
                  <a:off x="1479798"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 name="Oval 746"/>
                <p:cNvSpPr/>
                <p:nvPr/>
              </p:nvSpPr>
              <p:spPr>
                <a:xfrm>
                  <a:off x="1660117"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8" name="Oval 747"/>
                <p:cNvSpPr/>
                <p:nvPr/>
              </p:nvSpPr>
              <p:spPr>
                <a:xfrm>
                  <a:off x="1847294"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9" name="Oval 748"/>
                <p:cNvSpPr/>
                <p:nvPr/>
              </p:nvSpPr>
              <p:spPr>
                <a:xfrm>
                  <a:off x="2027613"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0" name="Oval 749"/>
                <p:cNvSpPr/>
                <p:nvPr/>
              </p:nvSpPr>
              <p:spPr>
                <a:xfrm>
                  <a:off x="2201073"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1" name="Oval 750"/>
                <p:cNvSpPr/>
                <p:nvPr/>
              </p:nvSpPr>
              <p:spPr>
                <a:xfrm>
                  <a:off x="2381391"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2" name="Oval 751"/>
                <p:cNvSpPr/>
                <p:nvPr/>
              </p:nvSpPr>
              <p:spPr>
                <a:xfrm>
                  <a:off x="2568569"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3" name="Oval 752"/>
                <p:cNvSpPr/>
                <p:nvPr/>
              </p:nvSpPr>
              <p:spPr>
                <a:xfrm>
                  <a:off x="2748888"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4" name="Oval 753"/>
                <p:cNvSpPr/>
                <p:nvPr/>
              </p:nvSpPr>
              <p:spPr>
                <a:xfrm>
                  <a:off x="2922348"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5" name="Oval 754"/>
                <p:cNvSpPr/>
                <p:nvPr/>
              </p:nvSpPr>
              <p:spPr>
                <a:xfrm>
                  <a:off x="3102666"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6" name="Oval 755"/>
                <p:cNvSpPr/>
                <p:nvPr/>
              </p:nvSpPr>
              <p:spPr>
                <a:xfrm>
                  <a:off x="3289844"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 name="Oval 756"/>
                <p:cNvSpPr/>
                <p:nvPr/>
              </p:nvSpPr>
              <p:spPr>
                <a:xfrm>
                  <a:off x="3470163"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8" name="Oval 757"/>
                <p:cNvSpPr/>
                <p:nvPr/>
              </p:nvSpPr>
              <p:spPr>
                <a:xfrm>
                  <a:off x="758523"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9" name="Oval 758"/>
                <p:cNvSpPr/>
                <p:nvPr/>
              </p:nvSpPr>
              <p:spPr>
                <a:xfrm>
                  <a:off x="938842"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0" name="Oval 759"/>
                <p:cNvSpPr/>
                <p:nvPr/>
              </p:nvSpPr>
              <p:spPr>
                <a:xfrm>
                  <a:off x="1126019"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1" name="Oval 760"/>
                <p:cNvSpPr/>
                <p:nvPr/>
              </p:nvSpPr>
              <p:spPr>
                <a:xfrm>
                  <a:off x="1306338"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2" name="Oval 761"/>
                <p:cNvSpPr/>
                <p:nvPr/>
              </p:nvSpPr>
              <p:spPr>
                <a:xfrm>
                  <a:off x="1479798"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3" name="Oval 762"/>
                <p:cNvSpPr/>
                <p:nvPr/>
              </p:nvSpPr>
              <p:spPr>
                <a:xfrm>
                  <a:off x="1660117"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4" name="Oval 763"/>
                <p:cNvSpPr/>
                <p:nvPr/>
              </p:nvSpPr>
              <p:spPr>
                <a:xfrm>
                  <a:off x="1847294"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5" name="Oval 764"/>
                <p:cNvSpPr/>
                <p:nvPr/>
              </p:nvSpPr>
              <p:spPr>
                <a:xfrm>
                  <a:off x="2027613"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6" name="Oval 765"/>
                <p:cNvSpPr/>
                <p:nvPr/>
              </p:nvSpPr>
              <p:spPr>
                <a:xfrm>
                  <a:off x="2201073"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7" name="Oval 766"/>
                <p:cNvSpPr/>
                <p:nvPr/>
              </p:nvSpPr>
              <p:spPr>
                <a:xfrm>
                  <a:off x="2381391"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 name="Oval 767"/>
                <p:cNvSpPr/>
                <p:nvPr/>
              </p:nvSpPr>
              <p:spPr>
                <a:xfrm>
                  <a:off x="2568569"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Oval 768"/>
                <p:cNvSpPr/>
                <p:nvPr/>
              </p:nvSpPr>
              <p:spPr>
                <a:xfrm>
                  <a:off x="2748888"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Oval 769"/>
                <p:cNvSpPr/>
                <p:nvPr/>
              </p:nvSpPr>
              <p:spPr>
                <a:xfrm>
                  <a:off x="2922348"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1" name="Oval 770"/>
                <p:cNvSpPr/>
                <p:nvPr/>
              </p:nvSpPr>
              <p:spPr>
                <a:xfrm>
                  <a:off x="3102666"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2" name="Oval 771"/>
                <p:cNvSpPr/>
                <p:nvPr/>
              </p:nvSpPr>
              <p:spPr>
                <a:xfrm>
                  <a:off x="3289844"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3" name="Oval 772"/>
                <p:cNvSpPr/>
                <p:nvPr/>
              </p:nvSpPr>
              <p:spPr>
                <a:xfrm>
                  <a:off x="3470163"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4" name="Oval 773"/>
                <p:cNvSpPr/>
                <p:nvPr/>
              </p:nvSpPr>
              <p:spPr>
                <a:xfrm>
                  <a:off x="758523"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5" name="Oval 774"/>
                <p:cNvSpPr/>
                <p:nvPr/>
              </p:nvSpPr>
              <p:spPr>
                <a:xfrm>
                  <a:off x="938842"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6" name="Oval 775"/>
                <p:cNvSpPr/>
                <p:nvPr/>
              </p:nvSpPr>
              <p:spPr>
                <a:xfrm>
                  <a:off x="1126019"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7" name="Oval 776"/>
                <p:cNvSpPr/>
                <p:nvPr/>
              </p:nvSpPr>
              <p:spPr>
                <a:xfrm>
                  <a:off x="1306338"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 name="Oval 777"/>
                <p:cNvSpPr/>
                <p:nvPr/>
              </p:nvSpPr>
              <p:spPr>
                <a:xfrm>
                  <a:off x="1479798"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9" name="Oval 778"/>
                <p:cNvSpPr/>
                <p:nvPr/>
              </p:nvSpPr>
              <p:spPr>
                <a:xfrm>
                  <a:off x="1660117"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0" name="Oval 779"/>
                <p:cNvSpPr/>
                <p:nvPr/>
              </p:nvSpPr>
              <p:spPr>
                <a:xfrm>
                  <a:off x="1847294"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1" name="Oval 780"/>
                <p:cNvSpPr/>
                <p:nvPr/>
              </p:nvSpPr>
              <p:spPr>
                <a:xfrm>
                  <a:off x="2027613"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2" name="Oval 781"/>
                <p:cNvSpPr/>
                <p:nvPr/>
              </p:nvSpPr>
              <p:spPr>
                <a:xfrm>
                  <a:off x="2201073"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Oval 782"/>
                <p:cNvSpPr/>
                <p:nvPr/>
              </p:nvSpPr>
              <p:spPr>
                <a:xfrm>
                  <a:off x="2381391"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4" name="Oval 783"/>
                <p:cNvSpPr/>
                <p:nvPr/>
              </p:nvSpPr>
              <p:spPr>
                <a:xfrm>
                  <a:off x="2568569"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Oval 784"/>
                <p:cNvSpPr/>
                <p:nvPr/>
              </p:nvSpPr>
              <p:spPr>
                <a:xfrm>
                  <a:off x="2748888"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Oval 785"/>
                <p:cNvSpPr/>
                <p:nvPr/>
              </p:nvSpPr>
              <p:spPr>
                <a:xfrm>
                  <a:off x="2922348"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7" name="Oval 786"/>
                <p:cNvSpPr/>
                <p:nvPr/>
              </p:nvSpPr>
              <p:spPr>
                <a:xfrm>
                  <a:off x="3102666"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Oval 787"/>
                <p:cNvSpPr/>
                <p:nvPr/>
              </p:nvSpPr>
              <p:spPr>
                <a:xfrm>
                  <a:off x="3289844"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9" name="Oval 788"/>
                <p:cNvSpPr/>
                <p:nvPr/>
              </p:nvSpPr>
              <p:spPr>
                <a:xfrm>
                  <a:off x="3470163"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322" name="Group 1321"/>
            <p:cNvGrpSpPr/>
            <p:nvPr/>
          </p:nvGrpSpPr>
          <p:grpSpPr>
            <a:xfrm>
              <a:off x="5512903" y="4598503"/>
              <a:ext cx="1938131" cy="1093305"/>
              <a:chOff x="7749208" y="4022034"/>
              <a:chExt cx="1938131" cy="1093305"/>
            </a:xfrm>
          </p:grpSpPr>
          <p:sp>
            <p:nvSpPr>
              <p:cNvPr id="1061" name="Rectangle 1060"/>
              <p:cNvSpPr/>
              <p:nvPr/>
            </p:nvSpPr>
            <p:spPr>
              <a:xfrm>
                <a:off x="7749208" y="4022034"/>
                <a:ext cx="1938131" cy="10933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2" name="Group 796"/>
              <p:cNvGrpSpPr/>
              <p:nvPr/>
            </p:nvGrpSpPr>
            <p:grpSpPr>
              <a:xfrm>
                <a:off x="7764620" y="4053502"/>
                <a:ext cx="1909468" cy="1038163"/>
                <a:chOff x="758523" y="1124700"/>
                <a:chExt cx="2812972" cy="1310468"/>
              </a:xfrm>
              <a:noFill/>
            </p:grpSpPr>
            <p:sp>
              <p:nvSpPr>
                <p:cNvPr id="1063" name="Oval 1062"/>
                <p:cNvSpPr/>
                <p:nvPr/>
              </p:nvSpPr>
              <p:spPr>
                <a:xfrm>
                  <a:off x="758523"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4" name="Oval 1063"/>
                <p:cNvSpPr/>
                <p:nvPr/>
              </p:nvSpPr>
              <p:spPr>
                <a:xfrm>
                  <a:off x="938842"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5" name="Oval 1064"/>
                <p:cNvSpPr/>
                <p:nvPr/>
              </p:nvSpPr>
              <p:spPr>
                <a:xfrm>
                  <a:off x="1126019"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6" name="Oval 1065"/>
                <p:cNvSpPr/>
                <p:nvPr/>
              </p:nvSpPr>
              <p:spPr>
                <a:xfrm>
                  <a:off x="1306338"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7" name="Oval 1066"/>
                <p:cNvSpPr/>
                <p:nvPr/>
              </p:nvSpPr>
              <p:spPr>
                <a:xfrm>
                  <a:off x="1479798"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8" name="Oval 1067"/>
                <p:cNvSpPr/>
                <p:nvPr/>
              </p:nvSpPr>
              <p:spPr>
                <a:xfrm>
                  <a:off x="1660117"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9" name="Oval 1068"/>
                <p:cNvSpPr/>
                <p:nvPr/>
              </p:nvSpPr>
              <p:spPr>
                <a:xfrm>
                  <a:off x="1847294"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0" name="Oval 1069"/>
                <p:cNvSpPr/>
                <p:nvPr/>
              </p:nvSpPr>
              <p:spPr>
                <a:xfrm>
                  <a:off x="2027613"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1" name="Oval 1070"/>
                <p:cNvSpPr/>
                <p:nvPr/>
              </p:nvSpPr>
              <p:spPr>
                <a:xfrm>
                  <a:off x="2201073"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2" name="Oval 1071"/>
                <p:cNvSpPr/>
                <p:nvPr/>
              </p:nvSpPr>
              <p:spPr>
                <a:xfrm>
                  <a:off x="2381391"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3" name="Oval 1072"/>
                <p:cNvSpPr/>
                <p:nvPr/>
              </p:nvSpPr>
              <p:spPr>
                <a:xfrm>
                  <a:off x="2568569"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4" name="Oval 1073"/>
                <p:cNvSpPr/>
                <p:nvPr/>
              </p:nvSpPr>
              <p:spPr>
                <a:xfrm>
                  <a:off x="2748888"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 name="Oval 1074"/>
                <p:cNvSpPr/>
                <p:nvPr/>
              </p:nvSpPr>
              <p:spPr>
                <a:xfrm>
                  <a:off x="2922348"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6" name="Oval 1075"/>
                <p:cNvSpPr/>
                <p:nvPr/>
              </p:nvSpPr>
              <p:spPr>
                <a:xfrm>
                  <a:off x="3102666"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7" name="Oval 1076"/>
                <p:cNvSpPr/>
                <p:nvPr/>
              </p:nvSpPr>
              <p:spPr>
                <a:xfrm>
                  <a:off x="3289844"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8" name="Oval 1077"/>
                <p:cNvSpPr/>
                <p:nvPr/>
              </p:nvSpPr>
              <p:spPr>
                <a:xfrm>
                  <a:off x="3470163"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9" name="Oval 1078"/>
                <p:cNvSpPr/>
                <p:nvPr/>
              </p:nvSpPr>
              <p:spPr>
                <a:xfrm>
                  <a:off x="758523"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0" name="Oval 1079"/>
                <p:cNvSpPr/>
                <p:nvPr/>
              </p:nvSpPr>
              <p:spPr>
                <a:xfrm>
                  <a:off x="938842"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1" name="Oval 1080"/>
                <p:cNvSpPr/>
                <p:nvPr/>
              </p:nvSpPr>
              <p:spPr>
                <a:xfrm>
                  <a:off x="1126019"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2" name="Oval 1081"/>
                <p:cNvSpPr/>
                <p:nvPr/>
              </p:nvSpPr>
              <p:spPr>
                <a:xfrm>
                  <a:off x="1306338"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3" name="Oval 1082"/>
                <p:cNvSpPr/>
                <p:nvPr/>
              </p:nvSpPr>
              <p:spPr>
                <a:xfrm>
                  <a:off x="1479798"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4" name="Oval 1083"/>
                <p:cNvSpPr/>
                <p:nvPr/>
              </p:nvSpPr>
              <p:spPr>
                <a:xfrm>
                  <a:off x="1660117"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5" name="Oval 1084"/>
                <p:cNvSpPr/>
                <p:nvPr/>
              </p:nvSpPr>
              <p:spPr>
                <a:xfrm>
                  <a:off x="1847294"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6" name="Oval 1085"/>
                <p:cNvSpPr/>
                <p:nvPr/>
              </p:nvSpPr>
              <p:spPr>
                <a:xfrm>
                  <a:off x="2027613"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7" name="Oval 1086"/>
                <p:cNvSpPr/>
                <p:nvPr/>
              </p:nvSpPr>
              <p:spPr>
                <a:xfrm>
                  <a:off x="2201073"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8" name="Oval 1087"/>
                <p:cNvSpPr/>
                <p:nvPr/>
              </p:nvSpPr>
              <p:spPr>
                <a:xfrm>
                  <a:off x="2381391"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9" name="Oval 1088"/>
                <p:cNvSpPr/>
                <p:nvPr/>
              </p:nvSpPr>
              <p:spPr>
                <a:xfrm>
                  <a:off x="2568569"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0" name="Oval 1089"/>
                <p:cNvSpPr/>
                <p:nvPr/>
              </p:nvSpPr>
              <p:spPr>
                <a:xfrm>
                  <a:off x="2748888"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1" name="Oval 1090"/>
                <p:cNvSpPr/>
                <p:nvPr/>
              </p:nvSpPr>
              <p:spPr>
                <a:xfrm>
                  <a:off x="2922348"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2" name="Oval 1091"/>
                <p:cNvSpPr/>
                <p:nvPr/>
              </p:nvSpPr>
              <p:spPr>
                <a:xfrm>
                  <a:off x="3102666"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3" name="Oval 1092"/>
                <p:cNvSpPr/>
                <p:nvPr/>
              </p:nvSpPr>
              <p:spPr>
                <a:xfrm>
                  <a:off x="3289844"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4" name="Oval 1093"/>
                <p:cNvSpPr/>
                <p:nvPr/>
              </p:nvSpPr>
              <p:spPr>
                <a:xfrm>
                  <a:off x="3470163"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5" name="Oval 1094"/>
                <p:cNvSpPr/>
                <p:nvPr/>
              </p:nvSpPr>
              <p:spPr>
                <a:xfrm>
                  <a:off x="758523"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6" name="Oval 1095"/>
                <p:cNvSpPr/>
                <p:nvPr/>
              </p:nvSpPr>
              <p:spPr>
                <a:xfrm>
                  <a:off x="938842"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7" name="Oval 1096"/>
                <p:cNvSpPr/>
                <p:nvPr/>
              </p:nvSpPr>
              <p:spPr>
                <a:xfrm>
                  <a:off x="1126019"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8" name="Oval 1097"/>
                <p:cNvSpPr/>
                <p:nvPr/>
              </p:nvSpPr>
              <p:spPr>
                <a:xfrm>
                  <a:off x="1306338"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9" name="Oval 1098"/>
                <p:cNvSpPr/>
                <p:nvPr/>
              </p:nvSpPr>
              <p:spPr>
                <a:xfrm>
                  <a:off x="1479798"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0" name="Oval 1099"/>
                <p:cNvSpPr/>
                <p:nvPr/>
              </p:nvSpPr>
              <p:spPr>
                <a:xfrm>
                  <a:off x="1660117"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1" name="Oval 1100"/>
                <p:cNvSpPr/>
                <p:nvPr/>
              </p:nvSpPr>
              <p:spPr>
                <a:xfrm>
                  <a:off x="1847294"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2" name="Oval 1101"/>
                <p:cNvSpPr/>
                <p:nvPr/>
              </p:nvSpPr>
              <p:spPr>
                <a:xfrm>
                  <a:off x="2027613"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3" name="Oval 1102"/>
                <p:cNvSpPr/>
                <p:nvPr/>
              </p:nvSpPr>
              <p:spPr>
                <a:xfrm>
                  <a:off x="2201073"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4" name="Oval 1103"/>
                <p:cNvSpPr/>
                <p:nvPr/>
              </p:nvSpPr>
              <p:spPr>
                <a:xfrm>
                  <a:off x="2381391"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5" name="Oval 1104"/>
                <p:cNvSpPr/>
                <p:nvPr/>
              </p:nvSpPr>
              <p:spPr>
                <a:xfrm>
                  <a:off x="2568569"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6" name="Oval 1105"/>
                <p:cNvSpPr/>
                <p:nvPr/>
              </p:nvSpPr>
              <p:spPr>
                <a:xfrm>
                  <a:off x="2748888"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7" name="Oval 1106"/>
                <p:cNvSpPr/>
                <p:nvPr/>
              </p:nvSpPr>
              <p:spPr>
                <a:xfrm>
                  <a:off x="2922348"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8" name="Oval 1107"/>
                <p:cNvSpPr/>
                <p:nvPr/>
              </p:nvSpPr>
              <p:spPr>
                <a:xfrm>
                  <a:off x="3102666"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9" name="Oval 1108"/>
                <p:cNvSpPr/>
                <p:nvPr/>
              </p:nvSpPr>
              <p:spPr>
                <a:xfrm>
                  <a:off x="3289844"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0" name="Oval 1109"/>
                <p:cNvSpPr/>
                <p:nvPr/>
              </p:nvSpPr>
              <p:spPr>
                <a:xfrm>
                  <a:off x="3470163"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1" name="Oval 1110"/>
                <p:cNvSpPr/>
                <p:nvPr/>
              </p:nvSpPr>
              <p:spPr>
                <a:xfrm>
                  <a:off x="758523"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2" name="Oval 1111"/>
                <p:cNvSpPr/>
                <p:nvPr/>
              </p:nvSpPr>
              <p:spPr>
                <a:xfrm>
                  <a:off x="938842"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3" name="Oval 1112"/>
                <p:cNvSpPr/>
                <p:nvPr/>
              </p:nvSpPr>
              <p:spPr>
                <a:xfrm>
                  <a:off x="1126019"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4" name="Oval 1113"/>
                <p:cNvSpPr/>
                <p:nvPr/>
              </p:nvSpPr>
              <p:spPr>
                <a:xfrm>
                  <a:off x="1306338"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5" name="Oval 1114"/>
                <p:cNvSpPr/>
                <p:nvPr/>
              </p:nvSpPr>
              <p:spPr>
                <a:xfrm>
                  <a:off x="1479798"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6" name="Oval 1115"/>
                <p:cNvSpPr/>
                <p:nvPr/>
              </p:nvSpPr>
              <p:spPr>
                <a:xfrm>
                  <a:off x="1660117"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7" name="Oval 1116"/>
                <p:cNvSpPr/>
                <p:nvPr/>
              </p:nvSpPr>
              <p:spPr>
                <a:xfrm>
                  <a:off x="1847294"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8" name="Oval 1117"/>
                <p:cNvSpPr/>
                <p:nvPr/>
              </p:nvSpPr>
              <p:spPr>
                <a:xfrm>
                  <a:off x="2027613"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9" name="Oval 1118"/>
                <p:cNvSpPr/>
                <p:nvPr/>
              </p:nvSpPr>
              <p:spPr>
                <a:xfrm>
                  <a:off x="2201073"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0" name="Oval 1119"/>
                <p:cNvSpPr/>
                <p:nvPr/>
              </p:nvSpPr>
              <p:spPr>
                <a:xfrm>
                  <a:off x="2381391"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1" name="Oval 1120"/>
                <p:cNvSpPr/>
                <p:nvPr/>
              </p:nvSpPr>
              <p:spPr>
                <a:xfrm>
                  <a:off x="2568569"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2" name="Oval 1121"/>
                <p:cNvSpPr/>
                <p:nvPr/>
              </p:nvSpPr>
              <p:spPr>
                <a:xfrm>
                  <a:off x="2748888"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3" name="Oval 1122"/>
                <p:cNvSpPr/>
                <p:nvPr/>
              </p:nvSpPr>
              <p:spPr>
                <a:xfrm>
                  <a:off x="2922348"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4" name="Oval 1123"/>
                <p:cNvSpPr/>
                <p:nvPr/>
              </p:nvSpPr>
              <p:spPr>
                <a:xfrm>
                  <a:off x="3102666"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5" name="Oval 1124"/>
                <p:cNvSpPr/>
                <p:nvPr/>
              </p:nvSpPr>
              <p:spPr>
                <a:xfrm>
                  <a:off x="3289844"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 name="Oval 1125"/>
                <p:cNvSpPr/>
                <p:nvPr/>
              </p:nvSpPr>
              <p:spPr>
                <a:xfrm>
                  <a:off x="3470163"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 name="Oval 1126"/>
                <p:cNvSpPr/>
                <p:nvPr/>
              </p:nvSpPr>
              <p:spPr>
                <a:xfrm>
                  <a:off x="758523"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 name="Oval 1127"/>
                <p:cNvSpPr/>
                <p:nvPr/>
              </p:nvSpPr>
              <p:spPr>
                <a:xfrm>
                  <a:off x="938842"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 name="Oval 1128"/>
                <p:cNvSpPr/>
                <p:nvPr/>
              </p:nvSpPr>
              <p:spPr>
                <a:xfrm>
                  <a:off x="1126019"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0" name="Oval 1129"/>
                <p:cNvSpPr/>
                <p:nvPr/>
              </p:nvSpPr>
              <p:spPr>
                <a:xfrm>
                  <a:off x="1306338"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1" name="Oval 1130"/>
                <p:cNvSpPr/>
                <p:nvPr/>
              </p:nvSpPr>
              <p:spPr>
                <a:xfrm>
                  <a:off x="1479798"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 name="Oval 1131"/>
                <p:cNvSpPr/>
                <p:nvPr/>
              </p:nvSpPr>
              <p:spPr>
                <a:xfrm>
                  <a:off x="1660117"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3" name="Oval 1132"/>
                <p:cNvSpPr/>
                <p:nvPr/>
              </p:nvSpPr>
              <p:spPr>
                <a:xfrm>
                  <a:off x="1847294"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4" name="Oval 1133"/>
                <p:cNvSpPr/>
                <p:nvPr/>
              </p:nvSpPr>
              <p:spPr>
                <a:xfrm>
                  <a:off x="2027613"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5" name="Oval 1134"/>
                <p:cNvSpPr/>
                <p:nvPr/>
              </p:nvSpPr>
              <p:spPr>
                <a:xfrm>
                  <a:off x="2201073"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6" name="Oval 1135"/>
                <p:cNvSpPr/>
                <p:nvPr/>
              </p:nvSpPr>
              <p:spPr>
                <a:xfrm>
                  <a:off x="2381391"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7" name="Oval 1136"/>
                <p:cNvSpPr/>
                <p:nvPr/>
              </p:nvSpPr>
              <p:spPr>
                <a:xfrm>
                  <a:off x="2568569"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8" name="Oval 1137"/>
                <p:cNvSpPr/>
                <p:nvPr/>
              </p:nvSpPr>
              <p:spPr>
                <a:xfrm>
                  <a:off x="2748888"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9" name="Oval 1138"/>
                <p:cNvSpPr/>
                <p:nvPr/>
              </p:nvSpPr>
              <p:spPr>
                <a:xfrm>
                  <a:off x="2922348"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0" name="Oval 1139"/>
                <p:cNvSpPr/>
                <p:nvPr/>
              </p:nvSpPr>
              <p:spPr>
                <a:xfrm>
                  <a:off x="3102666"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1" name="Oval 1140"/>
                <p:cNvSpPr/>
                <p:nvPr/>
              </p:nvSpPr>
              <p:spPr>
                <a:xfrm>
                  <a:off x="3289844"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2" name="Oval 1141"/>
                <p:cNvSpPr/>
                <p:nvPr/>
              </p:nvSpPr>
              <p:spPr>
                <a:xfrm>
                  <a:off x="3470163"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3" name="Oval 1142"/>
                <p:cNvSpPr/>
                <p:nvPr/>
              </p:nvSpPr>
              <p:spPr>
                <a:xfrm>
                  <a:off x="758523"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4" name="Oval 1143"/>
                <p:cNvSpPr/>
                <p:nvPr/>
              </p:nvSpPr>
              <p:spPr>
                <a:xfrm>
                  <a:off x="938842"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5" name="Oval 1144"/>
                <p:cNvSpPr/>
                <p:nvPr/>
              </p:nvSpPr>
              <p:spPr>
                <a:xfrm>
                  <a:off x="1126019"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6" name="Oval 1145"/>
                <p:cNvSpPr/>
                <p:nvPr/>
              </p:nvSpPr>
              <p:spPr>
                <a:xfrm>
                  <a:off x="1306338"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7" name="Oval 1146"/>
                <p:cNvSpPr/>
                <p:nvPr/>
              </p:nvSpPr>
              <p:spPr>
                <a:xfrm>
                  <a:off x="1479798"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8" name="Oval 1147"/>
                <p:cNvSpPr/>
                <p:nvPr/>
              </p:nvSpPr>
              <p:spPr>
                <a:xfrm>
                  <a:off x="1660117"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9" name="Oval 1148"/>
                <p:cNvSpPr/>
                <p:nvPr/>
              </p:nvSpPr>
              <p:spPr>
                <a:xfrm>
                  <a:off x="1847294"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0" name="Oval 1149"/>
                <p:cNvSpPr/>
                <p:nvPr/>
              </p:nvSpPr>
              <p:spPr>
                <a:xfrm>
                  <a:off x="2027613"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1" name="Oval 1150"/>
                <p:cNvSpPr/>
                <p:nvPr/>
              </p:nvSpPr>
              <p:spPr>
                <a:xfrm>
                  <a:off x="2201073"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2" name="Oval 1151"/>
                <p:cNvSpPr/>
                <p:nvPr/>
              </p:nvSpPr>
              <p:spPr>
                <a:xfrm>
                  <a:off x="2381391"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3" name="Oval 1152"/>
                <p:cNvSpPr/>
                <p:nvPr/>
              </p:nvSpPr>
              <p:spPr>
                <a:xfrm>
                  <a:off x="2568569"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4" name="Oval 1153"/>
                <p:cNvSpPr/>
                <p:nvPr/>
              </p:nvSpPr>
              <p:spPr>
                <a:xfrm>
                  <a:off x="2748888"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5" name="Oval 1154"/>
                <p:cNvSpPr/>
                <p:nvPr/>
              </p:nvSpPr>
              <p:spPr>
                <a:xfrm>
                  <a:off x="2922348"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6" name="Oval 1155"/>
                <p:cNvSpPr/>
                <p:nvPr/>
              </p:nvSpPr>
              <p:spPr>
                <a:xfrm>
                  <a:off x="3102666"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7" name="Oval 1156"/>
                <p:cNvSpPr/>
                <p:nvPr/>
              </p:nvSpPr>
              <p:spPr>
                <a:xfrm>
                  <a:off x="3289844"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8" name="Oval 1157"/>
                <p:cNvSpPr/>
                <p:nvPr/>
              </p:nvSpPr>
              <p:spPr>
                <a:xfrm>
                  <a:off x="3470163"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9" name="Oval 1158"/>
                <p:cNvSpPr/>
                <p:nvPr/>
              </p:nvSpPr>
              <p:spPr>
                <a:xfrm>
                  <a:off x="758523"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0" name="Oval 1159"/>
                <p:cNvSpPr/>
                <p:nvPr/>
              </p:nvSpPr>
              <p:spPr>
                <a:xfrm>
                  <a:off x="938842"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1" name="Oval 1160"/>
                <p:cNvSpPr/>
                <p:nvPr/>
              </p:nvSpPr>
              <p:spPr>
                <a:xfrm>
                  <a:off x="1126019"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2" name="Oval 1161"/>
                <p:cNvSpPr/>
                <p:nvPr/>
              </p:nvSpPr>
              <p:spPr>
                <a:xfrm>
                  <a:off x="1306338"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3" name="Oval 1162"/>
                <p:cNvSpPr/>
                <p:nvPr/>
              </p:nvSpPr>
              <p:spPr>
                <a:xfrm>
                  <a:off x="1479798"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4" name="Oval 1163"/>
                <p:cNvSpPr/>
                <p:nvPr/>
              </p:nvSpPr>
              <p:spPr>
                <a:xfrm>
                  <a:off x="1660117"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5" name="Oval 1164"/>
                <p:cNvSpPr/>
                <p:nvPr/>
              </p:nvSpPr>
              <p:spPr>
                <a:xfrm>
                  <a:off x="1847294"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6" name="Oval 1165"/>
                <p:cNvSpPr/>
                <p:nvPr/>
              </p:nvSpPr>
              <p:spPr>
                <a:xfrm>
                  <a:off x="2027613"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7" name="Oval 1166"/>
                <p:cNvSpPr/>
                <p:nvPr/>
              </p:nvSpPr>
              <p:spPr>
                <a:xfrm>
                  <a:off x="2201073"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8" name="Oval 1167"/>
                <p:cNvSpPr/>
                <p:nvPr/>
              </p:nvSpPr>
              <p:spPr>
                <a:xfrm>
                  <a:off x="2381391"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9" name="Oval 1168"/>
                <p:cNvSpPr/>
                <p:nvPr/>
              </p:nvSpPr>
              <p:spPr>
                <a:xfrm>
                  <a:off x="2568569"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0" name="Oval 1169"/>
                <p:cNvSpPr/>
                <p:nvPr/>
              </p:nvSpPr>
              <p:spPr>
                <a:xfrm>
                  <a:off x="2748888"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1" name="Oval 1170"/>
                <p:cNvSpPr/>
                <p:nvPr/>
              </p:nvSpPr>
              <p:spPr>
                <a:xfrm>
                  <a:off x="2922348"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2" name="Oval 1171"/>
                <p:cNvSpPr/>
                <p:nvPr/>
              </p:nvSpPr>
              <p:spPr>
                <a:xfrm>
                  <a:off x="3102666"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3" name="Oval 1172"/>
                <p:cNvSpPr/>
                <p:nvPr/>
              </p:nvSpPr>
              <p:spPr>
                <a:xfrm>
                  <a:off x="3289844"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4" name="Oval 1173"/>
                <p:cNvSpPr/>
                <p:nvPr/>
              </p:nvSpPr>
              <p:spPr>
                <a:xfrm>
                  <a:off x="3470163"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5" name="Oval 1174"/>
                <p:cNvSpPr/>
                <p:nvPr/>
              </p:nvSpPr>
              <p:spPr>
                <a:xfrm>
                  <a:off x="758523"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6" name="Oval 1175"/>
                <p:cNvSpPr/>
                <p:nvPr/>
              </p:nvSpPr>
              <p:spPr>
                <a:xfrm>
                  <a:off x="938842"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7" name="Oval 1176"/>
                <p:cNvSpPr/>
                <p:nvPr/>
              </p:nvSpPr>
              <p:spPr>
                <a:xfrm>
                  <a:off x="1126019"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8" name="Oval 1177"/>
                <p:cNvSpPr/>
                <p:nvPr/>
              </p:nvSpPr>
              <p:spPr>
                <a:xfrm>
                  <a:off x="1306338"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9" name="Oval 1178"/>
                <p:cNvSpPr/>
                <p:nvPr/>
              </p:nvSpPr>
              <p:spPr>
                <a:xfrm>
                  <a:off x="1479798"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0" name="Oval 1179"/>
                <p:cNvSpPr/>
                <p:nvPr/>
              </p:nvSpPr>
              <p:spPr>
                <a:xfrm>
                  <a:off x="1660117"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1" name="Oval 1180"/>
                <p:cNvSpPr/>
                <p:nvPr/>
              </p:nvSpPr>
              <p:spPr>
                <a:xfrm>
                  <a:off x="1847294"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2" name="Oval 1181"/>
                <p:cNvSpPr/>
                <p:nvPr/>
              </p:nvSpPr>
              <p:spPr>
                <a:xfrm>
                  <a:off x="2027613"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3" name="Oval 1182"/>
                <p:cNvSpPr/>
                <p:nvPr/>
              </p:nvSpPr>
              <p:spPr>
                <a:xfrm>
                  <a:off x="2201073"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4" name="Oval 1183"/>
                <p:cNvSpPr/>
                <p:nvPr/>
              </p:nvSpPr>
              <p:spPr>
                <a:xfrm>
                  <a:off x="2381391"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5" name="Oval 1184"/>
                <p:cNvSpPr/>
                <p:nvPr/>
              </p:nvSpPr>
              <p:spPr>
                <a:xfrm>
                  <a:off x="2568569"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6" name="Oval 1185"/>
                <p:cNvSpPr/>
                <p:nvPr/>
              </p:nvSpPr>
              <p:spPr>
                <a:xfrm>
                  <a:off x="2748888"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7" name="Oval 1186"/>
                <p:cNvSpPr/>
                <p:nvPr/>
              </p:nvSpPr>
              <p:spPr>
                <a:xfrm>
                  <a:off x="2922348"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8" name="Oval 1187"/>
                <p:cNvSpPr/>
                <p:nvPr/>
              </p:nvSpPr>
              <p:spPr>
                <a:xfrm>
                  <a:off x="3102666"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9" name="Oval 1188"/>
                <p:cNvSpPr/>
                <p:nvPr/>
              </p:nvSpPr>
              <p:spPr>
                <a:xfrm>
                  <a:off x="3289844"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0" name="Oval 1189"/>
                <p:cNvSpPr/>
                <p:nvPr/>
              </p:nvSpPr>
              <p:spPr>
                <a:xfrm>
                  <a:off x="3470163"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29" name="Group 928"/>
            <p:cNvGrpSpPr/>
            <p:nvPr/>
          </p:nvGrpSpPr>
          <p:grpSpPr>
            <a:xfrm>
              <a:off x="5759725" y="4863544"/>
              <a:ext cx="1938131" cy="1093305"/>
              <a:chOff x="5287617" y="4373217"/>
              <a:chExt cx="1938131" cy="1093305"/>
            </a:xfrm>
          </p:grpSpPr>
          <p:sp>
            <p:nvSpPr>
              <p:cNvPr id="930" name="Rectangle 929"/>
              <p:cNvSpPr/>
              <p:nvPr/>
            </p:nvSpPr>
            <p:spPr>
              <a:xfrm>
                <a:off x="5287617" y="4373217"/>
                <a:ext cx="1938131" cy="10933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1" name="Group 796"/>
              <p:cNvGrpSpPr/>
              <p:nvPr/>
            </p:nvGrpSpPr>
            <p:grpSpPr>
              <a:xfrm>
                <a:off x="5303029" y="4404685"/>
                <a:ext cx="1909468" cy="1038163"/>
                <a:chOff x="758523" y="1124700"/>
                <a:chExt cx="2812972" cy="1310468"/>
              </a:xfrm>
              <a:solidFill>
                <a:schemeClr val="accent6">
                  <a:lumMod val="60000"/>
                  <a:lumOff val="40000"/>
                </a:schemeClr>
              </a:solidFill>
            </p:grpSpPr>
            <p:sp>
              <p:nvSpPr>
                <p:cNvPr id="932" name="Oval 931"/>
                <p:cNvSpPr/>
                <p:nvPr/>
              </p:nvSpPr>
              <p:spPr>
                <a:xfrm>
                  <a:off x="758523"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 name="Oval 932"/>
                <p:cNvSpPr/>
                <p:nvPr/>
              </p:nvSpPr>
              <p:spPr>
                <a:xfrm>
                  <a:off x="938842"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 name="Oval 933"/>
                <p:cNvSpPr/>
                <p:nvPr/>
              </p:nvSpPr>
              <p:spPr>
                <a:xfrm>
                  <a:off x="1126019"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 name="Oval 934"/>
                <p:cNvSpPr/>
                <p:nvPr/>
              </p:nvSpPr>
              <p:spPr>
                <a:xfrm>
                  <a:off x="1306338"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 name="Oval 935"/>
                <p:cNvSpPr/>
                <p:nvPr/>
              </p:nvSpPr>
              <p:spPr>
                <a:xfrm>
                  <a:off x="1479798"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 name="Oval 936"/>
                <p:cNvSpPr/>
                <p:nvPr/>
              </p:nvSpPr>
              <p:spPr>
                <a:xfrm>
                  <a:off x="1660117"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 name="Oval 937"/>
                <p:cNvSpPr/>
                <p:nvPr/>
              </p:nvSpPr>
              <p:spPr>
                <a:xfrm>
                  <a:off x="1847294"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 name="Oval 938"/>
                <p:cNvSpPr/>
                <p:nvPr/>
              </p:nvSpPr>
              <p:spPr>
                <a:xfrm>
                  <a:off x="2027613"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 name="Oval 939"/>
                <p:cNvSpPr/>
                <p:nvPr/>
              </p:nvSpPr>
              <p:spPr>
                <a:xfrm>
                  <a:off x="2201073"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 name="Oval 940"/>
                <p:cNvSpPr/>
                <p:nvPr/>
              </p:nvSpPr>
              <p:spPr>
                <a:xfrm>
                  <a:off x="2381391"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 name="Oval 941"/>
                <p:cNvSpPr/>
                <p:nvPr/>
              </p:nvSpPr>
              <p:spPr>
                <a:xfrm>
                  <a:off x="2568569"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 name="Oval 942"/>
                <p:cNvSpPr/>
                <p:nvPr/>
              </p:nvSpPr>
              <p:spPr>
                <a:xfrm>
                  <a:off x="2748888" y="1124700"/>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4" name="Oval 943"/>
                <p:cNvSpPr/>
                <p:nvPr/>
              </p:nvSpPr>
              <p:spPr>
                <a:xfrm>
                  <a:off x="2922348"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5" name="Oval 944"/>
                <p:cNvSpPr/>
                <p:nvPr/>
              </p:nvSpPr>
              <p:spPr>
                <a:xfrm>
                  <a:off x="3102666"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6" name="Oval 945"/>
                <p:cNvSpPr/>
                <p:nvPr/>
              </p:nvSpPr>
              <p:spPr>
                <a:xfrm>
                  <a:off x="3289844"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7" name="Oval 946"/>
                <p:cNvSpPr/>
                <p:nvPr/>
              </p:nvSpPr>
              <p:spPr>
                <a:xfrm>
                  <a:off x="3470163" y="112777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8" name="Oval 947"/>
                <p:cNvSpPr/>
                <p:nvPr/>
              </p:nvSpPr>
              <p:spPr>
                <a:xfrm>
                  <a:off x="758523"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9" name="Oval 948"/>
                <p:cNvSpPr/>
                <p:nvPr/>
              </p:nvSpPr>
              <p:spPr>
                <a:xfrm>
                  <a:off x="938842"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0" name="Oval 949"/>
                <p:cNvSpPr/>
                <p:nvPr/>
              </p:nvSpPr>
              <p:spPr>
                <a:xfrm>
                  <a:off x="1126019"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1" name="Oval 950"/>
                <p:cNvSpPr/>
                <p:nvPr/>
              </p:nvSpPr>
              <p:spPr>
                <a:xfrm>
                  <a:off x="1306338"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2" name="Oval 951"/>
                <p:cNvSpPr/>
                <p:nvPr/>
              </p:nvSpPr>
              <p:spPr>
                <a:xfrm>
                  <a:off x="1479798"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3" name="Oval 952"/>
                <p:cNvSpPr/>
                <p:nvPr/>
              </p:nvSpPr>
              <p:spPr>
                <a:xfrm>
                  <a:off x="1660117"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4" name="Oval 953"/>
                <p:cNvSpPr/>
                <p:nvPr/>
              </p:nvSpPr>
              <p:spPr>
                <a:xfrm>
                  <a:off x="1847294"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5" name="Oval 954"/>
                <p:cNvSpPr/>
                <p:nvPr/>
              </p:nvSpPr>
              <p:spPr>
                <a:xfrm>
                  <a:off x="2027613"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6" name="Oval 955"/>
                <p:cNvSpPr/>
                <p:nvPr/>
              </p:nvSpPr>
              <p:spPr>
                <a:xfrm>
                  <a:off x="2201073"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7" name="Oval 956"/>
                <p:cNvSpPr/>
                <p:nvPr/>
              </p:nvSpPr>
              <p:spPr>
                <a:xfrm>
                  <a:off x="2381391"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8" name="Oval 957"/>
                <p:cNvSpPr/>
                <p:nvPr/>
              </p:nvSpPr>
              <p:spPr>
                <a:xfrm>
                  <a:off x="2568569"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9" name="Oval 958"/>
                <p:cNvSpPr/>
                <p:nvPr/>
              </p:nvSpPr>
              <p:spPr>
                <a:xfrm>
                  <a:off x="2748888" y="129864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0" name="Oval 959"/>
                <p:cNvSpPr/>
                <p:nvPr/>
              </p:nvSpPr>
              <p:spPr>
                <a:xfrm>
                  <a:off x="2922348"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1" name="Oval 960"/>
                <p:cNvSpPr/>
                <p:nvPr/>
              </p:nvSpPr>
              <p:spPr>
                <a:xfrm>
                  <a:off x="3102666"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2" name="Oval 961"/>
                <p:cNvSpPr/>
                <p:nvPr/>
              </p:nvSpPr>
              <p:spPr>
                <a:xfrm>
                  <a:off x="3289844"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3" name="Oval 962"/>
                <p:cNvSpPr/>
                <p:nvPr/>
              </p:nvSpPr>
              <p:spPr>
                <a:xfrm>
                  <a:off x="3470163" y="130172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4" name="Oval 963"/>
                <p:cNvSpPr/>
                <p:nvPr/>
              </p:nvSpPr>
              <p:spPr>
                <a:xfrm>
                  <a:off x="758523"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5" name="Oval 964"/>
                <p:cNvSpPr/>
                <p:nvPr/>
              </p:nvSpPr>
              <p:spPr>
                <a:xfrm>
                  <a:off x="938842"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6" name="Oval 965"/>
                <p:cNvSpPr/>
                <p:nvPr/>
              </p:nvSpPr>
              <p:spPr>
                <a:xfrm>
                  <a:off x="1126019"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7" name="Oval 966"/>
                <p:cNvSpPr/>
                <p:nvPr/>
              </p:nvSpPr>
              <p:spPr>
                <a:xfrm>
                  <a:off x="1306338"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8" name="Oval 967"/>
                <p:cNvSpPr/>
                <p:nvPr/>
              </p:nvSpPr>
              <p:spPr>
                <a:xfrm>
                  <a:off x="1479798"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9" name="Oval 968"/>
                <p:cNvSpPr/>
                <p:nvPr/>
              </p:nvSpPr>
              <p:spPr>
                <a:xfrm>
                  <a:off x="1660117"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0" name="Oval 969"/>
                <p:cNvSpPr/>
                <p:nvPr/>
              </p:nvSpPr>
              <p:spPr>
                <a:xfrm>
                  <a:off x="1847294"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1" name="Oval 970"/>
                <p:cNvSpPr/>
                <p:nvPr/>
              </p:nvSpPr>
              <p:spPr>
                <a:xfrm>
                  <a:off x="2027613"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2" name="Oval 971"/>
                <p:cNvSpPr/>
                <p:nvPr/>
              </p:nvSpPr>
              <p:spPr>
                <a:xfrm>
                  <a:off x="2201073"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3" name="Oval 972"/>
                <p:cNvSpPr/>
                <p:nvPr/>
              </p:nvSpPr>
              <p:spPr>
                <a:xfrm>
                  <a:off x="2381391"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4" name="Oval 973"/>
                <p:cNvSpPr/>
                <p:nvPr/>
              </p:nvSpPr>
              <p:spPr>
                <a:xfrm>
                  <a:off x="2568569"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5" name="Oval 974"/>
                <p:cNvSpPr/>
                <p:nvPr/>
              </p:nvSpPr>
              <p:spPr>
                <a:xfrm>
                  <a:off x="2748888" y="1460405"/>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6" name="Oval 975"/>
                <p:cNvSpPr/>
                <p:nvPr/>
              </p:nvSpPr>
              <p:spPr>
                <a:xfrm>
                  <a:off x="2922348"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7" name="Oval 976"/>
                <p:cNvSpPr/>
                <p:nvPr/>
              </p:nvSpPr>
              <p:spPr>
                <a:xfrm>
                  <a:off x="3102666"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8" name="Oval 977"/>
                <p:cNvSpPr/>
                <p:nvPr/>
              </p:nvSpPr>
              <p:spPr>
                <a:xfrm>
                  <a:off x="3289844"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9" name="Oval 978"/>
                <p:cNvSpPr/>
                <p:nvPr/>
              </p:nvSpPr>
              <p:spPr>
                <a:xfrm>
                  <a:off x="3470163" y="146347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0" name="Oval 979"/>
                <p:cNvSpPr/>
                <p:nvPr/>
              </p:nvSpPr>
              <p:spPr>
                <a:xfrm>
                  <a:off x="758523"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1" name="Oval 980"/>
                <p:cNvSpPr/>
                <p:nvPr/>
              </p:nvSpPr>
              <p:spPr>
                <a:xfrm>
                  <a:off x="938842"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2" name="Oval 981"/>
                <p:cNvSpPr/>
                <p:nvPr/>
              </p:nvSpPr>
              <p:spPr>
                <a:xfrm>
                  <a:off x="1126019"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3" name="Oval 982"/>
                <p:cNvSpPr/>
                <p:nvPr/>
              </p:nvSpPr>
              <p:spPr>
                <a:xfrm>
                  <a:off x="1306338"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4" name="Oval 983"/>
                <p:cNvSpPr/>
                <p:nvPr/>
              </p:nvSpPr>
              <p:spPr>
                <a:xfrm>
                  <a:off x="1479798"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5" name="Oval 984"/>
                <p:cNvSpPr/>
                <p:nvPr/>
              </p:nvSpPr>
              <p:spPr>
                <a:xfrm>
                  <a:off x="1660117"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6" name="Oval 985"/>
                <p:cNvSpPr/>
                <p:nvPr/>
              </p:nvSpPr>
              <p:spPr>
                <a:xfrm>
                  <a:off x="1847294"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7" name="Oval 986"/>
                <p:cNvSpPr/>
                <p:nvPr/>
              </p:nvSpPr>
              <p:spPr>
                <a:xfrm>
                  <a:off x="2027613"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8" name="Oval 987"/>
                <p:cNvSpPr/>
                <p:nvPr/>
              </p:nvSpPr>
              <p:spPr>
                <a:xfrm>
                  <a:off x="2201073"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9" name="Oval 988"/>
                <p:cNvSpPr/>
                <p:nvPr/>
              </p:nvSpPr>
              <p:spPr>
                <a:xfrm>
                  <a:off x="2381391"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0" name="Oval 989"/>
                <p:cNvSpPr/>
                <p:nvPr/>
              </p:nvSpPr>
              <p:spPr>
                <a:xfrm>
                  <a:off x="2568569"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1" name="Oval 990"/>
                <p:cNvSpPr/>
                <p:nvPr/>
              </p:nvSpPr>
              <p:spPr>
                <a:xfrm>
                  <a:off x="2748888" y="1634353"/>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2" name="Oval 991"/>
                <p:cNvSpPr/>
                <p:nvPr/>
              </p:nvSpPr>
              <p:spPr>
                <a:xfrm>
                  <a:off x="2922348"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3" name="Oval 992"/>
                <p:cNvSpPr/>
                <p:nvPr/>
              </p:nvSpPr>
              <p:spPr>
                <a:xfrm>
                  <a:off x="3102666"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4" name="Oval 993"/>
                <p:cNvSpPr/>
                <p:nvPr/>
              </p:nvSpPr>
              <p:spPr>
                <a:xfrm>
                  <a:off x="3289844"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5" name="Oval 994"/>
                <p:cNvSpPr/>
                <p:nvPr/>
              </p:nvSpPr>
              <p:spPr>
                <a:xfrm>
                  <a:off x="3470163" y="163742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6" name="Oval 995"/>
                <p:cNvSpPr/>
                <p:nvPr/>
              </p:nvSpPr>
              <p:spPr>
                <a:xfrm>
                  <a:off x="758523"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7" name="Oval 996"/>
                <p:cNvSpPr/>
                <p:nvPr/>
              </p:nvSpPr>
              <p:spPr>
                <a:xfrm>
                  <a:off x="938842"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8" name="Oval 997"/>
                <p:cNvSpPr/>
                <p:nvPr/>
              </p:nvSpPr>
              <p:spPr>
                <a:xfrm>
                  <a:off x="1126019"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9" name="Oval 998"/>
                <p:cNvSpPr/>
                <p:nvPr/>
              </p:nvSpPr>
              <p:spPr>
                <a:xfrm>
                  <a:off x="1306338"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0" name="Oval 999"/>
                <p:cNvSpPr/>
                <p:nvPr/>
              </p:nvSpPr>
              <p:spPr>
                <a:xfrm>
                  <a:off x="1479798"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1" name="Oval 1000"/>
                <p:cNvSpPr/>
                <p:nvPr/>
              </p:nvSpPr>
              <p:spPr>
                <a:xfrm>
                  <a:off x="1660117"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2" name="Oval 1001"/>
                <p:cNvSpPr/>
                <p:nvPr/>
              </p:nvSpPr>
              <p:spPr>
                <a:xfrm>
                  <a:off x="1847294"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3" name="Oval 1002"/>
                <p:cNvSpPr/>
                <p:nvPr/>
              </p:nvSpPr>
              <p:spPr>
                <a:xfrm>
                  <a:off x="2027613"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4" name="Oval 1003"/>
                <p:cNvSpPr/>
                <p:nvPr/>
              </p:nvSpPr>
              <p:spPr>
                <a:xfrm>
                  <a:off x="2201073"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5" name="Oval 1004"/>
                <p:cNvSpPr/>
                <p:nvPr/>
              </p:nvSpPr>
              <p:spPr>
                <a:xfrm>
                  <a:off x="2381391"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6" name="Oval 1005"/>
                <p:cNvSpPr/>
                <p:nvPr/>
              </p:nvSpPr>
              <p:spPr>
                <a:xfrm>
                  <a:off x="2568569"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7" name="Oval 1006"/>
                <p:cNvSpPr/>
                <p:nvPr/>
              </p:nvSpPr>
              <p:spPr>
                <a:xfrm>
                  <a:off x="2748888" y="181626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8" name="Oval 1007"/>
                <p:cNvSpPr/>
                <p:nvPr/>
              </p:nvSpPr>
              <p:spPr>
                <a:xfrm>
                  <a:off x="2922348"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9" name="Oval 1008"/>
                <p:cNvSpPr/>
                <p:nvPr/>
              </p:nvSpPr>
              <p:spPr>
                <a:xfrm>
                  <a:off x="3102666"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0" name="Oval 1009"/>
                <p:cNvSpPr/>
                <p:nvPr/>
              </p:nvSpPr>
              <p:spPr>
                <a:xfrm>
                  <a:off x="3289844"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1" name="Oval 1010"/>
                <p:cNvSpPr/>
                <p:nvPr/>
              </p:nvSpPr>
              <p:spPr>
                <a:xfrm>
                  <a:off x="3470163" y="181934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2" name="Oval 1011"/>
                <p:cNvSpPr/>
                <p:nvPr/>
              </p:nvSpPr>
              <p:spPr>
                <a:xfrm>
                  <a:off x="758523"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3" name="Oval 1012"/>
                <p:cNvSpPr/>
                <p:nvPr/>
              </p:nvSpPr>
              <p:spPr>
                <a:xfrm>
                  <a:off x="938842"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4" name="Oval 1013"/>
                <p:cNvSpPr/>
                <p:nvPr/>
              </p:nvSpPr>
              <p:spPr>
                <a:xfrm>
                  <a:off x="1126019"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5" name="Oval 1014"/>
                <p:cNvSpPr/>
                <p:nvPr/>
              </p:nvSpPr>
              <p:spPr>
                <a:xfrm>
                  <a:off x="1306338"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6" name="Oval 1015"/>
                <p:cNvSpPr/>
                <p:nvPr/>
              </p:nvSpPr>
              <p:spPr>
                <a:xfrm>
                  <a:off x="1479798"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7" name="Oval 1016"/>
                <p:cNvSpPr/>
                <p:nvPr/>
              </p:nvSpPr>
              <p:spPr>
                <a:xfrm>
                  <a:off x="1660117"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8" name="Oval 1017"/>
                <p:cNvSpPr/>
                <p:nvPr/>
              </p:nvSpPr>
              <p:spPr>
                <a:xfrm>
                  <a:off x="1847294"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9" name="Oval 1018"/>
                <p:cNvSpPr/>
                <p:nvPr/>
              </p:nvSpPr>
              <p:spPr>
                <a:xfrm>
                  <a:off x="2027613"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0" name="Oval 1019"/>
                <p:cNvSpPr/>
                <p:nvPr/>
              </p:nvSpPr>
              <p:spPr>
                <a:xfrm>
                  <a:off x="2201073"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1" name="Oval 1020"/>
                <p:cNvSpPr/>
                <p:nvPr/>
              </p:nvSpPr>
              <p:spPr>
                <a:xfrm>
                  <a:off x="2381391"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2" name="Oval 1021"/>
                <p:cNvSpPr/>
                <p:nvPr/>
              </p:nvSpPr>
              <p:spPr>
                <a:xfrm>
                  <a:off x="2568569"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3" name="Oval 1022"/>
                <p:cNvSpPr/>
                <p:nvPr/>
              </p:nvSpPr>
              <p:spPr>
                <a:xfrm>
                  <a:off x="2748888" y="1990218"/>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Oval 1023"/>
                <p:cNvSpPr/>
                <p:nvPr/>
              </p:nvSpPr>
              <p:spPr>
                <a:xfrm>
                  <a:off x="2922348"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Oval 1024"/>
                <p:cNvSpPr/>
                <p:nvPr/>
              </p:nvSpPr>
              <p:spPr>
                <a:xfrm>
                  <a:off x="3102666"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Oval 1025"/>
                <p:cNvSpPr/>
                <p:nvPr/>
              </p:nvSpPr>
              <p:spPr>
                <a:xfrm>
                  <a:off x="3289844"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Oval 1026"/>
                <p:cNvSpPr/>
                <p:nvPr/>
              </p:nvSpPr>
              <p:spPr>
                <a:xfrm>
                  <a:off x="3470163" y="199329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8" name="Oval 1027"/>
                <p:cNvSpPr/>
                <p:nvPr/>
              </p:nvSpPr>
              <p:spPr>
                <a:xfrm>
                  <a:off x="758523"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Oval 1028"/>
                <p:cNvSpPr/>
                <p:nvPr/>
              </p:nvSpPr>
              <p:spPr>
                <a:xfrm>
                  <a:off x="938842"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Oval 1029"/>
                <p:cNvSpPr/>
                <p:nvPr/>
              </p:nvSpPr>
              <p:spPr>
                <a:xfrm>
                  <a:off x="1126019"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Oval 1030"/>
                <p:cNvSpPr/>
                <p:nvPr/>
              </p:nvSpPr>
              <p:spPr>
                <a:xfrm>
                  <a:off x="1306338"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Oval 1031"/>
                <p:cNvSpPr/>
                <p:nvPr/>
              </p:nvSpPr>
              <p:spPr>
                <a:xfrm>
                  <a:off x="1479798"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Oval 1032"/>
                <p:cNvSpPr/>
                <p:nvPr/>
              </p:nvSpPr>
              <p:spPr>
                <a:xfrm>
                  <a:off x="1660117"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 name="Oval 1033"/>
                <p:cNvSpPr/>
                <p:nvPr/>
              </p:nvSpPr>
              <p:spPr>
                <a:xfrm>
                  <a:off x="1847294"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Oval 1034"/>
                <p:cNvSpPr/>
                <p:nvPr/>
              </p:nvSpPr>
              <p:spPr>
                <a:xfrm>
                  <a:off x="2027613"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Oval 1035"/>
                <p:cNvSpPr/>
                <p:nvPr/>
              </p:nvSpPr>
              <p:spPr>
                <a:xfrm>
                  <a:off x="2201073"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Oval 1036"/>
                <p:cNvSpPr/>
                <p:nvPr/>
              </p:nvSpPr>
              <p:spPr>
                <a:xfrm>
                  <a:off x="2381391"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Oval 1037"/>
                <p:cNvSpPr/>
                <p:nvPr/>
              </p:nvSpPr>
              <p:spPr>
                <a:xfrm>
                  <a:off x="2568569"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Oval 1038"/>
                <p:cNvSpPr/>
                <p:nvPr/>
              </p:nvSpPr>
              <p:spPr>
                <a:xfrm>
                  <a:off x="2748888" y="2151974"/>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Oval 1039"/>
                <p:cNvSpPr/>
                <p:nvPr/>
              </p:nvSpPr>
              <p:spPr>
                <a:xfrm>
                  <a:off x="2922348"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Oval 1040"/>
                <p:cNvSpPr/>
                <p:nvPr/>
              </p:nvSpPr>
              <p:spPr>
                <a:xfrm>
                  <a:off x="3102666"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Oval 1041"/>
                <p:cNvSpPr/>
                <p:nvPr/>
              </p:nvSpPr>
              <p:spPr>
                <a:xfrm>
                  <a:off x="3289844"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Oval 1042"/>
                <p:cNvSpPr/>
                <p:nvPr/>
              </p:nvSpPr>
              <p:spPr>
                <a:xfrm>
                  <a:off x="3470163" y="2155049"/>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Oval 1043"/>
                <p:cNvSpPr/>
                <p:nvPr/>
              </p:nvSpPr>
              <p:spPr>
                <a:xfrm>
                  <a:off x="758523"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Oval 1044"/>
                <p:cNvSpPr/>
                <p:nvPr/>
              </p:nvSpPr>
              <p:spPr>
                <a:xfrm>
                  <a:off x="938842"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Oval 1045"/>
                <p:cNvSpPr/>
                <p:nvPr/>
              </p:nvSpPr>
              <p:spPr>
                <a:xfrm>
                  <a:off x="1126019"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Oval 1046"/>
                <p:cNvSpPr/>
                <p:nvPr/>
              </p:nvSpPr>
              <p:spPr>
                <a:xfrm>
                  <a:off x="1306338"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Oval 1047"/>
                <p:cNvSpPr/>
                <p:nvPr/>
              </p:nvSpPr>
              <p:spPr>
                <a:xfrm>
                  <a:off x="1479798"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Oval 1048"/>
                <p:cNvSpPr/>
                <p:nvPr/>
              </p:nvSpPr>
              <p:spPr>
                <a:xfrm>
                  <a:off x="1660117"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Oval 1049"/>
                <p:cNvSpPr/>
                <p:nvPr/>
              </p:nvSpPr>
              <p:spPr>
                <a:xfrm>
                  <a:off x="1847294"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Oval 1050"/>
                <p:cNvSpPr/>
                <p:nvPr/>
              </p:nvSpPr>
              <p:spPr>
                <a:xfrm>
                  <a:off x="2027613"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2" name="Oval 1051"/>
                <p:cNvSpPr/>
                <p:nvPr/>
              </p:nvSpPr>
              <p:spPr>
                <a:xfrm>
                  <a:off x="2201073"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Oval 1052"/>
                <p:cNvSpPr/>
                <p:nvPr/>
              </p:nvSpPr>
              <p:spPr>
                <a:xfrm>
                  <a:off x="2381391"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Oval 1053"/>
                <p:cNvSpPr/>
                <p:nvPr/>
              </p:nvSpPr>
              <p:spPr>
                <a:xfrm>
                  <a:off x="2568569"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Oval 1054"/>
                <p:cNvSpPr/>
                <p:nvPr/>
              </p:nvSpPr>
              <p:spPr>
                <a:xfrm>
                  <a:off x="2748888" y="2325922"/>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6" name="Oval 1055"/>
                <p:cNvSpPr/>
                <p:nvPr/>
              </p:nvSpPr>
              <p:spPr>
                <a:xfrm>
                  <a:off x="2922348"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Oval 1056"/>
                <p:cNvSpPr/>
                <p:nvPr/>
              </p:nvSpPr>
              <p:spPr>
                <a:xfrm>
                  <a:off x="3102666"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8" name="Oval 1057"/>
                <p:cNvSpPr/>
                <p:nvPr/>
              </p:nvSpPr>
              <p:spPr>
                <a:xfrm>
                  <a:off x="3289844"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9" name="Oval 1058"/>
                <p:cNvSpPr/>
                <p:nvPr/>
              </p:nvSpPr>
              <p:spPr>
                <a:xfrm>
                  <a:off x="3470163" y="2328997"/>
                  <a:ext cx="101332" cy="106171"/>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325" name="Group 1324"/>
            <p:cNvGrpSpPr/>
            <p:nvPr/>
          </p:nvGrpSpPr>
          <p:grpSpPr>
            <a:xfrm>
              <a:off x="6013172" y="5128587"/>
              <a:ext cx="1938131" cy="1093305"/>
              <a:chOff x="8388625" y="5138528"/>
              <a:chExt cx="1938131" cy="1093305"/>
            </a:xfrm>
          </p:grpSpPr>
          <p:sp>
            <p:nvSpPr>
              <p:cNvPr id="1324" name="Rectangle 1323"/>
              <p:cNvSpPr/>
              <p:nvPr/>
            </p:nvSpPr>
            <p:spPr>
              <a:xfrm>
                <a:off x="8388626" y="5148470"/>
                <a:ext cx="1918252" cy="1063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3" name="Group 1322"/>
              <p:cNvGrpSpPr/>
              <p:nvPr/>
            </p:nvGrpSpPr>
            <p:grpSpPr>
              <a:xfrm>
                <a:off x="8388625" y="5138528"/>
                <a:ext cx="1938131" cy="1093305"/>
                <a:chOff x="6867938" y="5764695"/>
                <a:chExt cx="1938131" cy="1093305"/>
              </a:xfrm>
              <a:noFill/>
            </p:grpSpPr>
            <p:sp>
              <p:nvSpPr>
                <p:cNvPr id="1192" name="Rectangle 1191"/>
                <p:cNvSpPr/>
                <p:nvPr/>
              </p:nvSpPr>
              <p:spPr>
                <a:xfrm>
                  <a:off x="6867938" y="5764695"/>
                  <a:ext cx="1938131" cy="10933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4" name="Oval 1193"/>
                <p:cNvSpPr/>
                <p:nvPr/>
              </p:nvSpPr>
              <p:spPr>
                <a:xfrm>
                  <a:off x="6883350" y="579616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5" name="Oval 1194"/>
                <p:cNvSpPr/>
                <p:nvPr/>
              </p:nvSpPr>
              <p:spPr>
                <a:xfrm>
                  <a:off x="7005752" y="579616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6" name="Oval 1195"/>
                <p:cNvSpPr/>
                <p:nvPr/>
              </p:nvSpPr>
              <p:spPr>
                <a:xfrm>
                  <a:off x="7132809" y="579616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7" name="Oval 1196"/>
                <p:cNvSpPr/>
                <p:nvPr/>
              </p:nvSpPr>
              <p:spPr>
                <a:xfrm>
                  <a:off x="7255211" y="579616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8" name="Oval 1197"/>
                <p:cNvSpPr/>
                <p:nvPr/>
              </p:nvSpPr>
              <p:spPr>
                <a:xfrm>
                  <a:off x="7372957" y="579859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9" name="Oval 1198"/>
                <p:cNvSpPr/>
                <p:nvPr/>
              </p:nvSpPr>
              <p:spPr>
                <a:xfrm>
                  <a:off x="7495359" y="579859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0" name="Oval 1199"/>
                <p:cNvSpPr/>
                <p:nvPr/>
              </p:nvSpPr>
              <p:spPr>
                <a:xfrm>
                  <a:off x="7622417" y="579859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1" name="Oval 1200"/>
                <p:cNvSpPr/>
                <p:nvPr/>
              </p:nvSpPr>
              <p:spPr>
                <a:xfrm>
                  <a:off x="7744818" y="579859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2" name="Oval 1201"/>
                <p:cNvSpPr/>
                <p:nvPr/>
              </p:nvSpPr>
              <p:spPr>
                <a:xfrm>
                  <a:off x="7862565" y="579616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3" name="Oval 1202"/>
                <p:cNvSpPr/>
                <p:nvPr/>
              </p:nvSpPr>
              <p:spPr>
                <a:xfrm>
                  <a:off x="7984966" y="579616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4" name="Oval 1203"/>
                <p:cNvSpPr/>
                <p:nvPr/>
              </p:nvSpPr>
              <p:spPr>
                <a:xfrm>
                  <a:off x="8112024" y="579616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5" name="Oval 1204"/>
                <p:cNvSpPr/>
                <p:nvPr/>
              </p:nvSpPr>
              <p:spPr>
                <a:xfrm>
                  <a:off x="8234426" y="579616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6" name="Oval 1205"/>
                <p:cNvSpPr/>
                <p:nvPr/>
              </p:nvSpPr>
              <p:spPr>
                <a:xfrm>
                  <a:off x="8352172" y="579859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7" name="Oval 1206"/>
                <p:cNvSpPr/>
                <p:nvPr/>
              </p:nvSpPr>
              <p:spPr>
                <a:xfrm>
                  <a:off x="8474573" y="579859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8" name="Oval 1207"/>
                <p:cNvSpPr/>
                <p:nvPr/>
              </p:nvSpPr>
              <p:spPr>
                <a:xfrm>
                  <a:off x="8601631" y="579859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9" name="Oval 1208"/>
                <p:cNvSpPr/>
                <p:nvPr/>
              </p:nvSpPr>
              <p:spPr>
                <a:xfrm>
                  <a:off x="8724033" y="579859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0" name="Oval 1209"/>
                <p:cNvSpPr/>
                <p:nvPr/>
              </p:nvSpPr>
              <p:spPr>
                <a:xfrm>
                  <a:off x="6883350" y="593396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1" name="Oval 1210"/>
                <p:cNvSpPr/>
                <p:nvPr/>
              </p:nvSpPr>
              <p:spPr>
                <a:xfrm>
                  <a:off x="7005752" y="593396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2" name="Oval 1211"/>
                <p:cNvSpPr/>
                <p:nvPr/>
              </p:nvSpPr>
              <p:spPr>
                <a:xfrm>
                  <a:off x="7132809" y="593396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3" name="Oval 1212"/>
                <p:cNvSpPr/>
                <p:nvPr/>
              </p:nvSpPr>
              <p:spPr>
                <a:xfrm>
                  <a:off x="7255211" y="593396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4" name="Oval 1213"/>
                <p:cNvSpPr/>
                <p:nvPr/>
              </p:nvSpPr>
              <p:spPr>
                <a:xfrm>
                  <a:off x="7372957" y="5936402"/>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5" name="Oval 1214"/>
                <p:cNvSpPr/>
                <p:nvPr/>
              </p:nvSpPr>
              <p:spPr>
                <a:xfrm>
                  <a:off x="7495359" y="5936402"/>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6" name="Oval 1215"/>
                <p:cNvSpPr/>
                <p:nvPr/>
              </p:nvSpPr>
              <p:spPr>
                <a:xfrm>
                  <a:off x="7622417" y="5936402"/>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7" name="Oval 1216"/>
                <p:cNvSpPr/>
                <p:nvPr/>
              </p:nvSpPr>
              <p:spPr>
                <a:xfrm>
                  <a:off x="7744818" y="5936402"/>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8" name="Oval 1217"/>
                <p:cNvSpPr/>
                <p:nvPr/>
              </p:nvSpPr>
              <p:spPr>
                <a:xfrm>
                  <a:off x="7862565" y="593396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9" name="Oval 1218"/>
                <p:cNvSpPr/>
                <p:nvPr/>
              </p:nvSpPr>
              <p:spPr>
                <a:xfrm>
                  <a:off x="7984966" y="593396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0" name="Oval 1219"/>
                <p:cNvSpPr/>
                <p:nvPr/>
              </p:nvSpPr>
              <p:spPr>
                <a:xfrm>
                  <a:off x="8112024" y="593396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1" name="Oval 1220"/>
                <p:cNvSpPr/>
                <p:nvPr/>
              </p:nvSpPr>
              <p:spPr>
                <a:xfrm>
                  <a:off x="8234426" y="593396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2" name="Oval 1221"/>
                <p:cNvSpPr/>
                <p:nvPr/>
              </p:nvSpPr>
              <p:spPr>
                <a:xfrm>
                  <a:off x="8352172" y="5936402"/>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3" name="Oval 1222"/>
                <p:cNvSpPr/>
                <p:nvPr/>
              </p:nvSpPr>
              <p:spPr>
                <a:xfrm>
                  <a:off x="8474573" y="5936402"/>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4" name="Oval 1223"/>
                <p:cNvSpPr/>
                <p:nvPr/>
              </p:nvSpPr>
              <p:spPr>
                <a:xfrm>
                  <a:off x="8601631" y="5936402"/>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5" name="Oval 1224"/>
                <p:cNvSpPr/>
                <p:nvPr/>
              </p:nvSpPr>
              <p:spPr>
                <a:xfrm>
                  <a:off x="8724033" y="5936402"/>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6" name="Oval 1225"/>
                <p:cNvSpPr/>
                <p:nvPr/>
              </p:nvSpPr>
              <p:spPr>
                <a:xfrm>
                  <a:off x="6883350" y="6062111"/>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7" name="Oval 1226"/>
                <p:cNvSpPr/>
                <p:nvPr/>
              </p:nvSpPr>
              <p:spPr>
                <a:xfrm>
                  <a:off x="7005752" y="6062111"/>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8" name="Oval 1227"/>
                <p:cNvSpPr/>
                <p:nvPr/>
              </p:nvSpPr>
              <p:spPr>
                <a:xfrm>
                  <a:off x="7132809" y="6062111"/>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 name="Oval 1228"/>
                <p:cNvSpPr/>
                <p:nvPr/>
              </p:nvSpPr>
              <p:spPr>
                <a:xfrm>
                  <a:off x="7255211" y="6062111"/>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 name="Oval 1229"/>
                <p:cNvSpPr/>
                <p:nvPr/>
              </p:nvSpPr>
              <p:spPr>
                <a:xfrm>
                  <a:off x="7372957" y="606454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1" name="Oval 1230"/>
                <p:cNvSpPr/>
                <p:nvPr/>
              </p:nvSpPr>
              <p:spPr>
                <a:xfrm>
                  <a:off x="7495359" y="606454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2" name="Oval 1231"/>
                <p:cNvSpPr/>
                <p:nvPr/>
              </p:nvSpPr>
              <p:spPr>
                <a:xfrm>
                  <a:off x="7622417" y="606454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3" name="Oval 1232"/>
                <p:cNvSpPr/>
                <p:nvPr/>
              </p:nvSpPr>
              <p:spPr>
                <a:xfrm>
                  <a:off x="7744818" y="606454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4" name="Oval 1233"/>
                <p:cNvSpPr/>
                <p:nvPr/>
              </p:nvSpPr>
              <p:spPr>
                <a:xfrm>
                  <a:off x="7862565" y="6062111"/>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5" name="Oval 1234"/>
                <p:cNvSpPr/>
                <p:nvPr/>
              </p:nvSpPr>
              <p:spPr>
                <a:xfrm>
                  <a:off x="7984966" y="6062111"/>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6" name="Oval 1235"/>
                <p:cNvSpPr/>
                <p:nvPr/>
              </p:nvSpPr>
              <p:spPr>
                <a:xfrm>
                  <a:off x="8112024" y="6062111"/>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7" name="Oval 1236"/>
                <p:cNvSpPr/>
                <p:nvPr/>
              </p:nvSpPr>
              <p:spPr>
                <a:xfrm>
                  <a:off x="8234426" y="6062111"/>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8" name="Oval 1237"/>
                <p:cNvSpPr/>
                <p:nvPr/>
              </p:nvSpPr>
              <p:spPr>
                <a:xfrm>
                  <a:off x="8352172" y="606454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9" name="Oval 1238"/>
                <p:cNvSpPr/>
                <p:nvPr/>
              </p:nvSpPr>
              <p:spPr>
                <a:xfrm>
                  <a:off x="8474573" y="606454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0" name="Oval 1239"/>
                <p:cNvSpPr/>
                <p:nvPr/>
              </p:nvSpPr>
              <p:spPr>
                <a:xfrm>
                  <a:off x="8601631" y="606454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1" name="Oval 1240"/>
                <p:cNvSpPr/>
                <p:nvPr/>
              </p:nvSpPr>
              <p:spPr>
                <a:xfrm>
                  <a:off x="8724033" y="6064546"/>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2" name="Oval 1241"/>
                <p:cNvSpPr/>
                <p:nvPr/>
              </p:nvSpPr>
              <p:spPr>
                <a:xfrm>
                  <a:off x="6883350" y="61999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3" name="Oval 1242"/>
                <p:cNvSpPr/>
                <p:nvPr/>
              </p:nvSpPr>
              <p:spPr>
                <a:xfrm>
                  <a:off x="7005752" y="61999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4" name="Oval 1243"/>
                <p:cNvSpPr/>
                <p:nvPr/>
              </p:nvSpPr>
              <p:spPr>
                <a:xfrm>
                  <a:off x="7132809" y="61999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5" name="Oval 1244"/>
                <p:cNvSpPr/>
                <p:nvPr/>
              </p:nvSpPr>
              <p:spPr>
                <a:xfrm>
                  <a:off x="7255211" y="61999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6" name="Oval 1245"/>
                <p:cNvSpPr/>
                <p:nvPr/>
              </p:nvSpPr>
              <p:spPr>
                <a:xfrm>
                  <a:off x="7372957" y="620235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7" name="Oval 1246"/>
                <p:cNvSpPr/>
                <p:nvPr/>
              </p:nvSpPr>
              <p:spPr>
                <a:xfrm>
                  <a:off x="7495359" y="620235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8" name="Oval 1247"/>
                <p:cNvSpPr/>
                <p:nvPr/>
              </p:nvSpPr>
              <p:spPr>
                <a:xfrm>
                  <a:off x="7622417" y="620235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9" name="Oval 1248"/>
                <p:cNvSpPr/>
                <p:nvPr/>
              </p:nvSpPr>
              <p:spPr>
                <a:xfrm>
                  <a:off x="7744818" y="620235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0" name="Oval 1249"/>
                <p:cNvSpPr/>
                <p:nvPr/>
              </p:nvSpPr>
              <p:spPr>
                <a:xfrm>
                  <a:off x="7862565" y="61999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1" name="Oval 1250"/>
                <p:cNvSpPr/>
                <p:nvPr/>
              </p:nvSpPr>
              <p:spPr>
                <a:xfrm>
                  <a:off x="7984966" y="61999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2" name="Oval 1251"/>
                <p:cNvSpPr/>
                <p:nvPr/>
              </p:nvSpPr>
              <p:spPr>
                <a:xfrm>
                  <a:off x="8112024" y="61999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3" name="Oval 1252"/>
                <p:cNvSpPr/>
                <p:nvPr/>
              </p:nvSpPr>
              <p:spPr>
                <a:xfrm>
                  <a:off x="8234426" y="61999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4" name="Oval 1253"/>
                <p:cNvSpPr/>
                <p:nvPr/>
              </p:nvSpPr>
              <p:spPr>
                <a:xfrm>
                  <a:off x="8352172" y="620235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5" name="Oval 1254"/>
                <p:cNvSpPr/>
                <p:nvPr/>
              </p:nvSpPr>
              <p:spPr>
                <a:xfrm>
                  <a:off x="8474573" y="620235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6" name="Oval 1255"/>
                <p:cNvSpPr/>
                <p:nvPr/>
              </p:nvSpPr>
              <p:spPr>
                <a:xfrm>
                  <a:off x="8601631" y="620235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7" name="Oval 1256"/>
                <p:cNvSpPr/>
                <p:nvPr/>
              </p:nvSpPr>
              <p:spPr>
                <a:xfrm>
                  <a:off x="8724033" y="620235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8" name="Oval 1257"/>
                <p:cNvSpPr/>
                <p:nvPr/>
              </p:nvSpPr>
              <p:spPr>
                <a:xfrm>
                  <a:off x="6883350" y="634402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9" name="Oval 1258"/>
                <p:cNvSpPr/>
                <p:nvPr/>
              </p:nvSpPr>
              <p:spPr>
                <a:xfrm>
                  <a:off x="7005752" y="634402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0" name="Oval 1259"/>
                <p:cNvSpPr/>
                <p:nvPr/>
              </p:nvSpPr>
              <p:spPr>
                <a:xfrm>
                  <a:off x="7132809" y="634402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1" name="Oval 1260"/>
                <p:cNvSpPr/>
                <p:nvPr/>
              </p:nvSpPr>
              <p:spPr>
                <a:xfrm>
                  <a:off x="7255211" y="634402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2" name="Oval 1261"/>
                <p:cNvSpPr/>
                <p:nvPr/>
              </p:nvSpPr>
              <p:spPr>
                <a:xfrm>
                  <a:off x="7372957" y="6346465"/>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3" name="Oval 1262"/>
                <p:cNvSpPr/>
                <p:nvPr/>
              </p:nvSpPr>
              <p:spPr>
                <a:xfrm>
                  <a:off x="7495359" y="6346465"/>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4" name="Oval 1263"/>
                <p:cNvSpPr/>
                <p:nvPr/>
              </p:nvSpPr>
              <p:spPr>
                <a:xfrm>
                  <a:off x="7622417" y="6346465"/>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5" name="Oval 1264"/>
                <p:cNvSpPr/>
                <p:nvPr/>
              </p:nvSpPr>
              <p:spPr>
                <a:xfrm>
                  <a:off x="7744818" y="6346465"/>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6" name="Oval 1265"/>
                <p:cNvSpPr/>
                <p:nvPr/>
              </p:nvSpPr>
              <p:spPr>
                <a:xfrm>
                  <a:off x="7862565" y="634402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7" name="Oval 1266"/>
                <p:cNvSpPr/>
                <p:nvPr/>
              </p:nvSpPr>
              <p:spPr>
                <a:xfrm>
                  <a:off x="7984966" y="634402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8" name="Oval 1267"/>
                <p:cNvSpPr/>
                <p:nvPr/>
              </p:nvSpPr>
              <p:spPr>
                <a:xfrm>
                  <a:off x="8112024" y="634402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9" name="Oval 1268"/>
                <p:cNvSpPr/>
                <p:nvPr/>
              </p:nvSpPr>
              <p:spPr>
                <a:xfrm>
                  <a:off x="8234426" y="6344029"/>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0" name="Oval 1269"/>
                <p:cNvSpPr/>
                <p:nvPr/>
              </p:nvSpPr>
              <p:spPr>
                <a:xfrm>
                  <a:off x="8352172" y="6346465"/>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1" name="Oval 1270"/>
                <p:cNvSpPr/>
                <p:nvPr/>
              </p:nvSpPr>
              <p:spPr>
                <a:xfrm>
                  <a:off x="8474573" y="6346465"/>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2" name="Oval 1271"/>
                <p:cNvSpPr/>
                <p:nvPr/>
              </p:nvSpPr>
              <p:spPr>
                <a:xfrm>
                  <a:off x="8601631" y="6346465"/>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3" name="Oval 1272"/>
                <p:cNvSpPr/>
                <p:nvPr/>
              </p:nvSpPr>
              <p:spPr>
                <a:xfrm>
                  <a:off x="8724033" y="6346465"/>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4" name="Oval 1273"/>
                <p:cNvSpPr/>
                <p:nvPr/>
              </p:nvSpPr>
              <p:spPr>
                <a:xfrm>
                  <a:off x="6883350" y="648183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5" name="Oval 1274"/>
                <p:cNvSpPr/>
                <p:nvPr/>
              </p:nvSpPr>
              <p:spPr>
                <a:xfrm>
                  <a:off x="7005752" y="648183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6" name="Oval 1275"/>
                <p:cNvSpPr/>
                <p:nvPr/>
              </p:nvSpPr>
              <p:spPr>
                <a:xfrm>
                  <a:off x="7132809" y="648183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7" name="Oval 1276"/>
                <p:cNvSpPr/>
                <p:nvPr/>
              </p:nvSpPr>
              <p:spPr>
                <a:xfrm>
                  <a:off x="7255211" y="648183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8" name="Oval 1277"/>
                <p:cNvSpPr/>
                <p:nvPr/>
              </p:nvSpPr>
              <p:spPr>
                <a:xfrm>
                  <a:off x="7372957" y="6484268"/>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9" name="Oval 1278"/>
                <p:cNvSpPr/>
                <p:nvPr/>
              </p:nvSpPr>
              <p:spPr>
                <a:xfrm>
                  <a:off x="7495359" y="6484268"/>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0" name="Oval 1279"/>
                <p:cNvSpPr/>
                <p:nvPr/>
              </p:nvSpPr>
              <p:spPr>
                <a:xfrm>
                  <a:off x="7622417" y="6484268"/>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 name="Oval 1280"/>
                <p:cNvSpPr/>
                <p:nvPr/>
              </p:nvSpPr>
              <p:spPr>
                <a:xfrm>
                  <a:off x="7744818" y="6484268"/>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2" name="Oval 1281"/>
                <p:cNvSpPr/>
                <p:nvPr/>
              </p:nvSpPr>
              <p:spPr>
                <a:xfrm>
                  <a:off x="7862565" y="648183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3" name="Oval 1282"/>
                <p:cNvSpPr/>
                <p:nvPr/>
              </p:nvSpPr>
              <p:spPr>
                <a:xfrm>
                  <a:off x="7984966" y="648183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4" name="Oval 1283"/>
                <p:cNvSpPr/>
                <p:nvPr/>
              </p:nvSpPr>
              <p:spPr>
                <a:xfrm>
                  <a:off x="8112024" y="648183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5" name="Oval 1284"/>
                <p:cNvSpPr/>
                <p:nvPr/>
              </p:nvSpPr>
              <p:spPr>
                <a:xfrm>
                  <a:off x="8234426" y="6481833"/>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6" name="Oval 1285"/>
                <p:cNvSpPr/>
                <p:nvPr/>
              </p:nvSpPr>
              <p:spPr>
                <a:xfrm>
                  <a:off x="8352172" y="6484268"/>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7" name="Oval 1286"/>
                <p:cNvSpPr/>
                <p:nvPr/>
              </p:nvSpPr>
              <p:spPr>
                <a:xfrm>
                  <a:off x="8474573" y="6484268"/>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8" name="Oval 1287"/>
                <p:cNvSpPr/>
                <p:nvPr/>
              </p:nvSpPr>
              <p:spPr>
                <a:xfrm>
                  <a:off x="8601631" y="6484268"/>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9" name="Oval 1288"/>
                <p:cNvSpPr/>
                <p:nvPr/>
              </p:nvSpPr>
              <p:spPr>
                <a:xfrm>
                  <a:off x="8724033" y="6484268"/>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0" name="Oval 1289"/>
                <p:cNvSpPr/>
                <p:nvPr/>
              </p:nvSpPr>
              <p:spPr>
                <a:xfrm>
                  <a:off x="6883350" y="660997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1" name="Oval 1290"/>
                <p:cNvSpPr/>
                <p:nvPr/>
              </p:nvSpPr>
              <p:spPr>
                <a:xfrm>
                  <a:off x="7005752" y="660997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2" name="Oval 1291"/>
                <p:cNvSpPr/>
                <p:nvPr/>
              </p:nvSpPr>
              <p:spPr>
                <a:xfrm>
                  <a:off x="7132809" y="660997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3" name="Oval 1292"/>
                <p:cNvSpPr/>
                <p:nvPr/>
              </p:nvSpPr>
              <p:spPr>
                <a:xfrm>
                  <a:off x="7255211" y="660997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4" name="Oval 1293"/>
                <p:cNvSpPr/>
                <p:nvPr/>
              </p:nvSpPr>
              <p:spPr>
                <a:xfrm>
                  <a:off x="7372957" y="66124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5" name="Oval 1294"/>
                <p:cNvSpPr/>
                <p:nvPr/>
              </p:nvSpPr>
              <p:spPr>
                <a:xfrm>
                  <a:off x="7495359" y="66124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6" name="Oval 1295"/>
                <p:cNvSpPr/>
                <p:nvPr/>
              </p:nvSpPr>
              <p:spPr>
                <a:xfrm>
                  <a:off x="7622417" y="66124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7" name="Oval 1296"/>
                <p:cNvSpPr/>
                <p:nvPr/>
              </p:nvSpPr>
              <p:spPr>
                <a:xfrm>
                  <a:off x="7744818" y="66124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8" name="Oval 1297"/>
                <p:cNvSpPr/>
                <p:nvPr/>
              </p:nvSpPr>
              <p:spPr>
                <a:xfrm>
                  <a:off x="7862565" y="660997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9" name="Oval 1298"/>
                <p:cNvSpPr/>
                <p:nvPr/>
              </p:nvSpPr>
              <p:spPr>
                <a:xfrm>
                  <a:off x="7984966" y="660997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0" name="Oval 1299"/>
                <p:cNvSpPr/>
                <p:nvPr/>
              </p:nvSpPr>
              <p:spPr>
                <a:xfrm>
                  <a:off x="8112024" y="660997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1" name="Oval 1300"/>
                <p:cNvSpPr/>
                <p:nvPr/>
              </p:nvSpPr>
              <p:spPr>
                <a:xfrm>
                  <a:off x="8234426" y="660997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2" name="Oval 1301"/>
                <p:cNvSpPr/>
                <p:nvPr/>
              </p:nvSpPr>
              <p:spPr>
                <a:xfrm>
                  <a:off x="8352172" y="66124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3" name="Oval 1302"/>
                <p:cNvSpPr/>
                <p:nvPr/>
              </p:nvSpPr>
              <p:spPr>
                <a:xfrm>
                  <a:off x="8474573" y="66124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4" name="Oval 1303"/>
                <p:cNvSpPr/>
                <p:nvPr/>
              </p:nvSpPr>
              <p:spPr>
                <a:xfrm>
                  <a:off x="8601631" y="66124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5" name="Oval 1304"/>
                <p:cNvSpPr/>
                <p:nvPr/>
              </p:nvSpPr>
              <p:spPr>
                <a:xfrm>
                  <a:off x="8724033" y="6612414"/>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6" name="Oval 1305"/>
                <p:cNvSpPr/>
                <p:nvPr/>
              </p:nvSpPr>
              <p:spPr>
                <a:xfrm>
                  <a:off x="6883350" y="674778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7" name="Oval 1306"/>
                <p:cNvSpPr/>
                <p:nvPr/>
              </p:nvSpPr>
              <p:spPr>
                <a:xfrm>
                  <a:off x="7005752" y="674778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8" name="Oval 1307"/>
                <p:cNvSpPr/>
                <p:nvPr/>
              </p:nvSpPr>
              <p:spPr>
                <a:xfrm>
                  <a:off x="7132809" y="674778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9" name="Oval 1308"/>
                <p:cNvSpPr/>
                <p:nvPr/>
              </p:nvSpPr>
              <p:spPr>
                <a:xfrm>
                  <a:off x="7255211" y="674778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0" name="Oval 1309"/>
                <p:cNvSpPr/>
                <p:nvPr/>
              </p:nvSpPr>
              <p:spPr>
                <a:xfrm>
                  <a:off x="7372957" y="675021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1" name="Oval 1310"/>
                <p:cNvSpPr/>
                <p:nvPr/>
              </p:nvSpPr>
              <p:spPr>
                <a:xfrm>
                  <a:off x="7495359" y="675021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2" name="Oval 1311"/>
                <p:cNvSpPr/>
                <p:nvPr/>
              </p:nvSpPr>
              <p:spPr>
                <a:xfrm>
                  <a:off x="7622417" y="675021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3" name="Oval 1312"/>
                <p:cNvSpPr/>
                <p:nvPr/>
              </p:nvSpPr>
              <p:spPr>
                <a:xfrm>
                  <a:off x="7744818" y="675021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4" name="Oval 1313"/>
                <p:cNvSpPr/>
                <p:nvPr/>
              </p:nvSpPr>
              <p:spPr>
                <a:xfrm>
                  <a:off x="7862565" y="674778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5" name="Oval 1314"/>
                <p:cNvSpPr/>
                <p:nvPr/>
              </p:nvSpPr>
              <p:spPr>
                <a:xfrm>
                  <a:off x="7984966" y="674778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6" name="Oval 1315"/>
                <p:cNvSpPr/>
                <p:nvPr/>
              </p:nvSpPr>
              <p:spPr>
                <a:xfrm>
                  <a:off x="8112024" y="674778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7" name="Oval 1316"/>
                <p:cNvSpPr/>
                <p:nvPr/>
              </p:nvSpPr>
              <p:spPr>
                <a:xfrm>
                  <a:off x="8234426" y="6747780"/>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8" name="Oval 1317"/>
                <p:cNvSpPr/>
                <p:nvPr/>
              </p:nvSpPr>
              <p:spPr>
                <a:xfrm>
                  <a:off x="8352172" y="675021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9" name="Oval 1318"/>
                <p:cNvSpPr/>
                <p:nvPr/>
              </p:nvSpPr>
              <p:spPr>
                <a:xfrm>
                  <a:off x="8474573" y="675021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0" name="Oval 1319"/>
                <p:cNvSpPr/>
                <p:nvPr/>
              </p:nvSpPr>
              <p:spPr>
                <a:xfrm>
                  <a:off x="8601631" y="675021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1" name="Oval 1320"/>
                <p:cNvSpPr/>
                <p:nvPr/>
              </p:nvSpPr>
              <p:spPr>
                <a:xfrm>
                  <a:off x="8724033" y="6750217"/>
                  <a:ext cx="68785" cy="84109"/>
                </a:xfrm>
                <a:prstGeom prst="ellipse">
                  <a:avLst/>
                </a:prstGeom>
                <a:grp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333" name="Straight Arrow Connector 1332"/>
            <p:cNvCxnSpPr/>
            <p:nvPr/>
          </p:nvCxnSpPr>
          <p:spPr>
            <a:xfrm>
              <a:off x="7484166" y="4432853"/>
              <a:ext cx="755374" cy="91440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335" name="TextBox 1334"/>
            <p:cNvSpPr txBox="1"/>
            <p:nvPr/>
          </p:nvSpPr>
          <p:spPr>
            <a:xfrm>
              <a:off x="7881731" y="4601818"/>
              <a:ext cx="248786" cy="369332"/>
            </a:xfrm>
            <a:prstGeom prst="rect">
              <a:avLst/>
            </a:prstGeom>
            <a:noFill/>
          </p:spPr>
          <p:txBody>
            <a:bodyPr wrap="none" rtlCol="0">
              <a:spAutoFit/>
            </a:bodyPr>
            <a:lstStyle/>
            <a:p>
              <a:r>
                <a:rPr lang="en-US" dirty="0" smtClean="0"/>
                <a:t>t</a:t>
              </a:r>
              <a:endParaRPr lang="en-US" dirty="0"/>
            </a:p>
          </p:txBody>
        </p:sp>
      </p:gr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400" dirty="0" smtClean="0"/>
              <a:t>H.264-MVC-S3D Method</a:t>
            </a:r>
            <a:r>
              <a:rPr lang="en-US" sz="2000" dirty="0">
                <a:ea typeface="宋体" pitchFamily="2" charset="-122"/>
              </a:rPr>
              <a:t/>
            </a:r>
            <a:br>
              <a:rPr lang="en-US" sz="2000" dirty="0">
                <a:ea typeface="宋体" pitchFamily="2" charset="-122"/>
              </a:rPr>
            </a:br>
            <a:endParaRPr lang="en-US" altLang="zh-TW" dirty="0" smtClean="0">
              <a:ea typeface="PMingLiU" pitchFamily="18" charset="-120"/>
            </a:endParaRPr>
          </a:p>
        </p:txBody>
      </p:sp>
      <p:pic>
        <p:nvPicPr>
          <p:cNvPr id="4" name="Picture 2"/>
          <p:cNvPicPr>
            <a:picLocks noChangeAspect="1" noChangeArrowheads="1"/>
          </p:cNvPicPr>
          <p:nvPr/>
        </p:nvPicPr>
        <p:blipFill>
          <a:blip r:embed="rId2" cstate="print"/>
          <a:srcRect/>
          <a:stretch>
            <a:fillRect/>
          </a:stretch>
        </p:blipFill>
        <p:spPr bwMode="auto">
          <a:xfrm>
            <a:off x="1307574" y="903338"/>
            <a:ext cx="6473749" cy="4858782"/>
          </a:xfrm>
          <a:prstGeom prst="rect">
            <a:avLst/>
          </a:prstGeom>
          <a:noFill/>
          <a:ln w="9525">
            <a:noFill/>
            <a:miter lim="800000"/>
            <a:headEnd/>
            <a:tailEnd/>
          </a:ln>
        </p:spPr>
      </p:pic>
      <p:sp>
        <p:nvSpPr>
          <p:cNvPr id="5" name="TextBox 4"/>
          <p:cNvSpPr txBox="1"/>
          <p:nvPr/>
        </p:nvSpPr>
        <p:spPr>
          <a:xfrm>
            <a:off x="1789045" y="5734878"/>
            <a:ext cx="6199133" cy="369332"/>
          </a:xfrm>
          <a:prstGeom prst="rect">
            <a:avLst/>
          </a:prstGeom>
          <a:noFill/>
        </p:spPr>
        <p:txBody>
          <a:bodyPr wrap="none" rtlCol="0">
            <a:spAutoFit/>
          </a:bodyPr>
          <a:lstStyle/>
          <a:p>
            <a:r>
              <a:rPr lang="en-US" b="1" dirty="0" smtClean="0"/>
              <a:t>S3D can be generated using only two views, S0 and S1</a:t>
            </a:r>
            <a:endParaRPr lang="en-US" b="1" dirty="0"/>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VPU with Multimedia Framework</a:t>
            </a: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Multimedia Framework </a:t>
            </a:r>
          </a:p>
          <a:p>
            <a:pPr lvl="1"/>
            <a:r>
              <a:rPr lang="en-US" sz="1800" dirty="0" smtClean="0">
                <a:effectLst>
                  <a:outerShdw blurRad="38100" dist="38100" dir="2700000" algn="tl">
                    <a:srgbClr val="C0C0C0"/>
                  </a:outerShdw>
                </a:effectLst>
              </a:rPr>
              <a:t>Supported Multimedia Format</a:t>
            </a: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a:r>
              <a:rPr lang="en-US" sz="2400" dirty="0"/>
              <a:t>Video playback using VPU</a:t>
            </a:r>
            <a:r>
              <a:rPr lang="en-US" sz="2000" dirty="0">
                <a:ea typeface="宋体" pitchFamily="2" charset="-122"/>
              </a:rPr>
              <a:t/>
            </a:r>
            <a:br>
              <a:rPr lang="en-US" sz="2000" dirty="0">
                <a:ea typeface="宋体" pitchFamily="2" charset="-122"/>
              </a:rPr>
            </a:br>
            <a:endParaRPr lang="en-US" altLang="zh-TW" dirty="0" smtClean="0">
              <a:ea typeface="PMingLiU" pitchFamily="18" charset="-120"/>
            </a:endParaRPr>
          </a:p>
        </p:txBody>
      </p:sp>
      <p:grpSp>
        <p:nvGrpSpPr>
          <p:cNvPr id="4" name="Group 3"/>
          <p:cNvGrpSpPr/>
          <p:nvPr/>
        </p:nvGrpSpPr>
        <p:grpSpPr>
          <a:xfrm>
            <a:off x="1262856" y="1333500"/>
            <a:ext cx="6618287" cy="4191000"/>
            <a:chOff x="1262856" y="1333500"/>
            <a:chExt cx="6618287" cy="4191000"/>
          </a:xfrm>
        </p:grpSpPr>
        <p:sp>
          <p:nvSpPr>
            <p:cNvPr id="5" name="AutoShape 7"/>
            <p:cNvSpPr>
              <a:spLocks noChangeArrowheads="1"/>
            </p:cNvSpPr>
            <p:nvPr/>
          </p:nvSpPr>
          <p:spPr bwMode="auto">
            <a:xfrm>
              <a:off x="3282156" y="4432300"/>
              <a:ext cx="3398837" cy="384175"/>
            </a:xfrm>
            <a:prstGeom prst="roundRect">
              <a:avLst>
                <a:gd name="adj" fmla="val 6208"/>
              </a:avLst>
            </a:prstGeom>
            <a:solidFill>
              <a:srgbClr val="729FCF"/>
            </a:solidFill>
            <a:ln w="19050">
              <a:solidFill>
                <a:schemeClr val="accent1"/>
              </a:solidFill>
              <a:round/>
              <a:headEnd/>
              <a:tailEnd/>
            </a:ln>
            <a:effectLst/>
          </p:spPr>
          <p:txBody>
            <a:bodyPr wrap="none"/>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marL="82550" indent="-82550" algn="ctr"/>
              <a:r>
                <a:rPr lang="en-US" sz="1200" b="1">
                  <a:solidFill>
                    <a:schemeClr val="bg1"/>
                  </a:solidFill>
                </a:rPr>
                <a:t>VPU driver</a:t>
              </a:r>
              <a:endParaRPr lang="en-US" b="1">
                <a:solidFill>
                  <a:schemeClr val="bg1"/>
                </a:solidFill>
              </a:endParaRPr>
            </a:p>
          </p:txBody>
        </p:sp>
        <p:sp>
          <p:nvSpPr>
            <p:cNvPr id="6" name="AutoShape 10"/>
            <p:cNvSpPr>
              <a:spLocks noChangeArrowheads="1"/>
            </p:cNvSpPr>
            <p:nvPr/>
          </p:nvSpPr>
          <p:spPr bwMode="auto">
            <a:xfrm>
              <a:off x="1262856" y="2530475"/>
              <a:ext cx="3360737" cy="1325563"/>
            </a:xfrm>
            <a:prstGeom prst="roundRect">
              <a:avLst>
                <a:gd name="adj" fmla="val 6208"/>
              </a:avLst>
            </a:prstGeom>
            <a:solidFill>
              <a:srgbClr val="729FCF"/>
            </a:solidFill>
            <a:ln w="19050">
              <a:solidFill>
                <a:schemeClr val="accent1"/>
              </a:solidFill>
              <a:round/>
              <a:headEnd/>
              <a:tailEnd/>
            </a:ln>
            <a:effectLst/>
          </p:spPr>
          <p:txBody>
            <a:bodyPr wrap="none"/>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endParaRPr lang="en-US" sz="1200" b="1">
                <a:solidFill>
                  <a:schemeClr val="bg1"/>
                </a:solidFill>
              </a:endParaRPr>
            </a:p>
          </p:txBody>
        </p:sp>
        <p:sp>
          <p:nvSpPr>
            <p:cNvPr id="7" name="Text Box 11"/>
            <p:cNvSpPr txBox="1">
              <a:spLocks noChangeArrowheads="1"/>
            </p:cNvSpPr>
            <p:nvPr/>
          </p:nvSpPr>
          <p:spPr bwMode="auto">
            <a:xfrm>
              <a:off x="1326356" y="2555875"/>
              <a:ext cx="3040062" cy="244475"/>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b="1">
                  <a:solidFill>
                    <a:schemeClr val="bg1"/>
                  </a:solidFill>
                </a:rPr>
                <a:t>Multimedia framework (Gstreamer, Dshow)</a:t>
              </a:r>
            </a:p>
          </p:txBody>
        </p:sp>
        <p:sp>
          <p:nvSpPr>
            <p:cNvPr id="8" name="Rectangle 7"/>
            <p:cNvSpPr>
              <a:spLocks noChangeArrowheads="1"/>
            </p:cNvSpPr>
            <p:nvPr/>
          </p:nvSpPr>
          <p:spPr bwMode="auto">
            <a:xfrm>
              <a:off x="1432718" y="2844800"/>
              <a:ext cx="3079750" cy="892175"/>
            </a:xfrm>
            <a:prstGeom prst="rect">
              <a:avLst/>
            </a:prstGeom>
            <a:solidFill>
              <a:schemeClr val="bg1"/>
            </a:solidFill>
            <a:ln w="12700">
              <a:solidFill>
                <a:schemeClr val="accent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endParaRPr lang="en-US" sz="1800">
                <a:solidFill>
                  <a:schemeClr val="accent1"/>
                </a:solidFill>
              </a:endParaRPr>
            </a:p>
          </p:txBody>
        </p:sp>
        <p:sp>
          <p:nvSpPr>
            <p:cNvPr id="9" name="Rectangle 8"/>
            <p:cNvSpPr>
              <a:spLocks noChangeArrowheads="1"/>
            </p:cNvSpPr>
            <p:nvPr/>
          </p:nvSpPr>
          <p:spPr bwMode="auto">
            <a:xfrm>
              <a:off x="1515268" y="3140075"/>
              <a:ext cx="596900" cy="331788"/>
            </a:xfrm>
            <a:prstGeom prst="rect">
              <a:avLst/>
            </a:prstGeom>
            <a:solidFill>
              <a:schemeClr val="bg1"/>
            </a:solidFill>
            <a:ln w="12700">
              <a:solidFill>
                <a:schemeClr val="accent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solidFill>
                    <a:schemeClr val="accent1"/>
                  </a:solidFill>
                </a:rPr>
                <a:t>source</a:t>
              </a:r>
            </a:p>
            <a:p>
              <a:pPr algn="ctr"/>
              <a:r>
                <a:rPr lang="en-US">
                  <a:solidFill>
                    <a:schemeClr val="accent1"/>
                  </a:solidFill>
                </a:rPr>
                <a:t>plug-in</a:t>
              </a:r>
            </a:p>
          </p:txBody>
        </p:sp>
        <p:sp>
          <p:nvSpPr>
            <p:cNvPr id="10" name="Rectangle 9"/>
            <p:cNvSpPr>
              <a:spLocks noChangeArrowheads="1"/>
            </p:cNvSpPr>
            <p:nvPr/>
          </p:nvSpPr>
          <p:spPr bwMode="auto">
            <a:xfrm>
              <a:off x="2240756" y="3140075"/>
              <a:ext cx="596900" cy="331788"/>
            </a:xfrm>
            <a:prstGeom prst="rect">
              <a:avLst/>
            </a:prstGeom>
            <a:solidFill>
              <a:schemeClr val="bg1"/>
            </a:solidFill>
            <a:ln w="12700">
              <a:solidFill>
                <a:schemeClr val="accent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solidFill>
                    <a:schemeClr val="accent1"/>
                  </a:solidFill>
                </a:rPr>
                <a:t>parser</a:t>
              </a:r>
            </a:p>
            <a:p>
              <a:pPr algn="ctr"/>
              <a:r>
                <a:rPr lang="en-US">
                  <a:solidFill>
                    <a:schemeClr val="accent1"/>
                  </a:solidFill>
                </a:rPr>
                <a:t>plug-in</a:t>
              </a:r>
            </a:p>
          </p:txBody>
        </p:sp>
        <p:sp>
          <p:nvSpPr>
            <p:cNvPr id="11" name="Rectangle 10"/>
            <p:cNvSpPr>
              <a:spLocks noChangeArrowheads="1"/>
            </p:cNvSpPr>
            <p:nvPr/>
          </p:nvSpPr>
          <p:spPr bwMode="auto">
            <a:xfrm>
              <a:off x="3004343" y="2951163"/>
              <a:ext cx="596900" cy="331787"/>
            </a:xfrm>
            <a:prstGeom prst="rect">
              <a:avLst/>
            </a:prstGeom>
            <a:solidFill>
              <a:schemeClr val="bg1"/>
            </a:solidFill>
            <a:ln w="12700">
              <a:solidFill>
                <a:schemeClr val="accent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solidFill>
                    <a:schemeClr val="accent1"/>
                  </a:solidFill>
                </a:rPr>
                <a:t>audio</a:t>
              </a:r>
            </a:p>
            <a:p>
              <a:pPr algn="ctr"/>
              <a:r>
                <a:rPr lang="en-US">
                  <a:solidFill>
                    <a:schemeClr val="accent1"/>
                  </a:solidFill>
                </a:rPr>
                <a:t>decoder</a:t>
              </a:r>
            </a:p>
          </p:txBody>
        </p:sp>
        <p:sp>
          <p:nvSpPr>
            <p:cNvPr id="12" name="Rectangle 11"/>
            <p:cNvSpPr>
              <a:spLocks noChangeArrowheads="1"/>
            </p:cNvSpPr>
            <p:nvPr/>
          </p:nvSpPr>
          <p:spPr bwMode="auto">
            <a:xfrm>
              <a:off x="3004343" y="3354388"/>
              <a:ext cx="596900" cy="331787"/>
            </a:xfrm>
            <a:prstGeom prst="rect">
              <a:avLst/>
            </a:prstGeom>
            <a:solidFill>
              <a:schemeClr val="bg1"/>
            </a:solidFill>
            <a:ln w="12700">
              <a:solidFill>
                <a:schemeClr val="accent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solidFill>
                    <a:schemeClr val="accent1"/>
                  </a:solidFill>
                </a:rPr>
                <a:t>video</a:t>
              </a:r>
            </a:p>
            <a:p>
              <a:pPr algn="ctr"/>
              <a:r>
                <a:rPr lang="en-US">
                  <a:solidFill>
                    <a:schemeClr val="accent1"/>
                  </a:solidFill>
                </a:rPr>
                <a:t>decoder</a:t>
              </a:r>
            </a:p>
          </p:txBody>
        </p:sp>
        <p:sp>
          <p:nvSpPr>
            <p:cNvPr id="13" name="Rectangle 12"/>
            <p:cNvSpPr>
              <a:spLocks noChangeArrowheads="1"/>
            </p:cNvSpPr>
            <p:nvPr/>
          </p:nvSpPr>
          <p:spPr bwMode="auto">
            <a:xfrm>
              <a:off x="3772693" y="2951163"/>
              <a:ext cx="596900" cy="331787"/>
            </a:xfrm>
            <a:prstGeom prst="rect">
              <a:avLst/>
            </a:prstGeom>
            <a:solidFill>
              <a:schemeClr val="bg1"/>
            </a:solidFill>
            <a:ln w="12700">
              <a:solidFill>
                <a:schemeClr val="accent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solidFill>
                    <a:schemeClr val="accent1"/>
                  </a:solidFill>
                </a:rPr>
                <a:t>audio</a:t>
              </a:r>
            </a:p>
            <a:p>
              <a:pPr algn="ctr"/>
              <a:r>
                <a:rPr lang="en-US">
                  <a:solidFill>
                    <a:schemeClr val="accent1"/>
                  </a:solidFill>
                </a:rPr>
                <a:t>sink</a:t>
              </a:r>
            </a:p>
          </p:txBody>
        </p:sp>
        <p:sp>
          <p:nvSpPr>
            <p:cNvPr id="14" name="Rectangle 13"/>
            <p:cNvSpPr>
              <a:spLocks noChangeArrowheads="1"/>
            </p:cNvSpPr>
            <p:nvPr/>
          </p:nvSpPr>
          <p:spPr bwMode="auto">
            <a:xfrm>
              <a:off x="3772693" y="3352800"/>
              <a:ext cx="596900" cy="331788"/>
            </a:xfrm>
            <a:prstGeom prst="rect">
              <a:avLst/>
            </a:prstGeom>
            <a:solidFill>
              <a:schemeClr val="bg1"/>
            </a:solidFill>
            <a:ln w="12700">
              <a:solidFill>
                <a:schemeClr val="accent1"/>
              </a:solidFill>
              <a:miter lim="800000"/>
              <a:headEnd/>
              <a:tailEnd/>
            </a:ln>
            <a:effectLst/>
          </p:spPr>
          <p:txBody>
            <a:bodyPr wrap="none" anchor="ct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a:solidFill>
                    <a:schemeClr val="accent1"/>
                  </a:solidFill>
                </a:rPr>
                <a:t>video</a:t>
              </a:r>
            </a:p>
            <a:p>
              <a:pPr algn="ctr"/>
              <a:r>
                <a:rPr lang="en-US">
                  <a:solidFill>
                    <a:schemeClr val="accent1"/>
                  </a:solidFill>
                </a:rPr>
                <a:t>sink</a:t>
              </a:r>
            </a:p>
          </p:txBody>
        </p:sp>
        <p:cxnSp>
          <p:nvCxnSpPr>
            <p:cNvPr id="15" name="AutoShape 19"/>
            <p:cNvCxnSpPr>
              <a:cxnSpLocks noChangeShapeType="1"/>
              <a:stCxn id="9" idx="3"/>
              <a:endCxn id="10" idx="1"/>
            </p:cNvCxnSpPr>
            <p:nvPr/>
          </p:nvCxnSpPr>
          <p:spPr bwMode="auto">
            <a:xfrm>
              <a:off x="2112168" y="3306763"/>
              <a:ext cx="128588" cy="0"/>
            </a:xfrm>
            <a:prstGeom prst="straightConnector1">
              <a:avLst/>
            </a:prstGeom>
            <a:noFill/>
            <a:ln w="12700">
              <a:solidFill>
                <a:schemeClr val="accent1"/>
              </a:solidFill>
              <a:round/>
              <a:headEnd/>
              <a:tailEnd type="triangle" w="med" len="med"/>
            </a:ln>
            <a:effectLst/>
          </p:spPr>
        </p:cxnSp>
        <p:cxnSp>
          <p:nvCxnSpPr>
            <p:cNvPr id="16" name="AutoShape 20"/>
            <p:cNvCxnSpPr>
              <a:cxnSpLocks noChangeShapeType="1"/>
              <a:stCxn id="10" idx="3"/>
              <a:endCxn id="11" idx="1"/>
            </p:cNvCxnSpPr>
            <p:nvPr/>
          </p:nvCxnSpPr>
          <p:spPr bwMode="auto">
            <a:xfrm flipV="1">
              <a:off x="2837656" y="3117850"/>
              <a:ext cx="166687" cy="188913"/>
            </a:xfrm>
            <a:prstGeom prst="straightConnector1">
              <a:avLst/>
            </a:prstGeom>
            <a:noFill/>
            <a:ln w="12700">
              <a:solidFill>
                <a:schemeClr val="accent1"/>
              </a:solidFill>
              <a:round/>
              <a:headEnd/>
              <a:tailEnd type="triangle" w="med" len="med"/>
            </a:ln>
            <a:effectLst/>
          </p:spPr>
        </p:cxnSp>
        <p:cxnSp>
          <p:nvCxnSpPr>
            <p:cNvPr id="17" name="AutoShape 21"/>
            <p:cNvCxnSpPr>
              <a:cxnSpLocks noChangeShapeType="1"/>
              <a:stCxn id="10" idx="3"/>
              <a:endCxn id="12" idx="1"/>
            </p:cNvCxnSpPr>
            <p:nvPr/>
          </p:nvCxnSpPr>
          <p:spPr bwMode="auto">
            <a:xfrm>
              <a:off x="2837656" y="3306763"/>
              <a:ext cx="166687" cy="214312"/>
            </a:xfrm>
            <a:prstGeom prst="straightConnector1">
              <a:avLst/>
            </a:prstGeom>
            <a:noFill/>
            <a:ln w="12700">
              <a:solidFill>
                <a:schemeClr val="accent1"/>
              </a:solidFill>
              <a:round/>
              <a:headEnd/>
              <a:tailEnd type="triangle" w="med" len="med"/>
            </a:ln>
            <a:effectLst/>
          </p:spPr>
        </p:cxnSp>
        <p:cxnSp>
          <p:nvCxnSpPr>
            <p:cNvPr id="18" name="AutoShape 22"/>
            <p:cNvCxnSpPr>
              <a:cxnSpLocks noChangeShapeType="1"/>
              <a:stCxn id="11" idx="3"/>
              <a:endCxn id="13" idx="1"/>
            </p:cNvCxnSpPr>
            <p:nvPr/>
          </p:nvCxnSpPr>
          <p:spPr bwMode="auto">
            <a:xfrm>
              <a:off x="3601243" y="3117850"/>
              <a:ext cx="171450" cy="0"/>
            </a:xfrm>
            <a:prstGeom prst="straightConnector1">
              <a:avLst/>
            </a:prstGeom>
            <a:noFill/>
            <a:ln w="12700">
              <a:solidFill>
                <a:schemeClr val="accent1"/>
              </a:solidFill>
              <a:round/>
              <a:headEnd/>
              <a:tailEnd type="triangle" w="med" len="med"/>
            </a:ln>
            <a:effectLst/>
          </p:spPr>
        </p:cxnSp>
        <p:cxnSp>
          <p:nvCxnSpPr>
            <p:cNvPr id="19" name="AutoShape 23"/>
            <p:cNvCxnSpPr>
              <a:cxnSpLocks noChangeShapeType="1"/>
              <a:stCxn id="12" idx="3"/>
              <a:endCxn id="14" idx="1"/>
            </p:cNvCxnSpPr>
            <p:nvPr/>
          </p:nvCxnSpPr>
          <p:spPr bwMode="auto">
            <a:xfrm flipV="1">
              <a:off x="3601243" y="3519488"/>
              <a:ext cx="171450" cy="1587"/>
            </a:xfrm>
            <a:prstGeom prst="straightConnector1">
              <a:avLst/>
            </a:prstGeom>
            <a:noFill/>
            <a:ln w="12700">
              <a:solidFill>
                <a:schemeClr val="accent1"/>
              </a:solidFill>
              <a:round/>
              <a:headEnd/>
              <a:tailEnd type="triangle" w="med" len="med"/>
            </a:ln>
            <a:effectLst/>
          </p:spPr>
        </p:cxnSp>
        <p:sp>
          <p:nvSpPr>
            <p:cNvPr id="20" name="Text Box 24"/>
            <p:cNvSpPr txBox="1">
              <a:spLocks noChangeArrowheads="1"/>
            </p:cNvSpPr>
            <p:nvPr/>
          </p:nvSpPr>
          <p:spPr bwMode="auto">
            <a:xfrm>
              <a:off x="1418431" y="2846388"/>
              <a:ext cx="1420812" cy="244475"/>
            </a:xfrm>
            <a:prstGeom prst="rect">
              <a:avLst/>
            </a:prstGeom>
            <a:noFill/>
            <a:ln w="9525">
              <a:noFill/>
              <a:miter lim="800000"/>
              <a:headEnd/>
              <a:tailEnd/>
            </a:ln>
            <a:effectLst/>
          </p:spPr>
          <p:txBody>
            <a:bodyPr wrap="none">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r>
                <a:rPr lang="en-US" b="1">
                  <a:solidFill>
                    <a:schemeClr val="accent1"/>
                  </a:solidFill>
                </a:rPr>
                <a:t>pipeline architecture</a:t>
              </a:r>
            </a:p>
          </p:txBody>
        </p:sp>
        <p:sp>
          <p:nvSpPr>
            <p:cNvPr id="21" name="AutoShape 31"/>
            <p:cNvSpPr>
              <a:spLocks noChangeArrowheads="1"/>
            </p:cNvSpPr>
            <p:nvPr/>
          </p:nvSpPr>
          <p:spPr bwMode="auto">
            <a:xfrm>
              <a:off x="4968081" y="2530475"/>
              <a:ext cx="2913062" cy="725488"/>
            </a:xfrm>
            <a:prstGeom prst="roundRect">
              <a:avLst>
                <a:gd name="adj" fmla="val 6208"/>
              </a:avLst>
            </a:prstGeom>
            <a:solidFill>
              <a:srgbClr val="729FCF"/>
            </a:solidFill>
            <a:ln w="19050">
              <a:solidFill>
                <a:schemeClr val="accent1"/>
              </a:solidFill>
              <a:round/>
              <a:headEnd/>
              <a:tailEnd/>
            </a:ln>
            <a:effectLst/>
          </p:spPr>
          <p:txBody>
            <a:bodyPr wrap="none"/>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endParaRPr lang="en-US" sz="1200" b="1">
                <a:solidFill>
                  <a:schemeClr val="bg1"/>
                </a:solidFill>
              </a:endParaRPr>
            </a:p>
          </p:txBody>
        </p:sp>
        <p:sp>
          <p:nvSpPr>
            <p:cNvPr id="22" name="Text Box 34"/>
            <p:cNvSpPr txBox="1">
              <a:spLocks noChangeArrowheads="1"/>
            </p:cNvSpPr>
            <p:nvPr/>
          </p:nvSpPr>
          <p:spPr bwMode="auto">
            <a:xfrm>
              <a:off x="5041711" y="2690813"/>
              <a:ext cx="2632452" cy="461665"/>
            </a:xfrm>
            <a:prstGeom prst="rect">
              <a:avLst/>
            </a:prstGeom>
            <a:solidFill>
              <a:schemeClr val="bg1"/>
            </a:solidFill>
            <a:ln w="9525">
              <a:noFill/>
              <a:miter lim="800000"/>
              <a:headEnd/>
              <a:tailEnd/>
            </a:ln>
            <a:effectLst/>
          </p:spPr>
          <p:txBody>
            <a:bodyPr wrap="none">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1400" dirty="0"/>
                <a:t>Other  multimedia frameworks</a:t>
              </a:r>
            </a:p>
            <a:p>
              <a:pPr algn="ctr"/>
              <a:r>
                <a:rPr lang="en-US" dirty="0"/>
                <a:t>(</a:t>
              </a:r>
              <a:r>
                <a:rPr lang="en-US" dirty="0" err="1" smtClean="0"/>
                <a:t>OpenCORE</a:t>
              </a:r>
              <a:r>
                <a:rPr lang="en-US" dirty="0" smtClean="0"/>
                <a:t>/</a:t>
              </a:r>
              <a:r>
                <a:rPr lang="en-US" dirty="0" err="1" smtClean="0"/>
                <a:t>stageFright</a:t>
              </a:r>
              <a:r>
                <a:rPr lang="en-US" dirty="0" smtClean="0"/>
                <a:t>, </a:t>
              </a:r>
              <a:r>
                <a:rPr lang="en-US" dirty="0"/>
                <a:t>Flash10</a:t>
              </a:r>
              <a:r>
                <a:rPr lang="en-US" dirty="0" smtClean="0"/>
                <a:t>,  </a:t>
              </a:r>
              <a:r>
                <a:rPr lang="en-US" dirty="0"/>
                <a:t>etc)</a:t>
              </a:r>
            </a:p>
          </p:txBody>
        </p:sp>
        <p:sp>
          <p:nvSpPr>
            <p:cNvPr id="23" name="Text Box 35"/>
            <p:cNvSpPr txBox="1">
              <a:spLocks noChangeArrowheads="1"/>
            </p:cNvSpPr>
            <p:nvPr/>
          </p:nvSpPr>
          <p:spPr bwMode="auto">
            <a:xfrm>
              <a:off x="5303043" y="3278188"/>
              <a:ext cx="2336800" cy="314325"/>
            </a:xfrm>
            <a:prstGeom prst="rect">
              <a:avLst/>
            </a:prstGeom>
            <a:solidFill>
              <a:srgbClr val="C0C0C0"/>
            </a:solidFill>
            <a:ln w="9525">
              <a:solidFill>
                <a:schemeClr val="tx1"/>
              </a:solidFill>
              <a:miter lim="800000"/>
              <a:headEnd/>
              <a:tailEnd/>
            </a:ln>
            <a:effectLst/>
          </p:spPr>
          <p:txBody>
            <a:bodyPr>
              <a:spAutoFit/>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algn="ctr"/>
              <a:r>
                <a:rPr lang="en-US" sz="1400"/>
                <a:t>OpenMax-IL</a:t>
              </a:r>
            </a:p>
          </p:txBody>
        </p:sp>
        <p:sp>
          <p:nvSpPr>
            <p:cNvPr id="24" name="Line 37"/>
            <p:cNvSpPr>
              <a:spLocks noChangeShapeType="1"/>
            </p:cNvSpPr>
            <p:nvPr/>
          </p:nvSpPr>
          <p:spPr bwMode="auto">
            <a:xfrm>
              <a:off x="3282156" y="3684588"/>
              <a:ext cx="636587" cy="747712"/>
            </a:xfrm>
            <a:prstGeom prst="line">
              <a:avLst/>
            </a:prstGeom>
            <a:noFill/>
            <a:ln w="25400">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5" name="Line 38"/>
            <p:cNvSpPr>
              <a:spLocks noChangeShapeType="1"/>
            </p:cNvSpPr>
            <p:nvPr/>
          </p:nvSpPr>
          <p:spPr bwMode="auto">
            <a:xfrm flipH="1">
              <a:off x="6052343" y="3592513"/>
              <a:ext cx="381000" cy="839787"/>
            </a:xfrm>
            <a:prstGeom prst="line">
              <a:avLst/>
            </a:prstGeom>
            <a:noFill/>
            <a:ln w="25400">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6" name="Line 39"/>
            <p:cNvSpPr>
              <a:spLocks noChangeShapeType="1"/>
            </p:cNvSpPr>
            <p:nvPr/>
          </p:nvSpPr>
          <p:spPr bwMode="auto">
            <a:xfrm>
              <a:off x="4955381" y="4816475"/>
              <a:ext cx="0" cy="323850"/>
            </a:xfrm>
            <a:prstGeom prst="line">
              <a:avLst/>
            </a:prstGeom>
            <a:noFill/>
            <a:ln w="25400">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27" name="AutoShape 40"/>
            <p:cNvSpPr>
              <a:spLocks noChangeArrowheads="1"/>
            </p:cNvSpPr>
            <p:nvPr/>
          </p:nvSpPr>
          <p:spPr bwMode="auto">
            <a:xfrm>
              <a:off x="3282156" y="5140325"/>
              <a:ext cx="3398837" cy="384175"/>
            </a:xfrm>
            <a:prstGeom prst="roundRect">
              <a:avLst>
                <a:gd name="adj" fmla="val 6208"/>
              </a:avLst>
            </a:prstGeom>
            <a:solidFill>
              <a:srgbClr val="729FCF"/>
            </a:solidFill>
            <a:ln w="19050">
              <a:solidFill>
                <a:schemeClr val="accent1"/>
              </a:solidFill>
              <a:round/>
              <a:headEnd/>
              <a:tailEnd/>
            </a:ln>
            <a:effectLst/>
          </p:spPr>
          <p:txBody>
            <a:bodyPr wrap="none"/>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marL="82550" indent="-82550" algn="ctr"/>
              <a:r>
                <a:rPr lang="en-US" sz="1200" b="1">
                  <a:solidFill>
                    <a:schemeClr val="bg1"/>
                  </a:solidFill>
                </a:rPr>
                <a:t>VPU HW</a:t>
              </a:r>
              <a:endParaRPr lang="en-US" b="1">
                <a:solidFill>
                  <a:schemeClr val="bg1"/>
                </a:solidFill>
              </a:endParaRPr>
            </a:p>
          </p:txBody>
        </p:sp>
        <p:sp>
          <p:nvSpPr>
            <p:cNvPr id="28" name="AutoShape 41"/>
            <p:cNvSpPr>
              <a:spLocks noChangeArrowheads="1"/>
            </p:cNvSpPr>
            <p:nvPr/>
          </p:nvSpPr>
          <p:spPr bwMode="auto">
            <a:xfrm>
              <a:off x="1785143" y="1333500"/>
              <a:ext cx="2133600" cy="609600"/>
            </a:xfrm>
            <a:prstGeom prst="roundRect">
              <a:avLst>
                <a:gd name="adj" fmla="val 6208"/>
              </a:avLst>
            </a:prstGeom>
            <a:solidFill>
              <a:srgbClr val="729FCF"/>
            </a:solidFill>
            <a:ln w="19050">
              <a:solidFill>
                <a:schemeClr val="accent1"/>
              </a:solidFill>
              <a:round/>
              <a:headEnd/>
              <a:tailEnd/>
            </a:ln>
            <a:effectLst/>
          </p:spPr>
          <p:txBody>
            <a:bodyPr wrap="none"/>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marL="82550" indent="-82550" algn="ctr"/>
              <a:r>
                <a:rPr lang="en-US" sz="1600" b="1">
                  <a:solidFill>
                    <a:schemeClr val="bg1"/>
                  </a:solidFill>
                </a:rPr>
                <a:t>Video players</a:t>
              </a:r>
            </a:p>
            <a:p>
              <a:pPr marL="82550" indent="-82550" algn="ctr"/>
              <a:r>
                <a:rPr lang="en-US" sz="1200" b="1">
                  <a:solidFill>
                    <a:schemeClr val="bg1"/>
                  </a:solidFill>
                </a:rPr>
                <a:t> (Totem, WMP)</a:t>
              </a:r>
            </a:p>
          </p:txBody>
        </p:sp>
        <p:sp>
          <p:nvSpPr>
            <p:cNvPr id="29" name="AutoShape 42"/>
            <p:cNvSpPr>
              <a:spLocks noChangeArrowheads="1"/>
            </p:cNvSpPr>
            <p:nvPr/>
          </p:nvSpPr>
          <p:spPr bwMode="auto">
            <a:xfrm>
              <a:off x="5083968" y="1333500"/>
              <a:ext cx="2263775" cy="685800"/>
            </a:xfrm>
            <a:prstGeom prst="roundRect">
              <a:avLst>
                <a:gd name="adj" fmla="val 6208"/>
              </a:avLst>
            </a:prstGeom>
            <a:solidFill>
              <a:srgbClr val="729FCF"/>
            </a:solidFill>
            <a:ln w="19050">
              <a:solidFill>
                <a:schemeClr val="accent1"/>
              </a:solidFill>
              <a:round/>
              <a:headEnd/>
              <a:tailEnd/>
            </a:ln>
            <a:effectLst/>
          </p:spPr>
          <p:txBody>
            <a:bodyPr wrap="none"/>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pPr marL="82550" indent="-82550" algn="ctr"/>
              <a:r>
                <a:rPr lang="en-US" sz="1600" b="1" dirty="0">
                  <a:solidFill>
                    <a:schemeClr val="bg1"/>
                  </a:solidFill>
                </a:rPr>
                <a:t>Video players</a:t>
              </a:r>
            </a:p>
            <a:p>
              <a:pPr marL="82550" indent="-82550" algn="ctr"/>
              <a:r>
                <a:rPr lang="en-US" sz="1200" b="1" dirty="0">
                  <a:solidFill>
                    <a:schemeClr val="bg1"/>
                  </a:solidFill>
                </a:rPr>
                <a:t>(Samsung </a:t>
              </a:r>
              <a:r>
                <a:rPr lang="en-US" sz="1200" b="1" dirty="0" err="1">
                  <a:solidFill>
                    <a:schemeClr val="bg1"/>
                  </a:solidFill>
                </a:rPr>
                <a:t>Muon</a:t>
              </a:r>
              <a:r>
                <a:rPr lang="en-US" sz="1200" b="1" dirty="0">
                  <a:solidFill>
                    <a:schemeClr val="bg1"/>
                  </a:solidFill>
                </a:rPr>
                <a:t>, </a:t>
              </a:r>
            </a:p>
            <a:p>
              <a:pPr marL="82550" indent="-82550" algn="ctr"/>
              <a:r>
                <a:rPr lang="en-US" sz="1200" b="1" dirty="0">
                  <a:solidFill>
                    <a:schemeClr val="bg1"/>
                  </a:solidFill>
                </a:rPr>
                <a:t>Android </a:t>
              </a:r>
              <a:r>
                <a:rPr lang="en-US" sz="1200" b="1" dirty="0" smtClean="0">
                  <a:solidFill>
                    <a:schemeClr val="bg1"/>
                  </a:solidFill>
                </a:rPr>
                <a:t>Gallery)</a:t>
              </a:r>
              <a:endParaRPr lang="en-US" b="1" dirty="0">
                <a:solidFill>
                  <a:schemeClr val="bg1"/>
                </a:solidFill>
              </a:endParaRPr>
            </a:p>
          </p:txBody>
        </p:sp>
        <p:sp>
          <p:nvSpPr>
            <p:cNvPr id="30" name="Line 43"/>
            <p:cNvSpPr>
              <a:spLocks noChangeShapeType="1"/>
            </p:cNvSpPr>
            <p:nvPr/>
          </p:nvSpPr>
          <p:spPr bwMode="auto">
            <a:xfrm>
              <a:off x="2699543" y="1943100"/>
              <a:ext cx="0" cy="587375"/>
            </a:xfrm>
            <a:prstGeom prst="line">
              <a:avLst/>
            </a:prstGeom>
            <a:noFill/>
            <a:ln w="25400">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sp>
          <p:nvSpPr>
            <p:cNvPr id="31" name="Line 44"/>
            <p:cNvSpPr>
              <a:spLocks noChangeShapeType="1"/>
            </p:cNvSpPr>
            <p:nvPr/>
          </p:nvSpPr>
          <p:spPr bwMode="auto">
            <a:xfrm>
              <a:off x="6174581" y="2019300"/>
              <a:ext cx="0" cy="536575"/>
            </a:xfrm>
            <a:prstGeom prst="line">
              <a:avLst/>
            </a:prstGeom>
            <a:noFill/>
            <a:ln w="25400">
              <a:solidFill>
                <a:schemeClr val="tx1"/>
              </a:solidFill>
              <a:round/>
              <a:headEnd/>
              <a:tailEnd type="triangle" w="med" len="med"/>
            </a:ln>
            <a:effectLst/>
          </p:spPr>
          <p:txBody>
            <a:bodyPr/>
            <a:ls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a:lstStyle>
            <a:p>
              <a:endParaRPr lang="en-US"/>
            </a:p>
          </p:txBody>
        </p:sp>
      </p:gr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Supported Streaming Containers</a:t>
            </a: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normAutofit fontScale="92500" lnSpcReduction="20000"/>
          </a:bodyPr>
          <a:lstStyle/>
          <a:p>
            <a:r>
              <a:rPr lang="en-US" altLang="zh-TW" dirty="0" smtClean="0">
                <a:ea typeface="PMingLiU" pitchFamily="18" charset="-120"/>
              </a:rPr>
              <a:t>MP4:</a:t>
            </a:r>
          </a:p>
          <a:p>
            <a:pPr lvl="1"/>
            <a:r>
              <a:rPr lang="en-US" altLang="zh-TW" sz="1600" dirty="0" smtClean="0">
                <a:ea typeface="PMingLiU" pitchFamily="18" charset="-120"/>
              </a:rPr>
              <a:t>Playback: MPEG4, H.264, H.263</a:t>
            </a:r>
          </a:p>
          <a:p>
            <a:pPr lvl="1"/>
            <a:r>
              <a:rPr lang="en-US" altLang="zh-TW" sz="1600" dirty="0" smtClean="0">
                <a:ea typeface="PMingLiU" pitchFamily="18" charset="-120"/>
              </a:rPr>
              <a:t>Capture, MPEG4, H.264</a:t>
            </a:r>
          </a:p>
          <a:p>
            <a:r>
              <a:rPr lang="en-US" altLang="zh-TW" dirty="0" smtClean="0">
                <a:ea typeface="PMingLiU" pitchFamily="18" charset="-120"/>
              </a:rPr>
              <a:t>AVI: </a:t>
            </a:r>
          </a:p>
          <a:p>
            <a:pPr lvl="1"/>
            <a:r>
              <a:rPr lang="en-US" altLang="zh-TW" sz="1600" dirty="0" smtClean="0">
                <a:ea typeface="PMingLiU" pitchFamily="18" charset="-120"/>
              </a:rPr>
              <a:t> Playback: MPEG4, </a:t>
            </a:r>
            <a:r>
              <a:rPr lang="en-US" altLang="zh-TW" sz="1600" dirty="0" err="1" smtClean="0">
                <a:ea typeface="PMingLiU" pitchFamily="18" charset="-120"/>
              </a:rPr>
              <a:t>Divx</a:t>
            </a:r>
            <a:r>
              <a:rPr lang="en-US" altLang="zh-TW" sz="1600" dirty="0" smtClean="0">
                <a:ea typeface="PMingLiU" pitchFamily="18" charset="-120"/>
              </a:rPr>
              <a:t>/</a:t>
            </a:r>
            <a:r>
              <a:rPr lang="en-US" altLang="zh-TW" sz="1600" dirty="0" err="1" smtClean="0">
                <a:ea typeface="PMingLiU" pitchFamily="18" charset="-120"/>
              </a:rPr>
              <a:t>Xvid</a:t>
            </a:r>
            <a:r>
              <a:rPr lang="en-US" altLang="zh-TW" sz="1600" dirty="0" smtClean="0">
                <a:ea typeface="PMingLiU" pitchFamily="18" charset="-120"/>
              </a:rPr>
              <a:t>, H.264, WMV/VC1</a:t>
            </a:r>
          </a:p>
          <a:p>
            <a:pPr lvl="1"/>
            <a:r>
              <a:rPr lang="en-US" altLang="zh-TW" sz="1600" dirty="0" smtClean="0">
                <a:ea typeface="PMingLiU" pitchFamily="18" charset="-120"/>
              </a:rPr>
              <a:t>Capture: MPEG4, H.264</a:t>
            </a:r>
          </a:p>
          <a:p>
            <a:r>
              <a:rPr lang="en-US" altLang="zh-TW" dirty="0" smtClean="0">
                <a:ea typeface="PMingLiU" pitchFamily="18" charset="-120"/>
              </a:rPr>
              <a:t>MPEG2-TS:  </a:t>
            </a:r>
            <a:r>
              <a:rPr lang="en-US" altLang="zh-TW" sz="1600" dirty="0" smtClean="0">
                <a:ea typeface="PMingLiU" pitchFamily="18" charset="-120"/>
              </a:rPr>
              <a:t>Playback: MPEG2, H.264,  VC1</a:t>
            </a:r>
          </a:p>
          <a:p>
            <a:r>
              <a:rPr lang="en-US" altLang="zh-TW" dirty="0" smtClean="0">
                <a:ea typeface="PMingLiU" pitchFamily="18" charset="-120"/>
              </a:rPr>
              <a:t>MPEG2-PS</a:t>
            </a:r>
            <a:r>
              <a:rPr lang="en-US" altLang="zh-TW" sz="1400" dirty="0" smtClean="0">
                <a:ea typeface="PMingLiU" pitchFamily="18" charset="-120"/>
              </a:rPr>
              <a:t>:  </a:t>
            </a:r>
            <a:r>
              <a:rPr lang="en-US" altLang="zh-TW" sz="1600" dirty="0" smtClean="0">
                <a:ea typeface="PMingLiU" pitchFamily="18" charset="-120"/>
              </a:rPr>
              <a:t>Playback: MPEG2, H.264,  MPEG4, AVS</a:t>
            </a:r>
          </a:p>
          <a:p>
            <a:r>
              <a:rPr lang="en-US" altLang="zh-TW" dirty="0" smtClean="0">
                <a:ea typeface="PMingLiU" pitchFamily="18" charset="-120"/>
              </a:rPr>
              <a:t>FLV: </a:t>
            </a:r>
            <a:r>
              <a:rPr lang="en-US" altLang="zh-TW" sz="1600" dirty="0" smtClean="0">
                <a:ea typeface="PMingLiU" pitchFamily="18" charset="-120"/>
              </a:rPr>
              <a:t>Playback: H.264, Sorenson, </a:t>
            </a:r>
            <a:r>
              <a:rPr lang="en-US" altLang="zh-TW" sz="1600" dirty="0" smtClean="0">
                <a:solidFill>
                  <a:schemeClr val="bg1">
                    <a:lumMod val="85000"/>
                  </a:schemeClr>
                </a:solidFill>
                <a:ea typeface="PMingLiU" pitchFamily="18" charset="-120"/>
              </a:rPr>
              <a:t>VP6</a:t>
            </a:r>
          </a:p>
          <a:p>
            <a:r>
              <a:rPr lang="en-US" altLang="zh-TW" dirty="0" smtClean="0">
                <a:ea typeface="PMingLiU" pitchFamily="18" charset="-120"/>
              </a:rPr>
              <a:t>ASF: </a:t>
            </a:r>
            <a:r>
              <a:rPr lang="en-US" altLang="zh-TW" sz="1600" dirty="0" smtClean="0">
                <a:ea typeface="PMingLiU" pitchFamily="18" charset="-120"/>
              </a:rPr>
              <a:t>Playback: WMV/VC1</a:t>
            </a:r>
          </a:p>
          <a:p>
            <a:r>
              <a:rPr lang="en-US" altLang="zh-TW" dirty="0" err="1" smtClean="0">
                <a:ea typeface="PMingLiU" pitchFamily="18" charset="-120"/>
              </a:rPr>
              <a:t>WebM</a:t>
            </a:r>
            <a:r>
              <a:rPr lang="en-US" altLang="zh-TW" dirty="0" smtClean="0">
                <a:ea typeface="PMingLiU" pitchFamily="18" charset="-120"/>
              </a:rPr>
              <a:t>: </a:t>
            </a:r>
            <a:r>
              <a:rPr lang="en-US" altLang="zh-TW" sz="1700" dirty="0" smtClean="0">
                <a:ea typeface="PMingLiU" pitchFamily="18" charset="-120"/>
              </a:rPr>
              <a:t>Playback: VP8</a:t>
            </a:r>
          </a:p>
          <a:p>
            <a:r>
              <a:rPr lang="en-US" altLang="zh-TW" dirty="0" smtClean="0">
                <a:ea typeface="PMingLiU" pitchFamily="18" charset="-120"/>
              </a:rPr>
              <a:t>RMVB: </a:t>
            </a:r>
            <a:r>
              <a:rPr lang="en-US" altLang="zh-TW" sz="1600" dirty="0" smtClean="0">
                <a:ea typeface="PMingLiU" pitchFamily="18" charset="-120"/>
              </a:rPr>
              <a:t>Playback: RV8/9/10</a:t>
            </a:r>
          </a:p>
          <a:p>
            <a:r>
              <a:rPr lang="en-US" altLang="zh-TW" dirty="0" err="1" smtClean="0">
                <a:ea typeface="PMingLiU" pitchFamily="18" charset="-120"/>
              </a:rPr>
              <a:t>Matroska</a:t>
            </a:r>
            <a:r>
              <a:rPr lang="en-US" altLang="zh-TW" dirty="0" smtClean="0">
                <a:ea typeface="PMingLiU" pitchFamily="18" charset="-120"/>
              </a:rPr>
              <a:t> (MKV): </a:t>
            </a:r>
            <a:r>
              <a:rPr lang="en-US" altLang="zh-TW" sz="1600" dirty="0" smtClean="0">
                <a:ea typeface="PMingLiU" pitchFamily="18" charset="-120"/>
              </a:rPr>
              <a:t>Playback: MPEG4, </a:t>
            </a:r>
            <a:r>
              <a:rPr lang="en-US" altLang="zh-TW" sz="1600" dirty="0" err="1" smtClean="0">
                <a:ea typeface="PMingLiU" pitchFamily="18" charset="-120"/>
              </a:rPr>
              <a:t>Divx</a:t>
            </a:r>
            <a:r>
              <a:rPr lang="en-US" altLang="zh-TW" sz="1600" dirty="0" smtClean="0">
                <a:ea typeface="PMingLiU" pitchFamily="18" charset="-120"/>
              </a:rPr>
              <a:t>/</a:t>
            </a:r>
            <a:r>
              <a:rPr lang="en-US" altLang="zh-TW" sz="1600" dirty="0" err="1" smtClean="0">
                <a:ea typeface="PMingLiU" pitchFamily="18" charset="-120"/>
              </a:rPr>
              <a:t>Xvid</a:t>
            </a:r>
            <a:r>
              <a:rPr lang="en-US" altLang="zh-TW" sz="1600" dirty="0" smtClean="0">
                <a:ea typeface="PMingLiU" pitchFamily="18" charset="-120"/>
              </a:rPr>
              <a:t>, H.264, WMV/VC1</a:t>
            </a:r>
          </a:p>
          <a:p>
            <a:r>
              <a:rPr lang="en-US" altLang="zh-TW" dirty="0" smtClean="0">
                <a:ea typeface="PMingLiU" pitchFamily="18" charset="-120"/>
              </a:rPr>
              <a:t>3GP: </a:t>
            </a:r>
            <a:r>
              <a:rPr lang="en-US" altLang="zh-TW" sz="1600" dirty="0" smtClean="0">
                <a:ea typeface="PMingLiU" pitchFamily="18" charset="-120"/>
              </a:rPr>
              <a:t>Playback: MPEG4, H.264</a:t>
            </a:r>
          </a:p>
          <a:p>
            <a:r>
              <a:rPr lang="en-US" altLang="zh-TW" dirty="0" err="1" smtClean="0">
                <a:ea typeface="PMingLiU" pitchFamily="18" charset="-120"/>
              </a:rPr>
              <a:t>Ogg</a:t>
            </a:r>
            <a:r>
              <a:rPr lang="en-US" altLang="zh-TW" sz="1600" dirty="0" smtClean="0">
                <a:ea typeface="PMingLiU" pitchFamily="18" charset="-120"/>
              </a:rPr>
              <a:t>: Playback: </a:t>
            </a:r>
            <a:r>
              <a:rPr lang="en-US" altLang="zh-TW" sz="1600" dirty="0" err="1" smtClean="0">
                <a:ea typeface="PMingLiU" pitchFamily="18" charset="-120"/>
              </a:rPr>
              <a:t>Theora</a:t>
            </a:r>
            <a:endParaRPr lang="en-US" altLang="zh-TW" sz="1600" dirty="0" smtClean="0">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Streaming Protocol Support</a:t>
            </a:r>
          </a:p>
        </p:txBody>
      </p:sp>
      <p:graphicFrame>
        <p:nvGraphicFramePr>
          <p:cNvPr id="4" name="Table 3"/>
          <p:cNvGraphicFramePr>
            <a:graphicFrameLocks noGrp="1"/>
          </p:cNvGraphicFramePr>
          <p:nvPr/>
        </p:nvGraphicFramePr>
        <p:xfrm>
          <a:off x="1431228" y="2226364"/>
          <a:ext cx="6052936" cy="2136913"/>
        </p:xfrm>
        <a:graphic>
          <a:graphicData uri="http://schemas.openxmlformats.org/drawingml/2006/table">
            <a:tbl>
              <a:tblPr/>
              <a:tblGrid>
                <a:gridCol w="756617"/>
                <a:gridCol w="756617"/>
                <a:gridCol w="756617"/>
                <a:gridCol w="756617"/>
                <a:gridCol w="756617"/>
                <a:gridCol w="756617"/>
                <a:gridCol w="756617"/>
                <a:gridCol w="756617"/>
              </a:tblGrid>
              <a:tr h="502111">
                <a:tc>
                  <a:txBody>
                    <a:bodyPr/>
                    <a:lstStyle/>
                    <a:p>
                      <a:pPr algn="ctr" fontAlgn="b"/>
                      <a:r>
                        <a:rPr lang="en-US" sz="1600" b="1" i="0" u="none" strike="noStrike" dirty="0">
                          <a:solidFill>
                            <a:srgbClr val="000000"/>
                          </a:solidFill>
                          <a:latin typeface="Calibri"/>
                        </a:rPr>
                        <a:t>Format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600" b="1" i="0" u="none" strike="noStrike" dirty="0">
                          <a:solidFill>
                            <a:srgbClr val="000000"/>
                          </a:solidFill>
                          <a:latin typeface="Calibri"/>
                        </a:rPr>
                        <a:t>ASF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600" b="1" i="0" u="none" strike="noStrike" dirty="0">
                          <a:solidFill>
                            <a:srgbClr val="000000"/>
                          </a:solidFill>
                          <a:latin typeface="Calibri"/>
                        </a:rPr>
                        <a:t>AVI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600" b="1" i="0" u="none" strike="noStrike" dirty="0">
                          <a:solidFill>
                            <a:srgbClr val="000000"/>
                          </a:solidFill>
                          <a:latin typeface="Calibri"/>
                        </a:rPr>
                        <a:t>MP4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600" b="1" i="0" u="none" strike="noStrike" dirty="0">
                          <a:solidFill>
                            <a:srgbClr val="000000"/>
                          </a:solidFill>
                          <a:latin typeface="Calibri"/>
                        </a:rPr>
                        <a:t>MPG2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600" b="1" i="0" u="none" strike="noStrike" dirty="0">
                          <a:solidFill>
                            <a:srgbClr val="000000"/>
                          </a:solidFill>
                          <a:latin typeface="Calibri"/>
                        </a:rPr>
                        <a:t>MKV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600" b="1" i="0" u="none" strike="noStrike" dirty="0">
                          <a:solidFill>
                            <a:srgbClr val="000000"/>
                          </a:solidFill>
                          <a:latin typeface="Calibri"/>
                        </a:rPr>
                        <a:t>OGG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600" b="1" i="0" u="none" strike="noStrike" dirty="0">
                          <a:solidFill>
                            <a:srgbClr val="000000"/>
                          </a:solidFill>
                          <a:latin typeface="Calibri"/>
                        </a:rPr>
                        <a:t>FLV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502111">
                <a:tc>
                  <a:txBody>
                    <a:bodyPr/>
                    <a:lstStyle/>
                    <a:p>
                      <a:pPr algn="ctr" fontAlgn="b"/>
                      <a:r>
                        <a:rPr lang="en-US" sz="1600" b="0" i="0" u="none" strike="noStrike" dirty="0">
                          <a:solidFill>
                            <a:srgbClr val="000000"/>
                          </a:solidFill>
                          <a:latin typeface="Calibri"/>
                        </a:rPr>
                        <a:t>HTTP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111">
                <a:tc>
                  <a:txBody>
                    <a:bodyPr/>
                    <a:lstStyle/>
                    <a:p>
                      <a:pPr algn="ctr" fontAlgn="b"/>
                      <a:r>
                        <a:rPr lang="en-US" sz="1600" b="0" i="0" u="none" strike="noStrike" dirty="0">
                          <a:solidFill>
                            <a:srgbClr val="000000"/>
                          </a:solidFill>
                          <a:latin typeface="Calibri"/>
                        </a:rPr>
                        <a:t>DLNA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30580">
                <a:tc>
                  <a:txBody>
                    <a:bodyPr/>
                    <a:lstStyle/>
                    <a:p>
                      <a:pPr algn="ctr" fontAlgn="b"/>
                      <a:r>
                        <a:rPr lang="en-US" sz="1600" b="0" i="0" u="none" strike="noStrike" dirty="0">
                          <a:solidFill>
                            <a:srgbClr val="000000"/>
                          </a:solidFill>
                          <a:latin typeface="Calibri"/>
                        </a:rPr>
                        <a:t>HTTP live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600" b="0" i="0" u="none" strike="noStrike">
                          <a:solidFill>
                            <a:srgbClr val="000000"/>
                          </a:solidFill>
                          <a:latin typeface="Calibri"/>
                        </a:rPr>
                        <a:t>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latin typeface="Calibri"/>
                        </a:rPr>
                        <a:t>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latin typeface="Calibri"/>
                        </a:rPr>
                        <a:t>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latin typeface="Calibri"/>
                        </a:rPr>
                        <a:t>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094509" y="387927"/>
            <a:ext cx="7879340" cy="775854"/>
          </a:xfrm>
        </p:spPr>
        <p:txBody>
          <a:bodyPr/>
          <a:lstStyle/>
          <a:p>
            <a:pPr algn="r" eaLnBrk="1" hangingPunct="1"/>
            <a:r>
              <a:rPr lang="en-US" altLang="zh-TW" dirty="0" smtClean="0">
                <a:ea typeface="PMingLiU" pitchFamily="18" charset="-120"/>
              </a:rPr>
              <a:t>Use-case Demos</a:t>
            </a:r>
          </a:p>
        </p:txBody>
      </p:sp>
      <p:sp>
        <p:nvSpPr>
          <p:cNvPr id="8196" name="Rectangle 3"/>
          <p:cNvSpPr>
            <a:spLocks noGrp="1" noChangeArrowheads="1"/>
          </p:cNvSpPr>
          <p:nvPr>
            <p:ph type="body" idx="4294967295"/>
          </p:nvPr>
        </p:nvSpPr>
        <p:spPr>
          <a:xfrm>
            <a:off x="485775" y="1326285"/>
            <a:ext cx="7845425" cy="4772025"/>
          </a:xfrm>
          <a:prstGeom prst="rect">
            <a:avLst/>
          </a:prstGeom>
          <a:noFill/>
        </p:spPr>
        <p:txBody>
          <a:bodyPr/>
          <a:lstStyle/>
          <a:p>
            <a:r>
              <a:rPr lang="en-US" sz="2000" dirty="0" smtClean="0">
                <a:effectLst>
                  <a:outerShdw blurRad="38100" dist="38100" dir="2700000" algn="tl">
                    <a:srgbClr val="C0C0C0"/>
                  </a:outerShdw>
                </a:effectLst>
              </a:rPr>
              <a:t>Outline</a:t>
            </a:r>
          </a:p>
          <a:p>
            <a:pPr lvl="1"/>
            <a:r>
              <a:rPr lang="en-US" sz="1800" dirty="0" smtClean="0">
                <a:effectLst>
                  <a:outerShdw blurRad="38100" dist="38100" dir="2700000" algn="tl">
                    <a:srgbClr val="C0C0C0"/>
                  </a:outerShdw>
                </a:effectLst>
              </a:rPr>
              <a:t>Demo for unit test (linear format </a:t>
            </a:r>
            <a:r>
              <a:rPr lang="en-US" sz="1800" dirty="0" err="1" smtClean="0">
                <a:effectLst>
                  <a:outerShdw blurRad="38100" dist="38100" dir="2700000" algn="tl">
                    <a:srgbClr val="C0C0C0"/>
                  </a:outerShdw>
                </a:effectLst>
              </a:rPr>
              <a:t>vs</a:t>
            </a:r>
            <a:r>
              <a:rPr lang="en-US" sz="1800" dirty="0" smtClean="0">
                <a:effectLst>
                  <a:outerShdw blurRad="38100" dist="38100" dir="2700000" algn="tl">
                    <a:srgbClr val="C0C0C0"/>
                  </a:outerShdw>
                </a:effectLst>
              </a:rPr>
              <a:t> tile format)</a:t>
            </a:r>
          </a:p>
          <a:p>
            <a:pPr lvl="2"/>
            <a:r>
              <a:rPr lang="en-US" sz="1600" dirty="0" smtClean="0">
                <a:effectLst>
                  <a:outerShdw blurRad="38100" dist="38100" dir="2700000" algn="tl">
                    <a:srgbClr val="C0C0C0"/>
                  </a:outerShdw>
                </a:effectLst>
              </a:rPr>
              <a:t>Single-stream playback</a:t>
            </a:r>
          </a:p>
          <a:p>
            <a:pPr lvl="2"/>
            <a:r>
              <a:rPr lang="en-US" sz="1600" dirty="0" err="1" smtClean="0">
                <a:effectLst>
                  <a:outerShdw blurRad="38100" dist="38100" dir="2700000" algn="tl">
                    <a:srgbClr val="C0C0C0"/>
                  </a:outerShdw>
                </a:effectLst>
              </a:rPr>
              <a:t>Transcoding</a:t>
            </a:r>
            <a:endParaRPr lang="en-US" sz="1600" dirty="0" smtClean="0">
              <a:effectLst>
                <a:outerShdw blurRad="38100" dist="38100" dir="2700000" algn="tl">
                  <a:srgbClr val="C0C0C0"/>
                </a:outerShdw>
              </a:effectLst>
            </a:endParaRPr>
          </a:p>
          <a:p>
            <a:pPr lvl="1"/>
            <a:r>
              <a:rPr lang="en-US" sz="1800" dirty="0" smtClean="0">
                <a:effectLst>
                  <a:outerShdw blurRad="38100" dist="38100" dir="2700000" algn="tl">
                    <a:srgbClr val="C0C0C0"/>
                  </a:outerShdw>
                </a:effectLst>
              </a:rPr>
              <a:t>Demo for </a:t>
            </a:r>
            <a:r>
              <a:rPr lang="en-US" sz="1800" dirty="0" err="1" smtClean="0">
                <a:effectLst>
                  <a:outerShdw blurRad="38100" dist="38100" dir="2700000" algn="tl">
                    <a:srgbClr val="C0C0C0"/>
                  </a:outerShdw>
                </a:effectLst>
              </a:rPr>
              <a:t>Gstreamer</a:t>
            </a:r>
            <a:r>
              <a:rPr lang="en-US" sz="1800" dirty="0" smtClean="0">
                <a:effectLst>
                  <a:outerShdw blurRad="38100" dist="38100" dir="2700000" algn="tl">
                    <a:srgbClr val="C0C0C0"/>
                  </a:outerShdw>
                </a:effectLst>
              </a:rPr>
              <a:t> (linear format </a:t>
            </a:r>
            <a:r>
              <a:rPr lang="en-US" sz="1800" dirty="0" err="1" smtClean="0">
                <a:effectLst>
                  <a:outerShdw blurRad="38100" dist="38100" dir="2700000" algn="tl">
                    <a:srgbClr val="C0C0C0"/>
                  </a:outerShdw>
                </a:effectLst>
              </a:rPr>
              <a:t>vs</a:t>
            </a:r>
            <a:r>
              <a:rPr lang="en-US" sz="1800" dirty="0" smtClean="0">
                <a:effectLst>
                  <a:outerShdw blurRad="38100" dist="38100" dir="2700000" algn="tl">
                    <a:srgbClr val="C0C0C0"/>
                  </a:outerShdw>
                </a:effectLst>
              </a:rPr>
              <a:t> tile format)</a:t>
            </a:r>
          </a:p>
          <a:p>
            <a:pPr lvl="2"/>
            <a:r>
              <a:rPr lang="en-US" sz="1600" dirty="0" smtClean="0">
                <a:effectLst>
                  <a:outerShdw blurRad="38100" dist="38100" dir="2700000" algn="tl">
                    <a:srgbClr val="C0C0C0"/>
                  </a:outerShdw>
                </a:effectLst>
              </a:rPr>
              <a:t>Single-stream playback</a:t>
            </a:r>
          </a:p>
          <a:p>
            <a:pPr lvl="2"/>
            <a:r>
              <a:rPr lang="en-US" sz="1600" dirty="0" smtClean="0">
                <a:effectLst>
                  <a:outerShdw blurRad="38100" dist="38100" dir="2700000" algn="tl">
                    <a:srgbClr val="C0C0C0"/>
                  </a:outerShdw>
                </a:effectLst>
              </a:rPr>
              <a:t>Dual-stream playback</a:t>
            </a:r>
          </a:p>
          <a:p>
            <a:pPr lvl="2"/>
            <a:r>
              <a:rPr lang="en-US" sz="1600" dirty="0" err="1" smtClean="0">
                <a:effectLst>
                  <a:outerShdw blurRad="38100" dist="38100" dir="2700000" algn="tl">
                    <a:srgbClr val="C0C0C0"/>
                  </a:outerShdw>
                </a:effectLst>
              </a:rPr>
              <a:t>Transcoding</a:t>
            </a:r>
            <a:endParaRPr lang="en-US" sz="1600" dirty="0" smtClean="0">
              <a:effectLst>
                <a:outerShdw blurRad="38100" dist="38100" dir="2700000" algn="tl">
                  <a:srgbClr val="C0C0C0"/>
                </a:outerShdw>
              </a:effectLst>
            </a:endParaRP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94944" y="1316736"/>
            <a:ext cx="7936992" cy="1600438"/>
          </a:xfrm>
          <a:prstGeom prst="rect">
            <a:avLst/>
          </a:prstGeom>
          <a:solidFill>
            <a:schemeClr val="bg1">
              <a:lumMod val="85000"/>
            </a:schemeClr>
          </a:solidFill>
          <a:ln>
            <a:solidFill>
              <a:schemeClr val="bg1">
                <a:lumMod val="65000"/>
              </a:schemeClr>
            </a:solidFill>
          </a:ln>
        </p:spPr>
        <p:txBody>
          <a:bodyPr wrap="square">
            <a:spAutoFit/>
          </a:bodyPr>
          <a:lstStyle/>
          <a:p>
            <a:r>
              <a:rPr lang="en-US" sz="1400" b="1" dirty="0" smtClean="0"/>
              <a:t>#####Demo Case 1, Unit Test, Playback, VPU=270MHz#################</a:t>
            </a:r>
          </a:p>
          <a:p>
            <a:r>
              <a:rPr lang="en-US" sz="1400" b="1" dirty="0" smtClean="0"/>
              <a:t>#####Unit test with tiled format and display to 1080p </a:t>
            </a:r>
            <a:r>
              <a:rPr lang="en-US" sz="1400" b="1" dirty="0" err="1" smtClean="0"/>
              <a:t>hdmi</a:t>
            </a:r>
            <a:r>
              <a:rPr lang="en-US" sz="1400" b="1" dirty="0" smtClean="0"/>
              <a:t> display#######</a:t>
            </a:r>
          </a:p>
          <a:p>
            <a:r>
              <a:rPr lang="en-US" sz="1400" dirty="0" smtClean="0"/>
              <a:t>cp /home/</a:t>
            </a:r>
            <a:r>
              <a:rPr lang="en-US" sz="1400" dirty="0" err="1" smtClean="0"/>
              <a:t>linaro</a:t>
            </a:r>
            <a:r>
              <a:rPr lang="en-US" sz="1400" dirty="0" smtClean="0"/>
              <a:t>/</a:t>
            </a:r>
            <a:r>
              <a:rPr lang="en-US" sz="1400" dirty="0" err="1" smtClean="0"/>
              <a:t>mount_sd</a:t>
            </a:r>
            <a:r>
              <a:rPr lang="en-US" sz="1400" dirty="0" smtClean="0"/>
              <a:t>/sunflower_2B_2ref_WP_40Mbps.264 /dev/</a:t>
            </a:r>
            <a:r>
              <a:rPr lang="en-US" sz="1400" dirty="0" err="1" smtClean="0"/>
              <a:t>shm</a:t>
            </a:r>
            <a:r>
              <a:rPr lang="en-US" sz="1400" dirty="0" smtClean="0"/>
              <a:t>/</a:t>
            </a:r>
            <a:r>
              <a:rPr lang="en-US" sz="1400" dirty="0" err="1" smtClean="0"/>
              <a:t>tmp_video</a:t>
            </a:r>
            <a:endParaRPr lang="en-US" sz="1400" dirty="0" smtClean="0"/>
          </a:p>
          <a:p>
            <a:r>
              <a:rPr lang="en-US" sz="1400" dirty="0" smtClean="0"/>
              <a:t>/</a:t>
            </a:r>
            <a:r>
              <a:rPr lang="en-US" sz="1400" dirty="0" err="1" smtClean="0"/>
              <a:t>unit_tests</a:t>
            </a:r>
            <a:r>
              <a:rPr lang="en-US" sz="1400" dirty="0" smtClean="0"/>
              <a:t>/mxc_vpu_test.out -D "-</a:t>
            </a:r>
            <a:r>
              <a:rPr lang="en-US" sz="1400" dirty="0" err="1" smtClean="0"/>
              <a:t>i</a:t>
            </a:r>
            <a:r>
              <a:rPr lang="en-US" sz="1400" dirty="0" smtClean="0"/>
              <a:t> /dev/</a:t>
            </a:r>
            <a:r>
              <a:rPr lang="en-US" sz="1400" dirty="0" err="1" smtClean="0"/>
              <a:t>shm</a:t>
            </a:r>
            <a:r>
              <a:rPr lang="en-US" sz="1400" dirty="0" smtClean="0"/>
              <a:t>/</a:t>
            </a:r>
            <a:r>
              <a:rPr lang="en-US" sz="1400" dirty="0" err="1" smtClean="0"/>
              <a:t>tmp_video</a:t>
            </a:r>
            <a:r>
              <a:rPr lang="en-US" sz="1400" dirty="0" smtClean="0"/>
              <a:t> -f 2 -t 1 -a 60 -y 1"</a:t>
            </a:r>
          </a:p>
          <a:p>
            <a:r>
              <a:rPr lang="en-US" sz="1400" dirty="0" smtClean="0"/>
              <a:t>/</a:t>
            </a:r>
            <a:r>
              <a:rPr lang="en-US" sz="1400" dirty="0" err="1" smtClean="0"/>
              <a:t>unit_tests</a:t>
            </a:r>
            <a:r>
              <a:rPr lang="en-US" sz="1400" dirty="0" smtClean="0"/>
              <a:t>/mxc_vpu_test.out -D "-</a:t>
            </a:r>
            <a:r>
              <a:rPr lang="en-US" sz="1400" dirty="0" err="1" smtClean="0"/>
              <a:t>i</a:t>
            </a:r>
            <a:r>
              <a:rPr lang="en-US" sz="1400" dirty="0" smtClean="0"/>
              <a:t> /dev/</a:t>
            </a:r>
            <a:r>
              <a:rPr lang="en-US" sz="1400" dirty="0" err="1" smtClean="0"/>
              <a:t>shm</a:t>
            </a:r>
            <a:r>
              <a:rPr lang="en-US" sz="1400" dirty="0" smtClean="0"/>
              <a:t>/</a:t>
            </a:r>
            <a:r>
              <a:rPr lang="en-US" sz="1400" dirty="0" err="1" smtClean="0"/>
              <a:t>tmp_video</a:t>
            </a:r>
            <a:r>
              <a:rPr lang="en-US" sz="1400" dirty="0" smtClean="0"/>
              <a:t> -f 2 -t 1 -a 60 -y 0"</a:t>
            </a:r>
          </a:p>
          <a:p>
            <a:endParaRPr lang="en-US" sz="1400" dirty="0" smtClean="0"/>
          </a:p>
          <a:p>
            <a:endParaRPr lang="en-US" sz="1400" dirty="0"/>
          </a:p>
        </p:txBody>
      </p:sp>
      <p:sp>
        <p:nvSpPr>
          <p:cNvPr id="6" name="Rectangle 5"/>
          <p:cNvSpPr/>
          <p:nvPr/>
        </p:nvSpPr>
        <p:spPr>
          <a:xfrm>
            <a:off x="714149" y="3724656"/>
            <a:ext cx="7936992" cy="2611292"/>
          </a:xfrm>
          <a:prstGeom prst="rect">
            <a:avLst/>
          </a:prstGeom>
          <a:solidFill>
            <a:schemeClr val="bg1">
              <a:lumMod val="85000"/>
            </a:schemeClr>
          </a:solidFill>
          <a:ln>
            <a:solidFill>
              <a:schemeClr val="bg1">
                <a:lumMod val="65000"/>
              </a:schemeClr>
            </a:solidFill>
          </a:ln>
        </p:spPr>
        <p:txBody>
          <a:bodyPr wrap="square">
            <a:spAutoFit/>
          </a:bodyPr>
          <a:lstStyle/>
          <a:p>
            <a:r>
              <a:rPr lang="en-US" sz="1400" b="1" dirty="0" smtClean="0"/>
              <a:t>#####Demo Case 2, Unit Test, </a:t>
            </a:r>
            <a:r>
              <a:rPr lang="en-US" sz="1400" b="1" dirty="0" err="1" smtClean="0"/>
              <a:t>Transcoding</a:t>
            </a:r>
            <a:r>
              <a:rPr lang="en-US" sz="1400" b="1" dirty="0" smtClean="0"/>
              <a:t>, VPU=270MHz####################</a:t>
            </a:r>
          </a:p>
          <a:p>
            <a:r>
              <a:rPr lang="en-US" sz="1400" b="1" dirty="0" smtClean="0"/>
              <a:t>#####Unit test with linear format and display to 720p or 1080p </a:t>
            </a:r>
            <a:r>
              <a:rPr lang="en-US" sz="1400" b="1" dirty="0" err="1" smtClean="0"/>
              <a:t>hdmi</a:t>
            </a:r>
            <a:r>
              <a:rPr lang="en-US" sz="1400" b="1" dirty="0" smtClean="0"/>
              <a:t> display#####</a:t>
            </a:r>
          </a:p>
          <a:p>
            <a:r>
              <a:rPr lang="en-US" sz="1400" b="1" dirty="0" smtClean="0"/>
              <a:t>#####Unit test with tile format is not ready yet##############################</a:t>
            </a:r>
          </a:p>
          <a:p>
            <a:pPr marL="0" lvl="2">
              <a:lnSpc>
                <a:spcPct val="80000"/>
              </a:lnSpc>
              <a:spcBef>
                <a:spcPct val="3000"/>
              </a:spcBef>
              <a:spcAft>
                <a:spcPct val="3000"/>
              </a:spcAft>
              <a:buClr>
                <a:schemeClr val="tx1"/>
              </a:buClr>
              <a:buSzPct val="80000"/>
            </a:pPr>
            <a:r>
              <a:rPr lang="en-US" sz="1400" dirty="0" smtClean="0"/>
              <a:t>/</a:t>
            </a:r>
            <a:r>
              <a:rPr lang="en-US" sz="1400" dirty="0" err="1" smtClean="0"/>
              <a:t>unit_tests</a:t>
            </a:r>
            <a:r>
              <a:rPr lang="en-US" sz="1400" dirty="0" smtClean="0"/>
              <a:t>/mxc_vpu_test.out -T "-</a:t>
            </a:r>
            <a:r>
              <a:rPr lang="en-US" sz="1400" dirty="0" err="1" smtClean="0"/>
              <a:t>i</a:t>
            </a:r>
            <a:r>
              <a:rPr lang="en-US" sz="1400" dirty="0" smtClean="0"/>
              <a:t> /home/</a:t>
            </a:r>
            <a:r>
              <a:rPr lang="en-US" sz="1400" dirty="0" err="1" smtClean="0"/>
              <a:t>linaro</a:t>
            </a:r>
            <a:r>
              <a:rPr lang="en-US" sz="1400" dirty="0" smtClean="0"/>
              <a:t>/</a:t>
            </a:r>
            <a:r>
              <a:rPr lang="en-US" sz="1400" dirty="0" err="1" smtClean="0"/>
              <a:t>mount_sd</a:t>
            </a:r>
            <a:r>
              <a:rPr lang="en-US" sz="1400" dirty="0" smtClean="0"/>
              <a:t>/Coral_Reef_Adventure_720_video.wmv3 -f 3 -t 1 -x 0 -y 0 -a 60 -w 1280 -h 720 -o /dev/</a:t>
            </a:r>
            <a:r>
              <a:rPr lang="en-US" sz="1400" dirty="0" err="1" smtClean="0"/>
              <a:t>shm</a:t>
            </a:r>
            <a:r>
              <a:rPr lang="en-US" sz="1400" dirty="0" smtClean="0"/>
              <a:t>/transcode.264 -q 25 -g 30</a:t>
            </a:r>
            <a:r>
              <a:rPr lang="en-US" dirty="0" smtClean="0"/>
              <a:t>"</a:t>
            </a:r>
          </a:p>
          <a:p>
            <a:pPr>
              <a:lnSpc>
                <a:spcPct val="80000"/>
              </a:lnSpc>
              <a:spcBef>
                <a:spcPct val="3000"/>
              </a:spcBef>
              <a:spcAft>
                <a:spcPct val="3000"/>
              </a:spcAft>
              <a:buClr>
                <a:schemeClr val="tx1"/>
              </a:buClr>
              <a:buSzPct val="80000"/>
            </a:pPr>
            <a:endParaRPr lang="en-US" sz="1000" dirty="0" smtClean="0">
              <a:solidFill>
                <a:srgbClr val="000000"/>
              </a:solidFill>
            </a:endParaRPr>
          </a:p>
          <a:p>
            <a:pPr marL="0" lvl="2">
              <a:lnSpc>
                <a:spcPct val="80000"/>
              </a:lnSpc>
              <a:spcBef>
                <a:spcPct val="3000"/>
              </a:spcBef>
              <a:spcAft>
                <a:spcPct val="3000"/>
              </a:spcAft>
              <a:buClr>
                <a:schemeClr val="tx1"/>
              </a:buClr>
              <a:buSzPct val="80000"/>
            </a:pPr>
            <a:r>
              <a:rPr lang="en-US" sz="1400" dirty="0" smtClean="0"/>
              <a:t>cp /home/</a:t>
            </a:r>
            <a:r>
              <a:rPr lang="en-US" sz="1400" dirty="0" err="1" smtClean="0"/>
              <a:t>linaro</a:t>
            </a:r>
            <a:r>
              <a:rPr lang="en-US" sz="1400" dirty="0" smtClean="0"/>
              <a:t>/</a:t>
            </a:r>
            <a:r>
              <a:rPr lang="en-US" sz="1400" dirty="0" err="1" smtClean="0"/>
              <a:t>mount_sd</a:t>
            </a:r>
            <a:r>
              <a:rPr lang="en-US" sz="1400" dirty="0" smtClean="0"/>
              <a:t>/mpeg2_1080p25_video1.mpv /dev/</a:t>
            </a:r>
            <a:r>
              <a:rPr lang="en-US" sz="1400" dirty="0" err="1" smtClean="0"/>
              <a:t>shm</a:t>
            </a:r>
            <a:r>
              <a:rPr lang="en-US" sz="1400" dirty="0" smtClean="0"/>
              <a:t>/</a:t>
            </a:r>
            <a:r>
              <a:rPr lang="en-US" sz="1400" dirty="0" err="1" smtClean="0"/>
              <a:t>tmp_video</a:t>
            </a:r>
            <a:endParaRPr lang="en-US" sz="1400" dirty="0" smtClean="0"/>
          </a:p>
          <a:p>
            <a:pPr marL="0" lvl="2">
              <a:lnSpc>
                <a:spcPct val="80000"/>
              </a:lnSpc>
              <a:spcBef>
                <a:spcPct val="3000"/>
              </a:spcBef>
              <a:spcAft>
                <a:spcPct val="3000"/>
              </a:spcAft>
              <a:buClr>
                <a:schemeClr val="tx1"/>
              </a:buClr>
              <a:buSzPct val="80000"/>
            </a:pPr>
            <a:r>
              <a:rPr lang="en-US" sz="1400" dirty="0" smtClean="0"/>
              <a:t>/</a:t>
            </a:r>
            <a:r>
              <a:rPr lang="en-US" sz="1400" dirty="0" err="1" smtClean="0"/>
              <a:t>unit_tests</a:t>
            </a:r>
            <a:r>
              <a:rPr lang="en-US" sz="1400" dirty="0" smtClean="0"/>
              <a:t>/mxc_vpu_test.out -T "-</a:t>
            </a:r>
            <a:r>
              <a:rPr lang="en-US" sz="1400" dirty="0" err="1" smtClean="0"/>
              <a:t>i</a:t>
            </a:r>
            <a:r>
              <a:rPr lang="en-US" sz="1400" dirty="0" smtClean="0"/>
              <a:t> /dev/</a:t>
            </a:r>
            <a:r>
              <a:rPr lang="en-US" sz="1400" dirty="0" err="1" smtClean="0"/>
              <a:t>shm</a:t>
            </a:r>
            <a:r>
              <a:rPr lang="en-US" sz="1400" dirty="0" smtClean="0"/>
              <a:t>/</a:t>
            </a:r>
            <a:r>
              <a:rPr lang="en-US" sz="1400" dirty="0" err="1" smtClean="0"/>
              <a:t>tmp_video</a:t>
            </a:r>
            <a:r>
              <a:rPr lang="en-US" sz="1400" dirty="0" smtClean="0"/>
              <a:t> -f 4 -t 1 -x 0 -y 0 -a 60 -w 1920 -h 1088 -o /dev/</a:t>
            </a:r>
            <a:r>
              <a:rPr lang="en-US" sz="1400" dirty="0" err="1" smtClean="0"/>
              <a:t>shm</a:t>
            </a:r>
            <a:r>
              <a:rPr lang="en-US" sz="1400" dirty="0" smtClean="0"/>
              <a:t>/transcode.264 -q 25 -g 30“</a:t>
            </a:r>
          </a:p>
          <a:p>
            <a:pPr marL="0" lvl="2">
              <a:lnSpc>
                <a:spcPct val="80000"/>
              </a:lnSpc>
              <a:spcBef>
                <a:spcPct val="3000"/>
              </a:spcBef>
              <a:spcAft>
                <a:spcPct val="3000"/>
              </a:spcAft>
              <a:buClr>
                <a:schemeClr val="tx1"/>
              </a:buClr>
              <a:buSzPct val="80000"/>
            </a:pPr>
            <a:endParaRPr lang="en-US" sz="1400" dirty="0" smtClean="0"/>
          </a:p>
          <a:p>
            <a:endParaRPr lang="en-US" sz="1400" dirty="0" smtClean="0"/>
          </a:p>
          <a:p>
            <a:endParaRPr lang="en-US" sz="1400" dirty="0"/>
          </a:p>
        </p:txBody>
      </p:sp>
    </p:spTree>
    <p:extLst>
      <p:ext uri="{BB962C8B-B14F-4D97-AF65-F5344CB8AC3E}">
        <p14:creationId xmlns:p14="http://schemas.microsoft.com/office/powerpoint/2010/main" xmlns="" val="1896921887"/>
      </p:ext>
    </p:extLst>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47344" y="688848"/>
            <a:ext cx="7936992" cy="1046440"/>
          </a:xfrm>
          <a:prstGeom prst="rect">
            <a:avLst/>
          </a:prstGeom>
          <a:solidFill>
            <a:schemeClr val="bg1">
              <a:lumMod val="85000"/>
            </a:schemeClr>
          </a:solidFill>
          <a:ln>
            <a:solidFill>
              <a:schemeClr val="bg1">
                <a:lumMod val="65000"/>
              </a:schemeClr>
            </a:solidFill>
          </a:ln>
        </p:spPr>
        <p:txBody>
          <a:bodyPr wrap="square">
            <a:spAutoFit/>
          </a:bodyPr>
          <a:lstStyle/>
          <a:p>
            <a:r>
              <a:rPr lang="en-US" sz="1400" b="1" dirty="0" smtClean="0"/>
              <a:t>#####Demo Case 3: </a:t>
            </a:r>
            <a:r>
              <a:rPr lang="en-US" sz="1400" b="1" dirty="0" err="1" smtClean="0"/>
              <a:t>Gstreamer</a:t>
            </a:r>
            <a:r>
              <a:rPr lang="en-US" sz="1400" b="1" dirty="0" smtClean="0"/>
              <a:t>, Single stream decoding, ~60fps VPU=270MHz##########</a:t>
            </a:r>
          </a:p>
          <a:p>
            <a:r>
              <a:rPr lang="en-US" sz="1400" b="1" dirty="0" smtClean="0"/>
              <a:t>#####Decoding H264 1080p@10Mbps, tiled format and display to 1080p </a:t>
            </a:r>
            <a:r>
              <a:rPr lang="en-US" sz="1400" b="1" dirty="0" err="1" smtClean="0"/>
              <a:t>hdmi</a:t>
            </a:r>
            <a:r>
              <a:rPr lang="en-US" sz="1400" b="1" dirty="0" smtClean="0"/>
              <a:t> display######</a:t>
            </a:r>
          </a:p>
          <a:p>
            <a:r>
              <a:rPr lang="en-US" sz="1000" dirty="0" err="1" smtClean="0"/>
              <a:t>sudo</a:t>
            </a:r>
            <a:r>
              <a:rPr lang="en-US" sz="1000" dirty="0" smtClean="0"/>
              <a:t> cp /home/</a:t>
            </a:r>
            <a:r>
              <a:rPr lang="en-US" sz="1000" dirty="0" err="1" smtClean="0"/>
              <a:t>linaro</a:t>
            </a:r>
            <a:r>
              <a:rPr lang="en-US" sz="1000" dirty="0" smtClean="0"/>
              <a:t>/</a:t>
            </a:r>
            <a:r>
              <a:rPr lang="en-US" sz="1000" dirty="0" err="1" smtClean="0"/>
              <a:t>mount_sd</a:t>
            </a:r>
            <a:r>
              <a:rPr lang="en-US" sz="1000" dirty="0" smtClean="0"/>
              <a:t>/</a:t>
            </a:r>
            <a:r>
              <a:rPr lang="en-US" sz="1000" dirty="0" err="1" smtClean="0"/>
              <a:t>Container_clips</a:t>
            </a:r>
            <a:r>
              <a:rPr lang="en-US" sz="1000" dirty="0" smtClean="0"/>
              <a:t>/Avatar_1920x1080_30fpsH264_2x44100AAC_3.6Mbps_246sec.mp4 /dev/</a:t>
            </a:r>
            <a:r>
              <a:rPr lang="en-US" sz="1000" dirty="0" err="1" smtClean="0"/>
              <a:t>shm</a:t>
            </a:r>
            <a:r>
              <a:rPr lang="en-US" sz="1000" dirty="0" smtClean="0"/>
              <a:t>/</a:t>
            </a:r>
            <a:r>
              <a:rPr lang="en-US" sz="1000" dirty="0" err="1" smtClean="0"/>
              <a:t>tmp_video</a:t>
            </a:r>
            <a:endParaRPr lang="en-US" sz="1000" dirty="0" smtClean="0"/>
          </a:p>
          <a:p>
            <a:r>
              <a:rPr lang="en-US" sz="1200" dirty="0" smtClean="0"/>
              <a:t>time </a:t>
            </a:r>
            <a:r>
              <a:rPr lang="en-US" sz="1200" dirty="0" err="1" smtClean="0"/>
              <a:t>gst</a:t>
            </a:r>
            <a:r>
              <a:rPr lang="en-US" sz="1200" dirty="0" smtClean="0"/>
              <a:t>-launch </a:t>
            </a:r>
            <a:r>
              <a:rPr lang="en-US" sz="1200" dirty="0" err="1" smtClean="0"/>
              <a:t>filesrc</a:t>
            </a:r>
            <a:r>
              <a:rPr lang="en-US" sz="1200" dirty="0" smtClean="0"/>
              <a:t> location=/dev/</a:t>
            </a:r>
            <a:r>
              <a:rPr lang="en-US" sz="1200" dirty="0" err="1" smtClean="0"/>
              <a:t>shm</a:t>
            </a:r>
            <a:r>
              <a:rPr lang="en-US" sz="1200" dirty="0" smtClean="0"/>
              <a:t>/</a:t>
            </a:r>
            <a:r>
              <a:rPr lang="en-US" sz="1200" dirty="0" err="1" smtClean="0"/>
              <a:t>tmp_video</a:t>
            </a:r>
            <a:r>
              <a:rPr lang="en-US" sz="1200" dirty="0" smtClean="0"/>
              <a:t> </a:t>
            </a:r>
            <a:r>
              <a:rPr lang="en-US" sz="1200" dirty="0" err="1" smtClean="0"/>
              <a:t>typefind</a:t>
            </a:r>
            <a:r>
              <a:rPr lang="en-US" sz="1200" dirty="0" smtClean="0"/>
              <a:t>=true ! </a:t>
            </a:r>
            <a:r>
              <a:rPr lang="en-US" sz="1200" dirty="0" err="1" smtClean="0"/>
              <a:t>aiurdemux</a:t>
            </a:r>
            <a:r>
              <a:rPr lang="en-US" sz="1200" dirty="0" smtClean="0"/>
              <a:t> ! </a:t>
            </a:r>
            <a:r>
              <a:rPr lang="en-US" sz="1200" dirty="0" err="1" smtClean="0"/>
              <a:t>vpudec</a:t>
            </a:r>
            <a:r>
              <a:rPr lang="en-US" sz="1200" dirty="0" smtClean="0"/>
              <a:t> </a:t>
            </a:r>
            <a:r>
              <a:rPr lang="en-US" sz="1200" dirty="0" err="1" smtClean="0"/>
              <a:t>framedrop</a:t>
            </a:r>
            <a:r>
              <a:rPr lang="en-US" sz="1200" dirty="0" smtClean="0"/>
              <a:t>=false !  queue  max-size-buffers=2 ! mfw_v4lsink sync=false</a:t>
            </a:r>
          </a:p>
        </p:txBody>
      </p:sp>
      <p:sp>
        <p:nvSpPr>
          <p:cNvPr id="6" name="Rectangle 5"/>
          <p:cNvSpPr/>
          <p:nvPr/>
        </p:nvSpPr>
        <p:spPr>
          <a:xfrm>
            <a:off x="853440" y="4291585"/>
            <a:ext cx="7936992" cy="1815882"/>
          </a:xfrm>
          <a:prstGeom prst="rect">
            <a:avLst/>
          </a:prstGeom>
          <a:solidFill>
            <a:schemeClr val="bg1">
              <a:lumMod val="85000"/>
            </a:schemeClr>
          </a:solidFill>
          <a:ln>
            <a:solidFill>
              <a:schemeClr val="bg1">
                <a:lumMod val="65000"/>
              </a:schemeClr>
            </a:solidFill>
          </a:ln>
        </p:spPr>
        <p:txBody>
          <a:bodyPr wrap="square">
            <a:spAutoFit/>
          </a:bodyPr>
          <a:lstStyle/>
          <a:p>
            <a:r>
              <a:rPr lang="en-US" sz="1400" b="1" dirty="0" smtClean="0"/>
              <a:t>#####Demo Case 5: </a:t>
            </a:r>
            <a:r>
              <a:rPr lang="en-US" sz="1400" b="1" dirty="0" err="1" smtClean="0"/>
              <a:t>Gstreamer</a:t>
            </a:r>
            <a:r>
              <a:rPr lang="en-US" sz="1400" b="1" dirty="0" smtClean="0"/>
              <a:t>, Dual-display with dual streams, 25fps VPU=270MHz#######</a:t>
            </a:r>
          </a:p>
          <a:p>
            <a:r>
              <a:rPr lang="en-US" sz="1400" b="1" dirty="0" smtClean="0"/>
              <a:t>#####Decoding two H264 1080p@10Mbps, linear format , 1080p and XGA display#########</a:t>
            </a:r>
          </a:p>
          <a:p>
            <a:endParaRPr lang="en-US" sz="1400" dirty="0" smtClean="0"/>
          </a:p>
          <a:p>
            <a:r>
              <a:rPr lang="en-US" sz="1400" dirty="0" err="1" smtClean="0"/>
              <a:t>gst</a:t>
            </a:r>
            <a:r>
              <a:rPr lang="en-US" sz="1400" dirty="0" smtClean="0"/>
              <a:t>-launch playbin2 </a:t>
            </a:r>
            <a:r>
              <a:rPr lang="en-US" sz="1400" dirty="0" err="1" smtClean="0"/>
              <a:t>uri</a:t>
            </a:r>
            <a:r>
              <a:rPr lang="en-US" sz="1400" dirty="0" smtClean="0"/>
              <a:t>=file:///home/linaro/mount_sd/Container_clips/FTF20033_1920x1080_30fpsH264_2x44100AAC_9.7mpbs_137sec.mp4 flags=0x57 video-sink="mfw_v4lsink" &amp;</a:t>
            </a:r>
          </a:p>
          <a:p>
            <a:r>
              <a:rPr lang="en-US" sz="1400" dirty="0" err="1" smtClean="0"/>
              <a:t>gst</a:t>
            </a:r>
            <a:r>
              <a:rPr lang="en-US" sz="1400" dirty="0" smtClean="0"/>
              <a:t>-launch playbin2 </a:t>
            </a:r>
            <a:r>
              <a:rPr lang="en-US" sz="1400" dirty="0" err="1" smtClean="0"/>
              <a:t>uri</a:t>
            </a:r>
            <a:r>
              <a:rPr lang="en-US" sz="1400" dirty="0" smtClean="0"/>
              <a:t>=file:///home/linaro/Clips/Mosaic_1920x1080_H.264_10mbps.mp4 flags=0x57 video-sink="mfw_v4lsink device=/dev/video18"</a:t>
            </a:r>
          </a:p>
        </p:txBody>
      </p:sp>
      <p:sp>
        <p:nvSpPr>
          <p:cNvPr id="7" name="Rectangle 6"/>
          <p:cNvSpPr/>
          <p:nvPr/>
        </p:nvSpPr>
        <p:spPr>
          <a:xfrm>
            <a:off x="853440" y="2474976"/>
            <a:ext cx="7936992" cy="1384995"/>
          </a:xfrm>
          <a:prstGeom prst="rect">
            <a:avLst/>
          </a:prstGeom>
          <a:solidFill>
            <a:schemeClr val="bg1">
              <a:lumMod val="85000"/>
            </a:schemeClr>
          </a:solidFill>
          <a:ln>
            <a:solidFill>
              <a:schemeClr val="bg1">
                <a:lumMod val="65000"/>
              </a:schemeClr>
            </a:solidFill>
          </a:ln>
        </p:spPr>
        <p:txBody>
          <a:bodyPr wrap="square">
            <a:spAutoFit/>
          </a:bodyPr>
          <a:lstStyle/>
          <a:p>
            <a:r>
              <a:rPr lang="en-US" sz="1400" b="1" dirty="0" smtClean="0"/>
              <a:t>##### Demo Case 4: </a:t>
            </a:r>
            <a:r>
              <a:rPr lang="en-US" sz="1400" b="1" dirty="0" err="1" smtClean="0"/>
              <a:t>Gstreamer</a:t>
            </a:r>
            <a:r>
              <a:rPr lang="en-US" sz="1400" b="1" dirty="0" smtClean="0"/>
              <a:t>, Single stream decoding, &lt;60fps VPU=270MHz###########</a:t>
            </a:r>
          </a:p>
          <a:p>
            <a:r>
              <a:rPr lang="en-US" sz="1400" b="1" dirty="0" smtClean="0"/>
              <a:t>#####Decoding H264 1080p@37Mbps, tiled format and display to 1080p </a:t>
            </a:r>
            <a:r>
              <a:rPr lang="en-US" sz="1400" b="1" dirty="0" err="1" smtClean="0"/>
              <a:t>hdmi</a:t>
            </a:r>
            <a:r>
              <a:rPr lang="en-US" sz="1400" b="1" dirty="0" smtClean="0"/>
              <a:t> display######</a:t>
            </a:r>
          </a:p>
          <a:p>
            <a:endParaRPr lang="en-US" sz="1400" dirty="0" smtClean="0"/>
          </a:p>
          <a:p>
            <a:r>
              <a:rPr lang="en-US" sz="1400" dirty="0" err="1" smtClean="0"/>
              <a:t>sudo</a:t>
            </a:r>
            <a:r>
              <a:rPr lang="en-US" sz="1400" dirty="0" smtClean="0"/>
              <a:t> cp /home/</a:t>
            </a:r>
            <a:r>
              <a:rPr lang="en-US" sz="1400" dirty="0" err="1" smtClean="0"/>
              <a:t>linaro</a:t>
            </a:r>
            <a:r>
              <a:rPr lang="en-US" sz="1400" dirty="0" smtClean="0"/>
              <a:t>/</a:t>
            </a:r>
            <a:r>
              <a:rPr lang="en-US" sz="1400" dirty="0" err="1" smtClean="0"/>
              <a:t>mount_sd</a:t>
            </a:r>
            <a:r>
              <a:rPr lang="en-US" sz="1400" dirty="0" smtClean="0"/>
              <a:t>/</a:t>
            </a:r>
            <a:r>
              <a:rPr lang="en-US" sz="1400" dirty="0" err="1" smtClean="0"/>
              <a:t>Container_clips</a:t>
            </a:r>
            <a:r>
              <a:rPr lang="en-US" sz="1400" dirty="0" smtClean="0"/>
              <a:t>/00017.m2ts  /dev/</a:t>
            </a:r>
            <a:r>
              <a:rPr lang="en-US" sz="1400" dirty="0" err="1" smtClean="0"/>
              <a:t>shm</a:t>
            </a:r>
            <a:r>
              <a:rPr lang="en-US" sz="1400" dirty="0" smtClean="0"/>
              <a:t>/</a:t>
            </a:r>
            <a:r>
              <a:rPr lang="en-US" sz="1400" dirty="0" err="1" smtClean="0"/>
              <a:t>tmp_video</a:t>
            </a:r>
            <a:endParaRPr lang="en-US" sz="1400" dirty="0" smtClean="0"/>
          </a:p>
          <a:p>
            <a:r>
              <a:rPr lang="en-US" sz="1400" dirty="0" smtClean="0"/>
              <a:t>time </a:t>
            </a:r>
            <a:r>
              <a:rPr lang="en-US" sz="1400" dirty="0" err="1" smtClean="0"/>
              <a:t>gst</a:t>
            </a:r>
            <a:r>
              <a:rPr lang="en-US" sz="1400" dirty="0" smtClean="0"/>
              <a:t>-launch </a:t>
            </a:r>
            <a:r>
              <a:rPr lang="en-US" sz="1400" dirty="0" err="1" smtClean="0"/>
              <a:t>filesrc</a:t>
            </a:r>
            <a:r>
              <a:rPr lang="en-US" sz="1400" dirty="0" smtClean="0"/>
              <a:t> location=/dev/</a:t>
            </a:r>
            <a:r>
              <a:rPr lang="en-US" sz="1400" dirty="0" err="1" smtClean="0"/>
              <a:t>shm</a:t>
            </a:r>
            <a:r>
              <a:rPr lang="en-US" sz="1400" dirty="0" smtClean="0"/>
              <a:t>/</a:t>
            </a:r>
            <a:r>
              <a:rPr lang="en-US" sz="1400" dirty="0" err="1" smtClean="0"/>
              <a:t>tmp_video</a:t>
            </a:r>
            <a:r>
              <a:rPr lang="en-US" sz="1400" dirty="0" smtClean="0"/>
              <a:t> </a:t>
            </a:r>
            <a:r>
              <a:rPr lang="en-US" sz="1400" dirty="0" err="1" smtClean="0"/>
              <a:t>typefind</a:t>
            </a:r>
            <a:r>
              <a:rPr lang="en-US" sz="1400" dirty="0" smtClean="0"/>
              <a:t>=true ! </a:t>
            </a:r>
            <a:r>
              <a:rPr lang="en-US" sz="1400" dirty="0" err="1" smtClean="0"/>
              <a:t>aiurdemux</a:t>
            </a:r>
            <a:r>
              <a:rPr lang="en-US" sz="1400" dirty="0" smtClean="0"/>
              <a:t> ! </a:t>
            </a:r>
            <a:r>
              <a:rPr lang="en-US" sz="1400" dirty="0" err="1" smtClean="0"/>
              <a:t>vpudec</a:t>
            </a:r>
            <a:r>
              <a:rPr lang="en-US" sz="1400" dirty="0" smtClean="0"/>
              <a:t> </a:t>
            </a:r>
            <a:r>
              <a:rPr lang="en-US" sz="1400" dirty="0" err="1" smtClean="0"/>
              <a:t>framedrop</a:t>
            </a:r>
            <a:r>
              <a:rPr lang="en-US" sz="1400" dirty="0" smtClean="0"/>
              <a:t>=false !  queue  max-size-buffers=2 ! mfw_v4lsink sync=false</a:t>
            </a:r>
          </a:p>
        </p:txBody>
      </p:sp>
    </p:spTree>
    <p:extLst>
      <p:ext uri="{BB962C8B-B14F-4D97-AF65-F5344CB8AC3E}">
        <p14:creationId xmlns:p14="http://schemas.microsoft.com/office/powerpoint/2010/main" xmlns="" val="1896921887"/>
      </p:ext>
    </p:extLst>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94944" y="1316736"/>
            <a:ext cx="7936992" cy="1600438"/>
          </a:xfrm>
          <a:prstGeom prst="rect">
            <a:avLst/>
          </a:prstGeom>
          <a:solidFill>
            <a:schemeClr val="bg1">
              <a:lumMod val="85000"/>
            </a:schemeClr>
          </a:solidFill>
          <a:ln>
            <a:solidFill>
              <a:schemeClr val="bg1">
                <a:lumMod val="65000"/>
              </a:schemeClr>
            </a:solidFill>
          </a:ln>
        </p:spPr>
        <p:txBody>
          <a:bodyPr wrap="square">
            <a:spAutoFit/>
          </a:bodyPr>
          <a:lstStyle/>
          <a:p>
            <a:r>
              <a:rPr lang="en-US" sz="1400" b="1" dirty="0" smtClean="0"/>
              <a:t>#####Demo Case 6, </a:t>
            </a:r>
            <a:r>
              <a:rPr lang="en-US" sz="1400" b="1" dirty="0" err="1" smtClean="0"/>
              <a:t>Gstreamer</a:t>
            </a:r>
            <a:r>
              <a:rPr lang="en-US" sz="1400" b="1" dirty="0" smtClean="0"/>
              <a:t>, </a:t>
            </a:r>
            <a:r>
              <a:rPr lang="en-US" sz="1400" b="1" dirty="0" err="1" smtClean="0"/>
              <a:t>Transcoding</a:t>
            </a:r>
            <a:r>
              <a:rPr lang="en-US" sz="1400" b="1" dirty="0" smtClean="0"/>
              <a:t>, 27fps for VPU=270MHz###################</a:t>
            </a:r>
          </a:p>
          <a:p>
            <a:r>
              <a:rPr lang="en-US" sz="1400" b="1" dirty="0" smtClean="0"/>
              <a:t>#####1080p-MPEG2</a:t>
            </a:r>
            <a:r>
              <a:rPr lang="en-US" sz="1400" b="1" dirty="0" smtClean="0">
                <a:sym typeface="Wingdings" pitchFamily="2" charset="2"/>
              </a:rPr>
              <a:t></a:t>
            </a:r>
            <a:r>
              <a:rPr lang="en-US" sz="1400" b="1" dirty="0" smtClean="0"/>
              <a:t>1080p-H264 with tiled format and display to 1080p </a:t>
            </a:r>
            <a:r>
              <a:rPr lang="en-US" sz="1400" b="1" dirty="0" err="1" smtClean="0"/>
              <a:t>hdmi</a:t>
            </a:r>
            <a:r>
              <a:rPr lang="en-US" sz="1400" b="1" dirty="0" smtClean="0"/>
              <a:t> display#####</a:t>
            </a:r>
          </a:p>
          <a:p>
            <a:endParaRPr lang="en-US" sz="1400" dirty="0" smtClean="0"/>
          </a:p>
          <a:p>
            <a:r>
              <a:rPr lang="en-US" sz="1400" dirty="0" smtClean="0"/>
              <a:t>time </a:t>
            </a:r>
            <a:r>
              <a:rPr lang="en-US" sz="1400" dirty="0" err="1" smtClean="0"/>
              <a:t>gst</a:t>
            </a:r>
            <a:r>
              <a:rPr lang="en-US" sz="1400" dirty="0" smtClean="0"/>
              <a:t>-launch </a:t>
            </a:r>
            <a:r>
              <a:rPr lang="en-US" sz="1400" dirty="0" err="1" smtClean="0"/>
              <a:t>filesrc</a:t>
            </a:r>
            <a:r>
              <a:rPr lang="en-US" sz="1400" dirty="0" smtClean="0"/>
              <a:t> location=/home/</a:t>
            </a:r>
            <a:r>
              <a:rPr lang="en-US" sz="1400" dirty="0" err="1" smtClean="0"/>
              <a:t>linaro</a:t>
            </a:r>
            <a:r>
              <a:rPr lang="en-US" sz="1400" dirty="0" smtClean="0"/>
              <a:t>/</a:t>
            </a:r>
            <a:r>
              <a:rPr lang="en-US" sz="1400" dirty="0" err="1" smtClean="0"/>
              <a:t>mount_sd</a:t>
            </a:r>
            <a:r>
              <a:rPr lang="en-US" sz="1400" dirty="0" smtClean="0"/>
              <a:t>/</a:t>
            </a:r>
            <a:r>
              <a:rPr lang="en-US" sz="1400" dirty="0" err="1" smtClean="0"/>
              <a:t>Container_clips</a:t>
            </a:r>
            <a:r>
              <a:rPr lang="en-US" sz="1400" dirty="0" smtClean="0"/>
              <a:t>/mpeg2_1080p25_new.ts </a:t>
            </a:r>
            <a:r>
              <a:rPr lang="en-US" sz="1400" dirty="0" err="1" smtClean="0"/>
              <a:t>typefind</a:t>
            </a:r>
            <a:r>
              <a:rPr lang="en-US" sz="1400" dirty="0" smtClean="0"/>
              <a:t>=true ! </a:t>
            </a:r>
            <a:r>
              <a:rPr lang="en-US" sz="1400" dirty="0" err="1" smtClean="0"/>
              <a:t>aiurdemux</a:t>
            </a:r>
            <a:r>
              <a:rPr lang="en-US" sz="1400" dirty="0" smtClean="0"/>
              <a:t> ! </a:t>
            </a:r>
            <a:r>
              <a:rPr lang="en-US" sz="1400" dirty="0" err="1" smtClean="0"/>
              <a:t>vpudec</a:t>
            </a:r>
            <a:r>
              <a:rPr lang="en-US" sz="1400" dirty="0" smtClean="0"/>
              <a:t> </a:t>
            </a:r>
            <a:r>
              <a:rPr lang="en-US" sz="1400" dirty="0" err="1" smtClean="0"/>
              <a:t>framedrop</a:t>
            </a:r>
            <a:r>
              <a:rPr lang="en-US" sz="1400" dirty="0" smtClean="0"/>
              <a:t>=false !  queue max-size-buffers=2 ! tee name=t ! </a:t>
            </a:r>
            <a:r>
              <a:rPr lang="en-US" sz="1400" dirty="0" err="1" smtClean="0"/>
              <a:t>vpuenc</a:t>
            </a:r>
            <a:r>
              <a:rPr lang="en-US" sz="1400" dirty="0" smtClean="0"/>
              <a:t> codec=</a:t>
            </a:r>
            <a:r>
              <a:rPr lang="en-US" sz="1400" dirty="0" err="1" smtClean="0"/>
              <a:t>avc</a:t>
            </a:r>
            <a:r>
              <a:rPr lang="en-US" sz="1400" dirty="0" smtClean="0"/>
              <a:t> quant=35 ! </a:t>
            </a:r>
            <a:r>
              <a:rPr lang="en-US" sz="1400" dirty="0" err="1" smtClean="0"/>
              <a:t>matroskamux</a:t>
            </a:r>
            <a:r>
              <a:rPr lang="en-US" sz="1400" dirty="0" smtClean="0"/>
              <a:t> ! </a:t>
            </a:r>
            <a:r>
              <a:rPr lang="en-US" sz="1400" dirty="0" err="1" smtClean="0"/>
              <a:t>filesink</a:t>
            </a:r>
            <a:r>
              <a:rPr lang="en-US" sz="1400" dirty="0" smtClean="0"/>
              <a:t> location=/dev/</a:t>
            </a:r>
            <a:r>
              <a:rPr lang="en-US" sz="1400" dirty="0" err="1" smtClean="0"/>
              <a:t>shm</a:t>
            </a:r>
            <a:r>
              <a:rPr lang="en-US" sz="1400" dirty="0" smtClean="0"/>
              <a:t>/h264.mkv t. ! queue  max-size-buffers=2 ! mfw_v4lsink sync=false</a:t>
            </a:r>
            <a:endParaRPr lang="en-US" sz="1400" dirty="0"/>
          </a:p>
        </p:txBody>
      </p:sp>
      <p:sp>
        <p:nvSpPr>
          <p:cNvPr id="4" name="Rectangle 3"/>
          <p:cNvSpPr/>
          <p:nvPr/>
        </p:nvSpPr>
        <p:spPr>
          <a:xfrm>
            <a:off x="701040" y="3468624"/>
            <a:ext cx="7936992" cy="2462213"/>
          </a:xfrm>
          <a:prstGeom prst="rect">
            <a:avLst/>
          </a:prstGeom>
          <a:solidFill>
            <a:schemeClr val="bg1">
              <a:lumMod val="85000"/>
            </a:schemeClr>
          </a:solidFill>
          <a:ln>
            <a:solidFill>
              <a:schemeClr val="bg1">
                <a:lumMod val="65000"/>
              </a:schemeClr>
            </a:solidFill>
          </a:ln>
        </p:spPr>
        <p:txBody>
          <a:bodyPr wrap="square">
            <a:spAutoFit/>
          </a:bodyPr>
          <a:lstStyle/>
          <a:p>
            <a:r>
              <a:rPr lang="en-US" sz="1400" b="1" dirty="0" smtClean="0"/>
              <a:t>#####Demo Case 7,  </a:t>
            </a:r>
            <a:r>
              <a:rPr lang="en-US" sz="1400" b="1" dirty="0" err="1" smtClean="0"/>
              <a:t>Gstreamer,Transcoding</a:t>
            </a:r>
            <a:r>
              <a:rPr lang="en-US" sz="1400" b="1" dirty="0" smtClean="0"/>
              <a:t>, 30fps for VPU=270MHz###################</a:t>
            </a:r>
          </a:p>
          <a:p>
            <a:r>
              <a:rPr lang="en-US" sz="1400" b="1" dirty="0" smtClean="0"/>
              <a:t>#####1080p-MPEG2</a:t>
            </a:r>
            <a:r>
              <a:rPr lang="en-US" sz="1400" b="1" dirty="0" smtClean="0">
                <a:sym typeface="Wingdings" pitchFamily="2" charset="2"/>
              </a:rPr>
              <a:t>VGA-H264</a:t>
            </a:r>
            <a:r>
              <a:rPr lang="en-US" sz="1400" b="1" dirty="0" smtClean="0"/>
              <a:t> with linear format and display to VGA </a:t>
            </a:r>
            <a:r>
              <a:rPr lang="en-US" sz="1400" b="1" dirty="0" err="1" smtClean="0"/>
              <a:t>hdmi</a:t>
            </a:r>
            <a:r>
              <a:rPr lang="en-US" sz="1400" b="1" dirty="0" smtClean="0"/>
              <a:t> display#####</a:t>
            </a:r>
          </a:p>
          <a:p>
            <a:r>
              <a:rPr lang="en-US" sz="1400" b="1" dirty="0" smtClean="0"/>
              <a:t>#####Tiled format for </a:t>
            </a:r>
            <a:r>
              <a:rPr lang="en-US" sz="1400" b="1" dirty="0" err="1" smtClean="0"/>
              <a:t>transcoding</a:t>
            </a:r>
            <a:r>
              <a:rPr lang="en-US" sz="1400" b="1" dirty="0" smtClean="0"/>
              <a:t> with resizing is not ready yet #######################</a:t>
            </a:r>
          </a:p>
          <a:p>
            <a:endParaRPr lang="en-US" sz="1400" b="1" dirty="0" smtClean="0"/>
          </a:p>
          <a:p>
            <a:r>
              <a:rPr lang="en-US" sz="1400" dirty="0" smtClean="0"/>
              <a:t>time </a:t>
            </a:r>
            <a:r>
              <a:rPr lang="en-US" sz="1400" dirty="0" err="1" smtClean="0"/>
              <a:t>gst</a:t>
            </a:r>
            <a:r>
              <a:rPr lang="en-US" sz="1400" dirty="0" smtClean="0"/>
              <a:t>-launch </a:t>
            </a:r>
            <a:r>
              <a:rPr lang="en-US" sz="1400" dirty="0" err="1" smtClean="0"/>
              <a:t>filesrc</a:t>
            </a:r>
            <a:r>
              <a:rPr lang="en-US" sz="1400" dirty="0" smtClean="0"/>
              <a:t> location=/home/</a:t>
            </a:r>
            <a:r>
              <a:rPr lang="en-US" sz="1400" dirty="0" err="1" smtClean="0"/>
              <a:t>linaro</a:t>
            </a:r>
            <a:r>
              <a:rPr lang="en-US" sz="1400" dirty="0" smtClean="0"/>
              <a:t>/</a:t>
            </a:r>
            <a:r>
              <a:rPr lang="en-US" sz="1400" dirty="0" err="1" smtClean="0"/>
              <a:t>mount_sd</a:t>
            </a:r>
            <a:r>
              <a:rPr lang="en-US" sz="1400" dirty="0" smtClean="0"/>
              <a:t>/</a:t>
            </a:r>
            <a:r>
              <a:rPr lang="en-US" sz="1400" dirty="0" err="1" smtClean="0"/>
              <a:t>Container_clips</a:t>
            </a:r>
            <a:r>
              <a:rPr lang="en-US" sz="1400" dirty="0" smtClean="0"/>
              <a:t>/mpeg2_1080p25_new.ts </a:t>
            </a:r>
            <a:r>
              <a:rPr lang="en-US" sz="1400" dirty="0" err="1" smtClean="0"/>
              <a:t>typefind</a:t>
            </a:r>
            <a:r>
              <a:rPr lang="en-US" sz="1400" dirty="0" smtClean="0"/>
              <a:t>=true ! </a:t>
            </a:r>
            <a:r>
              <a:rPr lang="en-US" sz="1400" dirty="0" err="1" smtClean="0"/>
              <a:t>aiurdemux</a:t>
            </a:r>
            <a:r>
              <a:rPr lang="en-US" sz="1400" dirty="0" smtClean="0"/>
              <a:t> ! </a:t>
            </a:r>
            <a:r>
              <a:rPr lang="en-US" sz="1400" dirty="0" err="1" smtClean="0"/>
              <a:t>vpudec</a:t>
            </a:r>
            <a:r>
              <a:rPr lang="en-US" sz="1400" dirty="0" smtClean="0"/>
              <a:t> </a:t>
            </a:r>
            <a:r>
              <a:rPr lang="en-US" sz="1400" dirty="0" err="1" smtClean="0"/>
              <a:t>framedrop</a:t>
            </a:r>
            <a:r>
              <a:rPr lang="en-US" sz="1400" dirty="0" smtClean="0"/>
              <a:t>=false ! 'video/x-raw-</a:t>
            </a:r>
            <a:r>
              <a:rPr lang="en-US" sz="1400" dirty="0" err="1" smtClean="0"/>
              <a:t>yuv</a:t>
            </a:r>
            <a:r>
              <a:rPr lang="en-US" sz="1400" dirty="0" smtClean="0"/>
              <a:t>, format=(</a:t>
            </a:r>
            <a:r>
              <a:rPr lang="en-US" sz="1400" dirty="0" err="1" smtClean="0"/>
              <a:t>fourcc</a:t>
            </a:r>
            <a:r>
              <a:rPr lang="en-US" sz="1400" dirty="0" smtClean="0"/>
              <a:t>)NV12' !  queue max-size-buffers=2 ! tee name=t ! </a:t>
            </a:r>
            <a:r>
              <a:rPr lang="en-US" sz="1400" dirty="0" err="1" smtClean="0"/>
              <a:t>mfw_ipucsc</a:t>
            </a:r>
            <a:r>
              <a:rPr lang="en-US" sz="1400" dirty="0" smtClean="0"/>
              <a:t> ! 'video/x-raw-</a:t>
            </a:r>
            <a:r>
              <a:rPr lang="en-US" sz="1400" dirty="0" err="1" smtClean="0"/>
              <a:t>yuv</a:t>
            </a:r>
            <a:r>
              <a:rPr lang="en-US" sz="1400" dirty="0" smtClean="0"/>
              <a:t>, width=640, height=480' ! </a:t>
            </a:r>
            <a:r>
              <a:rPr lang="en-US" sz="1400" dirty="0" err="1" smtClean="0"/>
              <a:t>vpuenc</a:t>
            </a:r>
            <a:r>
              <a:rPr lang="en-US" sz="1400" dirty="0" smtClean="0"/>
              <a:t> codec=</a:t>
            </a:r>
            <a:r>
              <a:rPr lang="en-US" sz="1400" dirty="0" err="1" smtClean="0"/>
              <a:t>avc</a:t>
            </a:r>
            <a:r>
              <a:rPr lang="en-US" sz="1400" dirty="0" smtClean="0"/>
              <a:t> quant=30 ! </a:t>
            </a:r>
            <a:r>
              <a:rPr lang="en-US" sz="1400" dirty="0" err="1" smtClean="0"/>
              <a:t>matroskamux</a:t>
            </a:r>
            <a:r>
              <a:rPr lang="en-US" sz="1400" dirty="0" smtClean="0"/>
              <a:t> ! </a:t>
            </a:r>
            <a:r>
              <a:rPr lang="en-US" sz="1400" dirty="0" err="1" smtClean="0"/>
              <a:t>filesink</a:t>
            </a:r>
            <a:r>
              <a:rPr lang="en-US" sz="1400" dirty="0" smtClean="0"/>
              <a:t> location=/dev/</a:t>
            </a:r>
            <a:r>
              <a:rPr lang="en-US" sz="1400" dirty="0" err="1" smtClean="0"/>
              <a:t>shm</a:t>
            </a:r>
            <a:r>
              <a:rPr lang="en-US" sz="1400" dirty="0" smtClean="0"/>
              <a:t>/h264_vga.mkv t. ! queue  max-size-buffers=2 ! mfw_v4lsink sync=false</a:t>
            </a:r>
          </a:p>
          <a:p>
            <a:endParaRPr lang="en-US" sz="1400" b="1" dirty="0" smtClean="0"/>
          </a:p>
          <a:p>
            <a:endParaRPr lang="en-US" sz="1400" dirty="0" smtClean="0"/>
          </a:p>
        </p:txBody>
      </p:sp>
    </p:spTree>
    <p:extLst>
      <p:ext uri="{BB962C8B-B14F-4D97-AF65-F5344CB8AC3E}">
        <p14:creationId xmlns:p14="http://schemas.microsoft.com/office/powerpoint/2010/main" xmlns="" val="1896921887"/>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96921887"/>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Freescale PowerPoint Template&amp;quot;&quot;/&gt;&lt;property id=&quot;20307&quot; value=&quot;257&quot;/&gt;&lt;/object&gt;&lt;object type=&quot;3&quot; unique_id=&quot;10005&quot;&gt;&lt;property id=&quot;20148&quot; value=&quot;5&quot;/&gt;&lt;property id=&quot;20300&quot; value=&quot;Slide 2 - &amp;quot;Sample Slide: Text Only&amp;quot;&quot;/&gt;&lt;property id=&quot;20307&quot; value=&quot;260&quot;/&gt;&lt;/object&gt;&lt;object type=&quot;3&quot; unique_id=&quot;10006&quot;&gt;&lt;property id=&quot;20148&quot; value=&quot;5&quot;/&gt;&lt;property id=&quot;20300&quot; value=&quot;Slide 3 - &amp;quot;Sample Slide: Text + 1 Graphic&amp;quot;&quot;/&gt;&lt;property id=&quot;20307&quot; value=&quot;264&quot;/&gt;&lt;/object&gt;&lt;object type=&quot;3&quot; unique_id=&quot;10007&quot;&gt;&lt;property id=&quot;20148&quot; value=&quot;5&quot;/&gt;&lt;property id=&quot;20300&quot; value=&quot;Slide 4 - &amp;quot;Sample Slide: Text + 1 Graphic&amp;quot;&quot;/&gt;&lt;property id=&quot;20307&quot; value=&quot;265&quot;/&gt;&lt;/object&gt;&lt;object type=&quot;3&quot; unique_id=&quot;10008&quot;&gt;&lt;property id=&quot;20148&quot; value=&quot;5&quot;/&gt;&lt;property id=&quot;20300&quot; value=&quot;Slide 5 - &amp;quot;Sample Slide: Text + 2 Graphics&amp;quot;&quot;/&gt;&lt;property id=&quot;20307&quot; value=&quot;266&quot;/&gt;&lt;/object&gt;&lt;object type=&quot;3&quot; unique_id=&quot;10009&quot;&gt;&lt;property id=&quot;20148&quot; value=&quot;5&quot;/&gt;&lt;property id=&quot;20300&quot; value=&quot;Slide 6 - &amp;quot;Sample Slide: Text + 2 Graphics&amp;quot;&quot;/&gt;&lt;property id=&quot;20307&quot; value=&quot;267&quot;/&gt;&lt;/object&gt;&lt;object type=&quot;3&quot; unique_id=&quot;10010&quot;&gt;&lt;property id=&quot;20148&quot; value=&quot;5&quot;/&gt;&lt;property id=&quot;20300&quot; value=&quot;Slide 7 - &amp;quot;Sample Slide: Text + 3 Graphics&amp;quot;&quot;/&gt;&lt;property id=&quot;20307&quot; value=&quot;268&quot;/&gt;&lt;/object&gt;&lt;object type=&quot;3&quot; unique_id=&quot;10011&quot;&gt;&lt;property id=&quot;20148&quot; value=&quot;5&quot;/&gt;&lt;property id=&quot;20300&quot; value=&quot;Slide 8 - &amp;quot;Sample Slide: Text + 3 Graphics&amp;quot;&quot;/&gt;&lt;property id=&quot;20307&quot; value=&quot;269&quot;/&gt;&lt;/object&gt;&lt;object type=&quot;3&quot; unique_id=&quot;10012&quot;&gt;&lt;property id=&quot;20148&quot; value=&quot;5&quot;/&gt;&lt;property id=&quot;20300&quot; value=&quot;Slide 9 - &amp;quot;Sample Slide: Text and Logos&amp;quot;&quot;/&gt;&lt;property id=&quot;20307&quot; value=&quot;270&quot;/&gt;&lt;/object&gt;&lt;object type=&quot;3&quot; unique_id=&quot;10013&quot;&gt;&lt;property id=&quot;20148&quot; value=&quot;5&quot;/&gt;&lt;property id=&quot;20300&quot; value=&quot;Slide 10 - &amp;quot;Sample Slide: Text and Logos&amp;quot;&quot;/&gt;&lt;property id=&quot;20307&quot; value=&quot;271&quot;/&gt;&lt;/object&gt;&lt;object type=&quot;3&quot; unique_id=&quot;10014&quot;&gt;&lt;property id=&quot;20148&quot; value=&quot;5&quot;/&gt;&lt;property id=&quot;20300&quot; value=&quot;Slide 11 - &amp;quot;Sample Slide: Bar Graph&amp;quot;&quot;/&gt;&lt;property id=&quot;20307&quot; value=&quot;276&quot;/&gt;&lt;/object&gt;&lt;object type=&quot;3&quot; unique_id=&quot;10015&quot;&gt;&lt;property id=&quot;20148&quot; value=&quot;5&quot;/&gt;&lt;property id=&quot;20300&quot; value=&quot;Slide 12 - &amp;quot;Sample Slide: Bar Graph Quadrant&amp;quot;&quot;/&gt;&lt;property id=&quot;20307&quot; value=&quot;296&quot;/&gt;&lt;/object&gt;&lt;object type=&quot;3&quot; unique_id=&quot;10016&quot;&gt;&lt;property id=&quot;20148&quot; value=&quot;5&quot;/&gt;&lt;property id=&quot;20300&quot; value=&quot;Slide 13 - &amp;quot;Sample Slide: Pie Graph&amp;quot;&quot;/&gt;&lt;property id=&quot;20307&quot; value=&quot;277&quot;/&gt;&lt;/object&gt;&lt;object type=&quot;3&quot; unique_id=&quot;10017&quot;&gt;&lt;property id=&quot;20148&quot; value=&quot;5&quot;/&gt;&lt;property id=&quot;20300&quot; value=&quot;Slide 14 - &amp;quot;Sample Slide: Line Graph Quadrant&amp;quot;&quot;/&gt;&lt;property id=&quot;20307&quot; value=&quot;278&quot;/&gt;&lt;/object&gt;&lt;object type=&quot;3&quot; unique_id=&quot;10018&quot;&gt;&lt;property id=&quot;20148&quot; value=&quot;5&quot;/&gt;&lt;property id=&quot;20300&quot; value=&quot;Slide 15 - &amp;quot;Sample Slide: Line Graph&amp;quot;&quot;/&gt;&lt;property id=&quot;20307&quot; value=&quot;297&quot;/&gt;&lt;/object&gt;&lt;object type=&quot;3&quot; unique_id=&quot;10019&quot;&gt;&lt;property id=&quot;20148&quot; value=&quot;5&quot;/&gt;&lt;property id=&quot;20300&quot; value=&quot;Slide 16 - &amp;quot;Sample Slide: Diagram Slide&amp;quot;&quot;/&gt;&lt;property id=&quot;20307&quot; value=&quot;283&quot;/&gt;&lt;/object&gt;&lt;object type=&quot;3&quot; unique_id=&quot;10020&quot;&gt;&lt;property id=&quot;20148&quot; value=&quot;5&quot;/&gt;&lt;property id=&quot;20300&quot; value=&quot;Slide 17&quot;/&gt;&lt;property id=&quot;20307&quot; value=&quot;287&quot;/&gt;&lt;/object&gt;&lt;object type=&quot;3&quot; unique_id=&quot;10021&quot;&gt;&lt;property id=&quot;20148&quot; value=&quot;5&quot;/&gt;&lt;property id=&quot;20300&quot; value=&quot;Slide 18 - &amp;quot;Sample Slide: Text Treatments&amp;quot;&quot;/&gt;&lt;property id=&quot;20307&quot; value=&quot;289&quot;/&gt;&lt;/object&gt;&lt;object type=&quot;3&quot; unique_id=&quot;10022&quot;&gt;&lt;property id=&quot;20148&quot; value=&quot;5&quot;/&gt;&lt;property id=&quot;20300&quot; value=&quot;Slide 19 - &amp;quot;Sample Slide: Timeline&amp;quot;&quot;/&gt;&lt;property id=&quot;20307&quot; value=&quot;290&quot;/&gt;&lt;/object&gt;&lt;object type=&quot;3&quot; unique_id=&quot;10023&quot;&gt;&lt;property id=&quot;20148&quot; value=&quot;5&quot;/&gt;&lt;property id=&quot;20300&quot; value=&quot;Slide 20 - &amp;quot;Sample Slide: Timeline 2&amp;quot;&quot;/&gt;&lt;property id=&quot;20307&quot; value=&quot;294&quot;/&gt;&lt;/object&gt;&lt;object type=&quot;3&quot; unique_id=&quot;10024&quot;&gt;&lt;property id=&quot;20148&quot; value=&quot;5&quot;/&gt;&lt;property id=&quot;20300&quot; value=&quot;Slide 21 - &amp;quot;Sample Slide: Charts&amp;quot;&quot;/&gt;&lt;property id=&quot;20307&quot; value=&quot;295&quot;/&gt;&lt;/object&gt;&lt;object type=&quot;3&quot; unique_id=&quot;10025&quot;&gt;&lt;property id=&quot;20148&quot; value=&quot;5&quot;/&gt;&lt;property id=&quot;20300&quot; value=&quot;Slide 22 - &amp;quot;New Freescale Colors&amp;quot;&quot;/&gt;&lt;property id=&quot;20307&quot; value=&quot;293&quot;/&gt;&lt;/object&gt;&lt;object type=&quot;3&quot; unique_id=&quot;10026&quot;&gt;&lt;property id=&quot;20148&quot; value=&quot;5&quot;/&gt;&lt;property id=&quot;20300&quot; value=&quot;Slide 23 - &amp;quot;Sample Slide: Blank White Page&amp;quot;&quot;/&gt;&lt;property id=&quot;20307&quot; value=&quot;288&quot;/&gt;&lt;/object&gt;&lt;object type=&quot;3&quot; unique_id=&quot;10027&quot;&gt;&lt;property id=&quot;20148&quot; value=&quot;5&quot;/&gt;&lt;property id=&quot;20300&quot; value=&quot;Slide 24&quot;/&gt;&lt;property id=&quot;20307&quot; value=&quot;291&quot;/&gt;&lt;/object&gt;&lt;/object&gt;&lt;/object&gt;&lt;/database&gt;"/>
  <p:tag name="SECTOMILLISECCONVERTED" val="1"/>
</p:tagLst>
</file>

<file path=ppt/theme/theme1.xml><?xml version="1.0" encoding="utf-8"?>
<a:theme xmlns:a="http://schemas.openxmlformats.org/drawingml/2006/main" name="2011_FSL_Confidential_Template">
  <a:themeElements>
    <a:clrScheme name="Freescale 2011 Color">
      <a:dk1>
        <a:sysClr val="windowText" lastClr="000000"/>
      </a:dk1>
      <a:lt1>
        <a:sysClr val="window" lastClr="FFFFFF"/>
      </a:lt1>
      <a:dk2>
        <a:srgbClr val="685C53"/>
      </a:dk2>
      <a:lt2>
        <a:srgbClr val="EEECE1"/>
      </a:lt2>
      <a:accent1>
        <a:srgbClr val="3597B8"/>
      </a:accent1>
      <a:accent2>
        <a:srgbClr val="E64F0C"/>
      </a:accent2>
      <a:accent3>
        <a:srgbClr val="69A020"/>
      </a:accent3>
      <a:accent4>
        <a:srgbClr val="6A747D"/>
      </a:accent4>
      <a:accent5>
        <a:srgbClr val="B6111A"/>
      </a:accent5>
      <a:accent6>
        <a:srgbClr val="2B285E"/>
      </a:accent6>
      <a:hlink>
        <a:srgbClr val="E64F0C"/>
      </a:hlink>
      <a:folHlink>
        <a:srgbClr val="3597B8"/>
      </a:folHlink>
    </a:clrScheme>
    <a:fontScheme name="Master_PPT_Confident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Freescale_Brand2011">
      <a:dk1>
        <a:sysClr val="windowText" lastClr="000000"/>
      </a:dk1>
      <a:lt1>
        <a:sysClr val="window" lastClr="FFFFFF"/>
      </a:lt1>
      <a:dk2>
        <a:srgbClr val="685C53"/>
      </a:dk2>
      <a:lt2>
        <a:srgbClr val="EEECE1"/>
      </a:lt2>
      <a:accent1>
        <a:srgbClr val="69A020"/>
      </a:accent1>
      <a:accent2>
        <a:srgbClr val="E64F0C"/>
      </a:accent2>
      <a:accent3>
        <a:srgbClr val="3597B8"/>
      </a:accent3>
      <a:accent4>
        <a:srgbClr val="6A747D"/>
      </a:accent4>
      <a:accent5>
        <a:srgbClr val="B6111A"/>
      </a:accent5>
      <a:accent6>
        <a:srgbClr val="2B285E"/>
      </a:accent6>
      <a:hlink>
        <a:srgbClr val="396497"/>
      </a:hlink>
      <a:folHlink>
        <a:srgbClr val="D64B0C"/>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2011_FSL_Confidential_Template</Template>
  <TotalTime>31136</TotalTime>
  <Pages>0</Pages>
  <Words>4199</Words>
  <Characters>0</Characters>
  <Application>Microsoft Office PowerPoint</Application>
  <DocSecurity>0</DocSecurity>
  <PresentationFormat>On-screen Show (4:3)</PresentationFormat>
  <Lines>0</Lines>
  <Paragraphs>1207</Paragraphs>
  <Slides>55</Slides>
  <Notes>6</Notes>
  <HiddenSlides>0</HiddenSlides>
  <MMClips>0</MMClips>
  <ScaleCrop>false</ScaleCrop>
  <HeadingPairs>
    <vt:vector size="4" baseType="variant">
      <vt:variant>
        <vt:lpstr>Theme</vt:lpstr>
      </vt:variant>
      <vt:variant>
        <vt:i4>2</vt:i4>
      </vt:variant>
      <vt:variant>
        <vt:lpstr>Slide Titles</vt:lpstr>
      </vt:variant>
      <vt:variant>
        <vt:i4>55</vt:i4>
      </vt:variant>
    </vt:vector>
  </HeadingPairs>
  <TitlesOfParts>
    <vt:vector size="57" baseType="lpstr">
      <vt:lpstr>2011_FSL_Confidential_Template</vt:lpstr>
      <vt:lpstr>1_Custom Design</vt:lpstr>
      <vt:lpstr>iMX6x Video Processing Unit (VPU) and Use-case Demos  VPU Capabilities, Performance, Architecture, Operation, MM processing, IPU interface, 2D/3D video, bandwidth &amp; bus-load, etc.</vt:lpstr>
      <vt:lpstr>Slide 2</vt:lpstr>
      <vt:lpstr>VPU Performance/Capability Overview</vt:lpstr>
      <vt:lpstr>Performance Overview (Decoder)</vt:lpstr>
      <vt:lpstr>Performance Overview (Encoder &amp; Full-duplex)</vt:lpstr>
      <vt:lpstr>Performance Overview (Multi-streams)</vt:lpstr>
      <vt:lpstr>Performance Overview (Transcoding)</vt:lpstr>
      <vt:lpstr>iMX6x VPU vs iMX53 VPU</vt:lpstr>
      <vt:lpstr>Measured Performance in ER5+</vt:lpstr>
      <vt:lpstr>Measured Performance (Decoder)</vt:lpstr>
      <vt:lpstr>Measured Performance (Encoder)</vt:lpstr>
      <vt:lpstr>Measured Performance and Busload (Transcoding)</vt:lpstr>
      <vt:lpstr>VPU Architecture Overview</vt:lpstr>
      <vt:lpstr>Top-view of video encoding/decoding algorithm (H.264 example)</vt:lpstr>
      <vt:lpstr>VPU Architecture Overview (Top-level view)</vt:lpstr>
      <vt:lpstr>VPU Architecture Overview (HW view)</vt:lpstr>
      <vt:lpstr>VPU Architecture Overview (SW view)</vt:lpstr>
      <vt:lpstr>VPU-IPU Interface</vt:lpstr>
      <vt:lpstr>VPU Decoder </vt:lpstr>
      <vt:lpstr>Video Decoder Process Pipeline (example of H264/RV/AVS/VP8  decoder)</vt:lpstr>
      <vt:lpstr>VPU driver API (decoder) </vt:lpstr>
      <vt:lpstr>Decoder Operation Steps</vt:lpstr>
      <vt:lpstr>Major API differences from iMX5x VPU</vt:lpstr>
      <vt:lpstr>VPU Encoder</vt:lpstr>
      <vt:lpstr>Video Process Flow (example pipeline of H264 encoder)</vt:lpstr>
      <vt:lpstr>VPU driver API (encoder)  </vt:lpstr>
      <vt:lpstr>Encoder Operation Steps</vt:lpstr>
      <vt:lpstr>i.MX6x VPU encoder—Visual quality</vt:lpstr>
      <vt:lpstr>i.MX6x VPU encoder—Rate control basic concept, leaking bucket</vt:lpstr>
      <vt:lpstr>i.MX6x VPU encoder— Encoder configuration example </vt:lpstr>
      <vt:lpstr>Tile format Support</vt:lpstr>
      <vt:lpstr>VPU tiled format support</vt:lpstr>
      <vt:lpstr>Tiled format handling in Video Data Order Adapter (VDOA)</vt:lpstr>
      <vt:lpstr>JPEG Processing Unit (JPU)</vt:lpstr>
      <vt:lpstr>JPEG Processing Unit (JPU)</vt:lpstr>
      <vt:lpstr>JPEG Processing Unit (JPU)—encoder example</vt:lpstr>
      <vt:lpstr>JPEG API Consideration</vt:lpstr>
      <vt:lpstr>VPU Software Structure</vt:lpstr>
      <vt:lpstr>VPU Software Structure</vt:lpstr>
      <vt:lpstr>Source Code Structure (Kernel Driver)</vt:lpstr>
      <vt:lpstr>Source Code Structure (User space)</vt:lpstr>
      <vt:lpstr>Stereo 3D</vt:lpstr>
      <vt:lpstr>Stereo 3D Coding Methods</vt:lpstr>
      <vt:lpstr>Simulcast Method </vt:lpstr>
      <vt:lpstr>Frame-Packing Method</vt:lpstr>
      <vt:lpstr>H.264-MVC-S3D Method </vt:lpstr>
      <vt:lpstr>VPU with Multimedia Framework</vt:lpstr>
      <vt:lpstr>Video playback using VPU </vt:lpstr>
      <vt:lpstr>Supported Streaming Containers</vt:lpstr>
      <vt:lpstr>Streaming Protocol Support</vt:lpstr>
      <vt:lpstr>Use-case Demos</vt:lpstr>
      <vt:lpstr>Slide 52</vt:lpstr>
      <vt:lpstr>Slide 53</vt:lpstr>
      <vt:lpstr>Slide 54</vt:lpstr>
      <vt:lpstr>Slide 55</vt:lpstr>
    </vt:vector>
  </TitlesOfParts>
  <Company>Freescale</Company>
  <LinksUpToDate>false</LinksUpToDate>
  <CharactersWithSpaces>0</CharactersWithSpaces>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MAD Customer Support Plan</dc:title>
  <dc:creator>Grant Whitacre</dc:creator>
  <cp:lastModifiedBy>r42101</cp:lastModifiedBy>
  <cp:revision>399</cp:revision>
  <dcterms:created xsi:type="dcterms:W3CDTF">2011-06-14T15:20:39Z</dcterms:created>
  <dcterms:modified xsi:type="dcterms:W3CDTF">2013-05-17T21:58:03Z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