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svg" ContentType="image/svg+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omments/modernComment_4A359982_7E86F6CA.xml" ContentType="application/vnd.ms-powerpoint.comments+xml"/>
  <Override PartName="/ppt/comments/modernComment_4A359997_3E62CFD.xml" ContentType="application/vnd.ms-powerpoint.comments+xml"/>
  <Override PartName="/ppt/comments/modernComment_4A359984_4013D8B0.xml" ContentType="application/vnd.ms-powerpoint.comments+xml"/>
  <Override PartName="/ppt/comments/modernComment_4A359986_95096E2B.xml" ContentType="application/vnd.ms-powerpoint.comments+xml"/>
  <Override PartName="/ppt/comments/modernComment_4A35998C_ED3174A4.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4A35998E_7C849970.xml" ContentType="application/vnd.ms-powerpoint.comments+xml"/>
  <Override PartName="/ppt/comments/modernComment_10B_CCD7B419.xml" ContentType="application/vnd.ms-powerpoint.comments+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05" r:id="rId4"/>
    <p:sldMasterId id="2147483657" r:id="rId5"/>
  </p:sldMasterIdLst>
  <p:notesMasterIdLst>
    <p:notesMasterId r:id="rId38"/>
  </p:notesMasterIdLst>
  <p:handoutMasterIdLst>
    <p:handoutMasterId r:id="rId39"/>
  </p:handoutMasterIdLst>
  <p:sldIdLst>
    <p:sldId id="1245026682" r:id="rId6"/>
    <p:sldId id="1245026703" r:id="rId7"/>
    <p:sldId id="1245026690" r:id="rId8"/>
    <p:sldId id="1245026711" r:id="rId9"/>
    <p:sldId id="1245026710" r:id="rId10"/>
    <p:sldId id="1245026691" r:id="rId11"/>
    <p:sldId id="1245026692" r:id="rId12"/>
    <p:sldId id="1245026693" r:id="rId13"/>
    <p:sldId id="1245026694" r:id="rId14"/>
    <p:sldId id="1245026700" r:id="rId15"/>
    <p:sldId id="1245026695" r:id="rId16"/>
    <p:sldId id="1245026698" r:id="rId17"/>
    <p:sldId id="1245026699" r:id="rId18"/>
    <p:sldId id="1245026713" r:id="rId19"/>
    <p:sldId id="1245026697" r:id="rId20"/>
    <p:sldId id="1245026696" r:id="rId21"/>
    <p:sldId id="1245026701" r:id="rId22"/>
    <p:sldId id="1245026702" r:id="rId23"/>
    <p:sldId id="1245026712" r:id="rId24"/>
    <p:sldId id="260" r:id="rId25"/>
    <p:sldId id="265" r:id="rId26"/>
    <p:sldId id="262" r:id="rId27"/>
    <p:sldId id="278" r:id="rId28"/>
    <p:sldId id="267" r:id="rId29"/>
    <p:sldId id="276" r:id="rId30"/>
    <p:sldId id="277" r:id="rId31"/>
    <p:sldId id="264" r:id="rId32"/>
    <p:sldId id="272" r:id="rId33"/>
    <p:sldId id="273" r:id="rId34"/>
    <p:sldId id="274" r:id="rId35"/>
    <p:sldId id="275" r:id="rId36"/>
    <p:sldId id="305" r:id="rId37"/>
  </p:sldIdLst>
  <p:sldSz cx="12192000" cy="6858000"/>
  <p:notesSz cx="7315200" cy="9601200"/>
  <p:custDataLst>
    <p:tags r:id="rId40"/>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54AB1EB-DAF8-0EBF-88BC-9EBD326492DC}" name="Antoine Dubois" initials="AD" userId="S::antoine.dubois@nxp.com::3e2350d2-2f77-4482-8de6-fc5af9c752f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Bonnie Glendinning" initials=""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60606"/>
    <a:srgbClr val="98B81E"/>
    <a:srgbClr val="2496DC"/>
    <a:srgbClr val="FF9B09"/>
    <a:srgbClr val="FFFFFF"/>
    <a:srgbClr val="50ABE3"/>
    <a:srgbClr val="1B48AA"/>
    <a:srgbClr val="58595B"/>
    <a:srgbClr val="2290D4"/>
    <a:srgbClr val="4FAB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678" y="102"/>
      </p:cViewPr>
      <p:guideLst>
        <p:guide orient="horz" pos="2160"/>
        <p:guide pos="384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024"/>
        <p:guide pos="23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handoutMaster" Target="handoutMasters/handoutMaster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presProps" Target="presProps.xml"/><Relationship Id="rId47" Type="http://schemas.microsoft.com/office/2018/10/relationships/authors" Target="author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viewProps" Target="viewProps.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notesMaster" Target="notesMasters/notesMaster1.xml"/><Relationship Id="rId46" Type="http://schemas.microsoft.com/office/2016/11/relationships/changesInfo" Target="changesInfos/changesInfo1.xml"/><Relationship Id="rId20" Type="http://schemas.openxmlformats.org/officeDocument/2006/relationships/slide" Target="slides/slide15.xml"/><Relationship Id="rId41"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ntoine Dubois" userId="3e2350d2-2f77-4482-8de6-fc5af9c752fa" providerId="ADAL" clId="{AD30911E-B4E4-4725-A25C-CD7D0C64983E}"/>
    <pc:docChg chg="">
      <pc:chgData name="Antoine Dubois" userId="3e2350d2-2f77-4482-8de6-fc5af9c752fa" providerId="ADAL" clId="{AD30911E-B4E4-4725-A25C-CD7D0C64983E}" dt="2024-05-25T00:07:54.988" v="0"/>
      <pc:docMkLst>
        <pc:docMk/>
      </pc:docMkLst>
      <pc:sldChg chg="modCm">
        <pc:chgData name="Antoine Dubois" userId="3e2350d2-2f77-4482-8de6-fc5af9c752fa" providerId="ADAL" clId="{AD30911E-B4E4-4725-A25C-CD7D0C64983E}" dt="2024-05-25T00:07:54.988" v="0"/>
        <pc:sldMkLst>
          <pc:docMk/>
          <pc:sldMk cId="2122774218" sldId="1245026690"/>
        </pc:sldMkLst>
        <pc:extLst>
          <p:ext xmlns:p="http://schemas.openxmlformats.org/presentationml/2006/main" uri="{D6D511B9-2390-475A-947B-AFAB55BFBCF1}">
            <pc226:cmChg xmlns:pc226="http://schemas.microsoft.com/office/powerpoint/2022/06/main/command" chg="mod">
              <pc226:chgData name="Antoine Dubois" userId="3e2350d2-2f77-4482-8de6-fc5af9c752fa" providerId="ADAL" clId="{AD30911E-B4E4-4725-A25C-CD7D0C64983E}" dt="2024-05-25T00:07:54.988" v="0"/>
              <pc2:cmMkLst xmlns:pc2="http://schemas.microsoft.com/office/powerpoint/2019/9/main/command">
                <pc:docMk/>
                <pc:sldMk cId="2122774218" sldId="1245026690"/>
                <pc2:cmMk id="{95F26A9C-A10C-4696-8D6B-6047A622CBC7}"/>
              </pc2:cmMkLst>
            </pc226:cmChg>
          </p:ext>
        </pc:extLst>
      </pc:sldChg>
    </pc:docChg>
  </pc:docChgLst>
  <pc:docChgLst>
    <pc:chgData name="Antoine Dubois" userId="3e2350d2-2f77-4482-8de6-fc5af9c752fa" providerId="ADAL" clId="{978DA27A-14B3-418B-9965-B612F02DE21E}"/>
    <pc:docChg chg="modSld">
      <pc:chgData name="Antoine Dubois" userId="3e2350d2-2f77-4482-8de6-fc5af9c752fa" providerId="ADAL" clId="{978DA27A-14B3-418B-9965-B612F02DE21E}" dt="2024-09-06T19:23:56.749" v="0"/>
      <pc:docMkLst>
        <pc:docMk/>
      </pc:docMkLst>
      <pc:sldChg chg="modSp">
        <pc:chgData name="Antoine Dubois" userId="3e2350d2-2f77-4482-8de6-fc5af9c752fa" providerId="ADAL" clId="{978DA27A-14B3-418B-9965-B612F02DE21E}" dt="2024-09-06T19:23:56.749" v="0"/>
        <pc:sldMkLst>
          <pc:docMk/>
          <pc:sldMk cId="479005817" sldId="1245026713"/>
        </pc:sldMkLst>
        <pc:graphicFrameChg chg="mod">
          <ac:chgData name="Antoine Dubois" userId="3e2350d2-2f77-4482-8de6-fc5af9c752fa" providerId="ADAL" clId="{978DA27A-14B3-418B-9965-B612F02DE21E}" dt="2024-09-06T19:23:56.749" v="0"/>
          <ac:graphicFrameMkLst>
            <pc:docMk/>
            <pc:sldMk cId="479005817" sldId="1245026713"/>
            <ac:graphicFrameMk id="4" creationId="{C0E3C5E0-889C-E8D2-95B1-82329AA40C2A}"/>
          </ac:graphicFrameMkLst>
        </pc:graphicFrameChg>
      </pc:sldChg>
    </pc:docChg>
  </pc:docChgLst>
</pc:chgInfo>
</file>

<file path=ppt/comments/modernComment_10B_CCD7B419.xml><?xml version="1.0" encoding="utf-8"?>
<p188:cmLst xmlns:a="http://schemas.openxmlformats.org/drawingml/2006/main" xmlns:r="http://schemas.openxmlformats.org/officeDocument/2006/relationships" xmlns:p188="http://schemas.microsoft.com/office/powerpoint/2018/8/main">
  <p188:cm id="{7358393F-AF81-4983-97D3-C078533E0976}" authorId="{754AB1EB-DAF8-0EBF-88BC-9EBD326492DC}" created="2024-05-09T15:51:44.481">
    <ac:deMkLst xmlns:ac="http://schemas.microsoft.com/office/drawing/2013/main/command">
      <pc:docMk xmlns:pc="http://schemas.microsoft.com/office/powerpoint/2013/main/command"/>
      <pc:sldMk xmlns:pc="http://schemas.microsoft.com/office/powerpoint/2013/main/command" cId="3436688409" sldId="267"/>
      <ac:graphicFrameMk id="6" creationId="{E9255BC8-B348-C25F-4F44-9D2B56612435}"/>
    </ac:deMkLst>
    <p188:txBody>
      <a:bodyPr/>
      <a:lstStyle/>
      <a:p>
        <a:r>
          <a:rPr lang="en-US"/>
          <a:t>This excel sheet is only for S32G. Should we keep it sperate so the guideline can be the same for all the products.
Do we even still need the excel sheet  or are all the information available in the model.</a:t>
        </a:r>
      </a:p>
    </p188:txBody>
  </p188:cm>
</p188:cmLst>
</file>

<file path=ppt/comments/modernComment_4A359982_7E86F6CA.xml><?xml version="1.0" encoding="utf-8"?>
<p188:cmLst xmlns:a="http://schemas.openxmlformats.org/drawingml/2006/main" xmlns:r="http://schemas.openxmlformats.org/officeDocument/2006/relationships" xmlns:p188="http://schemas.microsoft.com/office/powerpoint/2018/8/main">
  <p188:cm id="{95F26A9C-A10C-4696-8D6B-6047A622CBC7}" authorId="{754AB1EB-DAF8-0EBF-88BC-9EBD326492DC}" status="resolved" created="2024-05-09T15:50:07.744" complete="100000">
    <pc:sldMkLst xmlns:pc="http://schemas.microsoft.com/office/powerpoint/2013/main/command">
      <pc:docMk/>
      <pc:sldMk cId="2122774218" sldId="1245026690"/>
    </pc:sldMkLst>
    <p188:txBody>
      <a:bodyPr/>
      <a:lstStyle/>
      <a:p>
        <a:r>
          <a:rPr lang="en-US"/>
          <a:t>I added the disclaimer here in the first page</a:t>
        </a:r>
      </a:p>
    </p188:txBody>
  </p188:cm>
</p188:cmLst>
</file>

<file path=ppt/comments/modernComment_4A359984_4013D8B0.xml><?xml version="1.0" encoding="utf-8"?>
<p188:cmLst xmlns:a="http://schemas.openxmlformats.org/drawingml/2006/main" xmlns:r="http://schemas.openxmlformats.org/officeDocument/2006/relationships" xmlns:p188="http://schemas.microsoft.com/office/powerpoint/2018/8/main">
  <p188:cm id="{8974EB82-3113-4F88-A52C-AA284E3BE021}" authorId="{754AB1EB-DAF8-0EBF-88BC-9EBD326492DC}" created="2024-05-09T15:40:03.845">
    <ac:txMkLst xmlns:ac="http://schemas.microsoft.com/office/drawing/2013/main/command">
      <pc:docMk xmlns:pc="http://schemas.microsoft.com/office/powerpoint/2013/main/command"/>
      <pc:sldMk xmlns:pc="http://schemas.microsoft.com/office/powerpoint/2013/main/command" cId="1075042480" sldId="1245026692"/>
      <ac:spMk id="23" creationId="{F661E13A-B7E1-58F6-BB58-030E18236E39}"/>
      <ac:txMk cp="135" len="154">
        <ac:context len="558" hash="2667034594"/>
      </ac:txMk>
    </ac:txMkLst>
    <p188:pos x="6068364" y="1594123"/>
    <p188:txBody>
      <a:bodyPr/>
      <a:lstStyle/>
      <a:p>
        <a:r>
          <a:rPr lang="en-US"/>
          <a:t>If it is recommended not to edit why don't we remove it completely from the guideline for now and see how customer reacts.</a:t>
        </a:r>
      </a:p>
    </p188:txBody>
  </p188:cm>
</p188:cmLst>
</file>

<file path=ppt/comments/modernComment_4A359986_95096E2B.xml><?xml version="1.0" encoding="utf-8"?>
<p188:cmLst xmlns:a="http://schemas.openxmlformats.org/drawingml/2006/main" xmlns:r="http://schemas.openxmlformats.org/officeDocument/2006/relationships" xmlns:p188="http://schemas.microsoft.com/office/powerpoint/2018/8/main">
  <p188:cm id="{FCE3395E-397A-43FB-9FE5-F8CD5FD7F26E}" authorId="{754AB1EB-DAF8-0EBF-88BC-9EBD326492DC}" created="2024-05-09T15:40:39.078">
    <ac:txMkLst xmlns:ac="http://schemas.microsoft.com/office/drawing/2013/main/command">
      <pc:docMk xmlns:pc="http://schemas.microsoft.com/office/powerpoint/2013/main/command"/>
      <pc:sldMk xmlns:pc="http://schemas.microsoft.com/office/powerpoint/2013/main/command" cId="2500423211" sldId="1245026694"/>
      <ac:spMk id="3" creationId="{EB3FBE8A-15F0-4D4F-89BC-EEFDF364A0D1}"/>
      <ac:txMk cp="248" len="217">
        <ac:context len="542" hash="3849320332"/>
      </ac:txMk>
    </ac:txMkLst>
    <p188:pos x="7406200" y="2313262"/>
    <p188:txBody>
      <a:bodyPr/>
      <a:lstStyle/>
      <a:p>
        <a:r>
          <a:rPr lang="en-US"/>
          <a:t>Let's remove this part it's beyond the scope of the customization</a:t>
        </a:r>
      </a:p>
    </p188:txBody>
  </p188:cm>
</p188:cmLst>
</file>

<file path=ppt/comments/modernComment_4A35998C_ED3174A4.xml><?xml version="1.0" encoding="utf-8"?>
<p188:cmLst xmlns:a="http://schemas.openxmlformats.org/drawingml/2006/main" xmlns:r="http://schemas.openxmlformats.org/officeDocument/2006/relationships" xmlns:p188="http://schemas.microsoft.com/office/powerpoint/2018/8/main">
  <p188:cm id="{62B17BD2-F9DA-4297-A760-54603505A7DF}" authorId="{754AB1EB-DAF8-0EBF-88BC-9EBD326492DC}" created="2024-05-09T15:43:26.686">
    <ac:txMkLst xmlns:ac="http://schemas.microsoft.com/office/drawing/2013/main/command">
      <pc:docMk xmlns:pc="http://schemas.microsoft.com/office/powerpoint/2013/main/command"/>
      <pc:sldMk xmlns:pc="http://schemas.microsoft.com/office/powerpoint/2013/main/command" cId="3979441316" sldId="1245026700"/>
      <ac:spMk id="3" creationId="{EB3FBE8A-15F0-4D4F-89BC-EEFDF364A0D1}"/>
      <ac:txMk cp="112" len="30">
        <ac:context len="383" hash="3886027823"/>
      </ac:txMk>
    </ac:txMkLst>
    <p188:pos x="4224850" y="1008337"/>
    <p188:txBody>
      <a:bodyPr/>
      <a:lstStyle/>
      <a:p>
        <a:r>
          <a:rPr lang="en-US"/>
          <a:t>I have some doubt if we want to support SN-29500 at all ? I think ok or now but maybe to remove in the future ans instead we could create a simple article to explain to customer why IEC62380 is better and how they can change it if they want.</a:t>
        </a:r>
      </a:p>
    </p188:txBody>
  </p188:cm>
</p188:cmLst>
</file>

<file path=ppt/comments/modernComment_4A35998E_7C849970.xml><?xml version="1.0" encoding="utf-8"?>
<p188:cmLst xmlns:a="http://schemas.openxmlformats.org/drawingml/2006/main" xmlns:r="http://schemas.openxmlformats.org/officeDocument/2006/relationships" xmlns:p188="http://schemas.microsoft.com/office/powerpoint/2018/8/main">
  <p188:cm id="{285F9829-793D-4200-862C-614670E403D8}" authorId="{754AB1EB-DAF8-0EBF-88BC-9EBD326492DC}" created="2024-05-09T15:54:50.508">
    <pc:sldMkLst xmlns:pc="http://schemas.microsoft.com/office/powerpoint/2013/main/command">
      <pc:docMk/>
      <pc:sldMk cId="2089064816" sldId="1245026702"/>
    </pc:sldMkLst>
    <p188:txBody>
      <a:bodyPr/>
      <a:lstStyle/>
      <a:p>
        <a:r>
          <a:rPr lang="en-US"/>
          <a:t>Added link</a:t>
        </a:r>
      </a:p>
    </p188:txBody>
  </p188:cm>
</p188:cmLst>
</file>

<file path=ppt/comments/modernComment_4A359997_3E62CFD.xml><?xml version="1.0" encoding="utf-8"?>
<p188:cmLst xmlns:a="http://schemas.openxmlformats.org/drawingml/2006/main" xmlns:r="http://schemas.openxmlformats.org/officeDocument/2006/relationships" xmlns:p188="http://schemas.microsoft.com/office/powerpoint/2018/8/main">
  <p188:cm id="{BFEFB10B-DED4-4D9B-8092-84D5465C4628}" authorId="{754AB1EB-DAF8-0EBF-88BC-9EBD326492DC}" created="2024-05-09T15:50:30.948">
    <pc:sldMkLst xmlns:pc="http://schemas.microsoft.com/office/powerpoint/2013/main/command">
      <pc:docMk/>
      <pc:sldMk cId="65416445" sldId="1245026711"/>
    </pc:sldMkLst>
    <p188:txBody>
      <a:bodyPr/>
      <a:lstStyle/>
      <a:p>
        <a:r>
          <a:rPr lang="en-US"/>
          <a:t>I modified the first box, as we want customer to directly access the file</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Rectangle 3"/>
          <p:cNvSpPr>
            <a:spLocks noGrp="1" noChangeArrowheads="1"/>
          </p:cNvSpPr>
          <p:nvPr>
            <p:ph type="dt" sz="quarter" idx="1"/>
          </p:nvPr>
        </p:nvSpPr>
        <p:spPr bwMode="auto">
          <a:xfrm>
            <a:off x="4402700" y="9129458"/>
            <a:ext cx="1735707" cy="268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200"/>
            </a:lvl1pPr>
          </a:lstStyle>
          <a:p>
            <a:pPr algn="l"/>
            <a:fld id="{FF589425-449D-4D80-B16A-0FCA3F0B391A}" type="datetime9">
              <a:rPr lang="en-US" sz="900"/>
              <a:pPr algn="l"/>
              <a:t>9/6/2024 2:23:56 PM</a:t>
            </a:fld>
            <a:endParaRPr lang="en-US" sz="900"/>
          </a:p>
        </p:txBody>
      </p:sp>
      <p:sp>
        <p:nvSpPr>
          <p:cNvPr id="20" name="Rectangle 4"/>
          <p:cNvSpPr>
            <a:spLocks noGrp="1" noChangeArrowheads="1"/>
          </p:cNvSpPr>
          <p:nvPr>
            <p:ph type="ftr" sz="quarter" idx="2"/>
          </p:nvPr>
        </p:nvSpPr>
        <p:spPr bwMode="auto">
          <a:xfrm>
            <a:off x="604893" y="9129458"/>
            <a:ext cx="3797807" cy="272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a:lvl1pPr>
          </a:lstStyle>
          <a:p>
            <a:r>
              <a:rPr lang="en-US" sz="900" cap="all"/>
              <a:t>CONFIDENTIAL, </a:t>
            </a:r>
            <a:r>
              <a:rPr lang="en-US" sz="900"/>
              <a:t>© NXP</a:t>
            </a:r>
          </a:p>
        </p:txBody>
      </p:sp>
      <p:sp>
        <p:nvSpPr>
          <p:cNvPr id="21" name="Rectangle 5"/>
          <p:cNvSpPr>
            <a:spLocks noGrp="1" noChangeArrowheads="1"/>
          </p:cNvSpPr>
          <p:nvPr>
            <p:ph type="sldNum" sz="quarter" idx="3"/>
          </p:nvPr>
        </p:nvSpPr>
        <p:spPr bwMode="auto">
          <a:xfrm>
            <a:off x="202864" y="9129458"/>
            <a:ext cx="416205" cy="268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B1A579D-3553-4F33-9067-7E7231905C3B}" type="slidenum">
              <a:rPr lang="en-US" sz="1000"/>
              <a:pPr/>
              <a:t>‹#›</a:t>
            </a:fld>
            <a:endParaRPr lang="en-US" sz="1000"/>
          </a:p>
        </p:txBody>
      </p:sp>
      <p:grpSp>
        <p:nvGrpSpPr>
          <p:cNvPr id="6" name="Group 5">
            <a:extLst>
              <a:ext uri="{FF2B5EF4-FFF2-40B4-BE49-F238E27FC236}">
                <a16:creationId xmlns:a16="http://schemas.microsoft.com/office/drawing/2014/main" id="{E58C68AA-E032-4A70-80A4-791575BEE1EE}"/>
              </a:ext>
            </a:extLst>
          </p:cNvPr>
          <p:cNvGrpSpPr/>
          <p:nvPr/>
        </p:nvGrpSpPr>
        <p:grpSpPr>
          <a:xfrm>
            <a:off x="6603940" y="9182388"/>
            <a:ext cx="452877" cy="163126"/>
            <a:chOff x="271463" y="2852738"/>
            <a:chExt cx="3190876" cy="1149350"/>
          </a:xfrm>
        </p:grpSpPr>
        <p:sp>
          <p:nvSpPr>
            <p:cNvPr id="7" name="Freeform 6">
              <a:extLst>
                <a:ext uri="{FF2B5EF4-FFF2-40B4-BE49-F238E27FC236}">
                  <a16:creationId xmlns:a16="http://schemas.microsoft.com/office/drawing/2014/main" id="{9DDADD1D-C29C-45F6-BA7D-0A3A7C905047}"/>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 name="Freeform 7">
              <a:extLst>
                <a:ext uri="{FF2B5EF4-FFF2-40B4-BE49-F238E27FC236}">
                  <a16:creationId xmlns:a16="http://schemas.microsoft.com/office/drawing/2014/main" id="{CDCA867E-27A2-4163-93C4-2A389163EA92}"/>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 name="Freeform 8">
              <a:extLst>
                <a:ext uri="{FF2B5EF4-FFF2-40B4-BE49-F238E27FC236}">
                  <a16:creationId xmlns:a16="http://schemas.microsoft.com/office/drawing/2014/main" id="{0E60DBA0-DBE5-40BF-AF48-49EB71317140}"/>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 name="Freeform 9">
              <a:extLst>
                <a:ext uri="{FF2B5EF4-FFF2-40B4-BE49-F238E27FC236}">
                  <a16:creationId xmlns:a16="http://schemas.microsoft.com/office/drawing/2014/main" id="{7513A202-E165-4324-9E01-C19FD871E827}"/>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 name="Freeform 10">
              <a:extLst>
                <a:ext uri="{FF2B5EF4-FFF2-40B4-BE49-F238E27FC236}">
                  <a16:creationId xmlns:a16="http://schemas.microsoft.com/office/drawing/2014/main" id="{DA75D333-8559-44ED-A70B-2DEC2C174E90}"/>
                </a:ext>
              </a:extLst>
            </p:cNvPr>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789197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0" name="Rectangle 4"/>
          <p:cNvSpPr>
            <a:spLocks noGrp="1" noRot="1" noChangeAspect="1" noChangeArrowheads="1" noTextEdit="1"/>
          </p:cNvSpPr>
          <p:nvPr>
            <p:ph type="sldImg" idx="2"/>
          </p:nvPr>
        </p:nvSpPr>
        <p:spPr bwMode="auto">
          <a:xfrm>
            <a:off x="457200" y="720725"/>
            <a:ext cx="6400800" cy="3600450"/>
          </a:xfrm>
          <a:prstGeom prst="rect">
            <a:avLst/>
          </a:prstGeom>
          <a:noFill/>
          <a:ln w="9525">
            <a:solidFill>
              <a:srgbClr val="000000"/>
            </a:solidFill>
            <a:miter lim="800000"/>
            <a:headEnd/>
            <a:tailEnd/>
          </a:ln>
          <a:effectLst/>
        </p:spPr>
      </p:sp>
      <p:sp>
        <p:nvSpPr>
          <p:cNvPr id="4101"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 name="Rectangle 3">
            <a:extLst>
              <a:ext uri="{FF2B5EF4-FFF2-40B4-BE49-F238E27FC236}">
                <a16:creationId xmlns:a16="http://schemas.microsoft.com/office/drawing/2014/main" id="{8E4FAC5F-76F7-40D3-AA51-EA65E10A569B}"/>
              </a:ext>
            </a:extLst>
          </p:cNvPr>
          <p:cNvSpPr>
            <a:spLocks noGrp="1" noChangeArrowheads="1"/>
          </p:cNvSpPr>
          <p:nvPr>
            <p:ph type="dt" sz="quarter" idx="1"/>
          </p:nvPr>
        </p:nvSpPr>
        <p:spPr bwMode="auto">
          <a:xfrm>
            <a:off x="4402700" y="9129458"/>
            <a:ext cx="1735707" cy="2689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200"/>
            </a:lvl1pPr>
          </a:lstStyle>
          <a:p>
            <a:pPr algn="l"/>
            <a:fld id="{FF589425-449D-4D80-B16A-0FCA3F0B391A}" type="datetime9">
              <a:rPr lang="en-US" sz="900"/>
              <a:pPr algn="l"/>
              <a:t>9/6/2024 2:23:30 PM</a:t>
            </a:fld>
            <a:endParaRPr lang="en-US" sz="900"/>
          </a:p>
        </p:txBody>
      </p:sp>
      <p:sp>
        <p:nvSpPr>
          <p:cNvPr id="23" name="Rectangle 4">
            <a:extLst>
              <a:ext uri="{FF2B5EF4-FFF2-40B4-BE49-F238E27FC236}">
                <a16:creationId xmlns:a16="http://schemas.microsoft.com/office/drawing/2014/main" id="{0AB81111-36A1-4E45-8B18-91185E450857}"/>
              </a:ext>
            </a:extLst>
          </p:cNvPr>
          <p:cNvSpPr>
            <a:spLocks noGrp="1" noChangeArrowheads="1"/>
          </p:cNvSpPr>
          <p:nvPr>
            <p:ph type="ftr" sz="quarter" idx="4"/>
          </p:nvPr>
        </p:nvSpPr>
        <p:spPr bwMode="auto">
          <a:xfrm>
            <a:off x="604893" y="9129458"/>
            <a:ext cx="3797807" cy="27209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defRPr sz="1200"/>
            </a:lvl1pPr>
          </a:lstStyle>
          <a:p>
            <a:r>
              <a:rPr lang="en-US" sz="900" cap="all"/>
              <a:t>CONFIDENTIAL, </a:t>
            </a:r>
            <a:r>
              <a:rPr lang="en-US" sz="900"/>
              <a:t>© NXP</a:t>
            </a:r>
          </a:p>
        </p:txBody>
      </p:sp>
      <p:sp>
        <p:nvSpPr>
          <p:cNvPr id="24" name="Rectangle 5">
            <a:extLst>
              <a:ext uri="{FF2B5EF4-FFF2-40B4-BE49-F238E27FC236}">
                <a16:creationId xmlns:a16="http://schemas.microsoft.com/office/drawing/2014/main" id="{5FD1D2C5-F9B4-4C5C-A9CA-DFB0297712E9}"/>
              </a:ext>
            </a:extLst>
          </p:cNvPr>
          <p:cNvSpPr>
            <a:spLocks noGrp="1" noChangeArrowheads="1"/>
          </p:cNvSpPr>
          <p:nvPr>
            <p:ph type="sldNum" sz="quarter" idx="5"/>
          </p:nvPr>
        </p:nvSpPr>
        <p:spPr bwMode="auto">
          <a:xfrm>
            <a:off x="202864" y="9129458"/>
            <a:ext cx="416205" cy="268987"/>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FB1A579D-3553-4F33-9067-7E7231905C3B}" type="slidenum">
              <a:rPr lang="en-US" sz="1000"/>
              <a:pPr/>
              <a:t>‹#›</a:t>
            </a:fld>
            <a:endParaRPr lang="en-US" sz="1000"/>
          </a:p>
        </p:txBody>
      </p:sp>
      <p:grpSp>
        <p:nvGrpSpPr>
          <p:cNvPr id="8" name="Group 7">
            <a:extLst>
              <a:ext uri="{FF2B5EF4-FFF2-40B4-BE49-F238E27FC236}">
                <a16:creationId xmlns:a16="http://schemas.microsoft.com/office/drawing/2014/main" id="{D33A4DF4-C7D9-43B9-9586-43DAF2FD1384}"/>
              </a:ext>
            </a:extLst>
          </p:cNvPr>
          <p:cNvGrpSpPr/>
          <p:nvPr/>
        </p:nvGrpSpPr>
        <p:grpSpPr>
          <a:xfrm>
            <a:off x="6603940" y="9182388"/>
            <a:ext cx="452877" cy="163126"/>
            <a:chOff x="271463" y="2852738"/>
            <a:chExt cx="3190876" cy="1149350"/>
          </a:xfrm>
        </p:grpSpPr>
        <p:sp>
          <p:nvSpPr>
            <p:cNvPr id="9" name="Freeform 6">
              <a:extLst>
                <a:ext uri="{FF2B5EF4-FFF2-40B4-BE49-F238E27FC236}">
                  <a16:creationId xmlns:a16="http://schemas.microsoft.com/office/drawing/2014/main" id="{1F9750C6-7F70-4F33-94EA-F9E78B0AB7ED}"/>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 name="Freeform 7">
              <a:extLst>
                <a:ext uri="{FF2B5EF4-FFF2-40B4-BE49-F238E27FC236}">
                  <a16:creationId xmlns:a16="http://schemas.microsoft.com/office/drawing/2014/main" id="{697677E1-810B-4D93-83F4-38C061F4B781}"/>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 name="Freeform 8">
              <a:extLst>
                <a:ext uri="{FF2B5EF4-FFF2-40B4-BE49-F238E27FC236}">
                  <a16:creationId xmlns:a16="http://schemas.microsoft.com/office/drawing/2014/main" id="{DDF1A288-58C2-4D1B-8166-2FF0AC06A164}"/>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 name="Freeform 9">
              <a:extLst>
                <a:ext uri="{FF2B5EF4-FFF2-40B4-BE49-F238E27FC236}">
                  <a16:creationId xmlns:a16="http://schemas.microsoft.com/office/drawing/2014/main" id="{9A8927FD-D1AB-4CC6-B257-F1F907A510AB}"/>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 name="Freeform 10">
              <a:extLst>
                <a:ext uri="{FF2B5EF4-FFF2-40B4-BE49-F238E27FC236}">
                  <a16:creationId xmlns:a16="http://schemas.microsoft.com/office/drawing/2014/main" id="{F5146E4D-EB32-4160-8D22-87D14AA2152C}"/>
                </a:ext>
              </a:extLst>
            </p:cNvPr>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50800221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Note: What would be </a:t>
            </a:r>
            <a:r>
              <a:rPr lang="en-US" err="1"/>
              <a:t>nxp</a:t>
            </a:r>
            <a:r>
              <a:rPr lang="en-US"/>
              <a:t> recommendation if customer uses mission profile or </a:t>
            </a:r>
            <a:r>
              <a:rPr lang="en-US" err="1"/>
              <a:t>sn</a:t>
            </a:r>
            <a:r>
              <a:rPr lang="en-US"/>
              <a:t> norm catalog due to which Metrics are not met.? Please add note supporting these comment.</a:t>
            </a:r>
          </a:p>
        </p:txBody>
      </p:sp>
      <p:sp>
        <p:nvSpPr>
          <p:cNvPr id="4" name="Slide Number Placeholder 3"/>
          <p:cNvSpPr>
            <a:spLocks noGrp="1"/>
          </p:cNvSpPr>
          <p:nvPr>
            <p:ph type="sldNum" sz="quarter" idx="5"/>
          </p:nvPr>
        </p:nvSpPr>
        <p:spPr/>
        <p:txBody>
          <a:bodyPr/>
          <a:lstStyle/>
          <a:p>
            <a:fld id="{FB1A579D-3553-4F33-9067-7E7231905C3B}" type="slidenum">
              <a:rPr lang="en-US" sz="1000" smtClean="0"/>
              <a:pPr/>
              <a:t>13</a:t>
            </a:fld>
            <a:endParaRPr lang="en-US" sz="1000"/>
          </a:p>
        </p:txBody>
      </p:sp>
    </p:spTree>
    <p:extLst>
      <p:ext uri="{BB962C8B-B14F-4D97-AF65-F5344CB8AC3E}">
        <p14:creationId xmlns:p14="http://schemas.microsoft.com/office/powerpoint/2010/main" val="104653240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FB1A579D-3553-4F33-9067-7E7231905C3B}" type="slidenum">
              <a:rPr lang="en-US" sz="1000" smtClean="0"/>
              <a:pPr/>
              <a:t>17</a:t>
            </a:fld>
            <a:endParaRPr lang="en-US" sz="1000"/>
          </a:p>
        </p:txBody>
      </p:sp>
    </p:spTree>
    <p:extLst>
      <p:ext uri="{BB962C8B-B14F-4D97-AF65-F5344CB8AC3E}">
        <p14:creationId xmlns:p14="http://schemas.microsoft.com/office/powerpoint/2010/main" val="102369423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 Id="rId5" Type="http://schemas.openxmlformats.org/officeDocument/2006/relationships/image" Target="../media/image3.svg"/><Relationship Id="rId4" Type="http://schemas.openxmlformats.org/officeDocument/2006/relationships/image" Target="../media/image2.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Master Title Slide">
    <p:spTree>
      <p:nvGrpSpPr>
        <p:cNvPr id="1" name=""/>
        <p:cNvGrpSpPr/>
        <p:nvPr/>
      </p:nvGrpSpPr>
      <p:grpSpPr>
        <a:xfrm>
          <a:off x="0" y="0"/>
          <a:ext cx="0" cy="0"/>
          <a:chOff x="0" y="0"/>
          <a:chExt cx="0" cy="0"/>
        </a:xfrm>
      </p:grpSpPr>
      <p:pic>
        <p:nvPicPr>
          <p:cNvPr id="19" name="Picture Placeholder 16" descr="A large building&#10;&#10;Description automatically generated">
            <a:extLst>
              <a:ext uri="{FF2B5EF4-FFF2-40B4-BE49-F238E27FC236}">
                <a16:creationId xmlns:a16="http://schemas.microsoft.com/office/drawing/2014/main" id="{F367A7A6-D723-40BB-A3B1-7662B43D6BC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380049" y="71563"/>
            <a:ext cx="4810031" cy="6786437"/>
          </a:xfrm>
          <a:prstGeom prst="rect">
            <a:avLst/>
          </a:prstGeom>
        </p:spPr>
      </p:pic>
      <p:sp>
        <p:nvSpPr>
          <p:cNvPr id="90" name="Text Placeholder 89"/>
          <p:cNvSpPr>
            <a:spLocks noGrp="1"/>
          </p:cNvSpPr>
          <p:nvPr>
            <p:ph type="body" sz="quarter" idx="12" hasCustomPrompt="1"/>
          </p:nvPr>
        </p:nvSpPr>
        <p:spPr>
          <a:xfrm>
            <a:off x="625287" y="4210334"/>
            <a:ext cx="6174317" cy="399042"/>
          </a:xfrm>
        </p:spPr>
        <p:txBody>
          <a:bodyPr>
            <a:normAutofit/>
          </a:bodyPr>
          <a:lstStyle>
            <a:lvl1pPr marL="0" indent="0" algn="l" rtl="0" fontAlgn="base">
              <a:lnSpc>
                <a:spcPct val="100000"/>
              </a:lnSpc>
              <a:spcBef>
                <a:spcPts val="0"/>
              </a:spcBef>
              <a:spcAft>
                <a:spcPct val="0"/>
              </a:spcAft>
              <a:buClrTx/>
              <a:buSzPct val="80000"/>
              <a:buFont typeface="Arial" charset="0"/>
              <a:buNone/>
              <a:defRPr lang="en-US" sz="1400" b="1" kern="1200" cap="all" spc="300" baseline="0" dirty="0" smtClean="0">
                <a:solidFill>
                  <a:schemeClr val="tx1">
                    <a:lumMod val="85000"/>
                    <a:lumOff val="15000"/>
                  </a:schemeClr>
                </a:solidFill>
                <a:effectLst/>
                <a:latin typeface="+mj-lt"/>
                <a:ea typeface="+mn-ea"/>
                <a:cs typeface="Arial" panose="020B0604020202020204" pitchFamily="34" charset="0"/>
              </a:defRPr>
            </a:lvl1pPr>
            <a:lvl2pPr marL="233363" indent="0">
              <a:buFontTx/>
              <a:buNone/>
              <a:defRPr/>
            </a:lvl2pPr>
            <a:lvl3pPr marL="401638" indent="0">
              <a:buFontTx/>
              <a:buNone/>
              <a:defRPr/>
            </a:lvl3pPr>
            <a:lvl4pPr marL="569912" indent="0">
              <a:buFontTx/>
              <a:buNone/>
              <a:defRPr/>
            </a:lvl4pPr>
            <a:lvl5pPr marL="746125" indent="0">
              <a:buFontTx/>
              <a:buNone/>
              <a:defRPr/>
            </a:lvl5pPr>
          </a:lstStyle>
          <a:p>
            <a:pPr marL="0" lvl="0" indent="0" algn="l" rtl="0" fontAlgn="base">
              <a:lnSpc>
                <a:spcPct val="100000"/>
              </a:lnSpc>
              <a:spcBef>
                <a:spcPts val="0"/>
              </a:spcBef>
              <a:spcAft>
                <a:spcPct val="0"/>
              </a:spcAft>
              <a:buClrTx/>
              <a:buSzPct val="80000"/>
              <a:buFont typeface="Arial" charset="0"/>
              <a:buNone/>
            </a:pPr>
            <a:r>
              <a:rPr lang="en-US"/>
              <a:t>month 2020</a:t>
            </a:r>
          </a:p>
        </p:txBody>
      </p:sp>
      <p:sp>
        <p:nvSpPr>
          <p:cNvPr id="27" name="Rectangle 183"/>
          <p:cNvSpPr>
            <a:spLocks noGrp="1" noChangeArrowheads="1"/>
          </p:cNvSpPr>
          <p:nvPr userDrawn="1">
            <p:ph type="subTitle" idx="1" hasCustomPrompt="1"/>
          </p:nvPr>
        </p:nvSpPr>
        <p:spPr bwMode="blackWhite">
          <a:xfrm>
            <a:off x="625287" y="3497623"/>
            <a:ext cx="6174317" cy="809562"/>
          </a:xfrm>
          <a:prstGeom prst="rect">
            <a:avLst/>
          </a:prstGeom>
          <a:ln w="25400" algn="ctr"/>
          <a:effectLst/>
        </p:spPr>
        <p:txBody>
          <a:bodyPr tIns="0" bIns="91440" anchor="b">
            <a:noAutofit/>
          </a:bodyPr>
          <a:lstStyle>
            <a:lvl1pPr marL="0" indent="0" algn="l" rtl="0" fontAlgn="base">
              <a:lnSpc>
                <a:spcPct val="100000"/>
              </a:lnSpc>
              <a:spcBef>
                <a:spcPts val="0"/>
              </a:spcBef>
              <a:spcAft>
                <a:spcPct val="0"/>
              </a:spcAft>
              <a:buClrTx/>
              <a:buFont typeface="Arial" charset="0"/>
              <a:buNone/>
              <a:defRPr lang="en-US" sz="1800" b="0" kern="1200" cap="none" spc="50" baseline="0" dirty="0" smtClean="0">
                <a:solidFill>
                  <a:schemeClr val="tx1">
                    <a:lumMod val="85000"/>
                    <a:lumOff val="15000"/>
                  </a:schemeClr>
                </a:solidFill>
                <a:effectLst/>
                <a:latin typeface="Arial" panose="020B0604020202020204" pitchFamily="34" charset="0"/>
                <a:ea typeface="+mn-ea"/>
                <a:cs typeface="+mn-cs"/>
              </a:defRPr>
            </a:lvl1pPr>
          </a:lstStyle>
          <a:p>
            <a:pPr lvl="0"/>
            <a:r>
              <a:rPr lang="en-US"/>
              <a:t>First name Last name</a:t>
            </a:r>
          </a:p>
          <a:p>
            <a:pPr lvl="0"/>
            <a:r>
              <a:rPr lang="en-US"/>
              <a:t>Official title goes here</a:t>
            </a:r>
          </a:p>
        </p:txBody>
      </p:sp>
      <p:sp>
        <p:nvSpPr>
          <p:cNvPr id="28" name="Rectangle 182"/>
          <p:cNvSpPr>
            <a:spLocks noGrp="1" noChangeArrowheads="1"/>
          </p:cNvSpPr>
          <p:nvPr>
            <p:ph type="ctrTitle" hasCustomPrompt="1"/>
          </p:nvPr>
        </p:nvSpPr>
        <p:spPr bwMode="blackWhite">
          <a:xfrm>
            <a:off x="625287" y="427838"/>
            <a:ext cx="6165127" cy="2961111"/>
          </a:xfrm>
          <a:prstGeom prst="rect">
            <a:avLst/>
          </a:prstGeom>
          <a:ln w="25400"/>
          <a:effectLst/>
        </p:spPr>
        <p:txBody>
          <a:bodyPr tIns="91440" bIns="91440" anchor="b"/>
          <a:lstStyle>
            <a:lvl1pPr algn="l">
              <a:lnSpc>
                <a:spcPts val="5500"/>
              </a:lnSpc>
              <a:spcBef>
                <a:spcPts val="0"/>
              </a:spcBef>
              <a:defRPr lang="en-US" sz="4900" b="0" kern="1200" cap="all" spc="-50" baseline="0" dirty="0">
                <a:solidFill>
                  <a:schemeClr val="tx1">
                    <a:lumMod val="85000"/>
                    <a:lumOff val="15000"/>
                  </a:schemeClr>
                </a:solidFill>
                <a:effectLst/>
                <a:latin typeface="Arial" panose="020B0604020202020204" pitchFamily="34" charset="0"/>
                <a:ea typeface="+mn-ea"/>
                <a:cs typeface="+mn-cs"/>
              </a:defRPr>
            </a:lvl1pPr>
          </a:lstStyle>
          <a:p>
            <a:r>
              <a:rPr lang="en-US"/>
              <a:t>Title Goes Here Second Line</a:t>
            </a:r>
            <a:br>
              <a:rPr lang="en-US"/>
            </a:br>
            <a:r>
              <a:rPr lang="en-US"/>
              <a:t>Third Line</a:t>
            </a:r>
          </a:p>
        </p:txBody>
      </p:sp>
      <p:sp>
        <p:nvSpPr>
          <p:cNvPr id="11" name="TextBox 10">
            <a:extLst>
              <a:ext uri="{FF2B5EF4-FFF2-40B4-BE49-F238E27FC236}">
                <a16:creationId xmlns:a16="http://schemas.microsoft.com/office/drawing/2014/main" id="{76C06E3A-77E8-4336-8E69-F834D6840692}"/>
              </a:ext>
            </a:extLst>
          </p:cNvPr>
          <p:cNvSpPr txBox="1"/>
          <p:nvPr userDrawn="1"/>
        </p:nvSpPr>
        <p:spPr>
          <a:xfrm>
            <a:off x="625287" y="5986814"/>
            <a:ext cx="6587542" cy="308777"/>
          </a:xfrm>
          <a:prstGeom prst="rect">
            <a:avLst/>
          </a:prstGeom>
          <a:noFill/>
        </p:spPr>
        <p:txBody>
          <a:bodyPr wrap="square" rtlCol="0" anchor="b">
            <a:noAutofit/>
          </a:bodyPr>
          <a:lstStyle/>
          <a:p>
            <a:pPr algn="l"/>
            <a:r>
              <a:rPr lang="en-US" sz="900" b="1" i="0" cap="all" spc="50" baseline="0">
                <a:solidFill>
                  <a:schemeClr val="tx2">
                    <a:lumMod val="90000"/>
                  </a:schemeClr>
                </a:solidFill>
                <a:latin typeface="+mj-lt"/>
                <a:cs typeface="Arial" panose="020B0604020202020204" pitchFamily="34" charset="0"/>
              </a:rPr>
              <a:t>Confidential</a:t>
            </a:r>
          </a:p>
        </p:txBody>
      </p:sp>
      <p:grpSp>
        <p:nvGrpSpPr>
          <p:cNvPr id="33" name="Group 32">
            <a:extLst>
              <a:ext uri="{FF2B5EF4-FFF2-40B4-BE49-F238E27FC236}">
                <a16:creationId xmlns:a16="http://schemas.microsoft.com/office/drawing/2014/main" id="{6DB26A35-77F5-445D-B6D8-5AC2F84354FB}"/>
              </a:ext>
            </a:extLst>
          </p:cNvPr>
          <p:cNvGrpSpPr/>
          <p:nvPr userDrawn="1"/>
        </p:nvGrpSpPr>
        <p:grpSpPr>
          <a:xfrm>
            <a:off x="0" y="0"/>
            <a:ext cx="12190081" cy="79514"/>
            <a:chOff x="0" y="-1"/>
            <a:chExt cx="12190081" cy="1350190"/>
          </a:xfrm>
        </p:grpSpPr>
        <p:sp>
          <p:nvSpPr>
            <p:cNvPr id="34" name="Rectangle 33">
              <a:extLst>
                <a:ext uri="{FF2B5EF4-FFF2-40B4-BE49-F238E27FC236}">
                  <a16:creationId xmlns:a16="http://schemas.microsoft.com/office/drawing/2014/main" id="{03AA52E7-FC36-4ED4-867F-157B0BCEBEAA}"/>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35" name="Rectangle 34">
              <a:extLst>
                <a:ext uri="{FF2B5EF4-FFF2-40B4-BE49-F238E27FC236}">
                  <a16:creationId xmlns:a16="http://schemas.microsoft.com/office/drawing/2014/main" id="{AED8626D-4DCA-4D23-8BF4-1806FF2B3D4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36" name="Rectangle 35">
              <a:extLst>
                <a:ext uri="{FF2B5EF4-FFF2-40B4-BE49-F238E27FC236}">
                  <a16:creationId xmlns:a16="http://schemas.microsoft.com/office/drawing/2014/main" id="{A456C9DC-AC7B-4A0E-8C19-8B43D714AD24}"/>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37" name="Rectangle 36">
              <a:extLst>
                <a:ext uri="{FF2B5EF4-FFF2-40B4-BE49-F238E27FC236}">
                  <a16:creationId xmlns:a16="http://schemas.microsoft.com/office/drawing/2014/main" id="{50DA97BB-3B9D-475D-90A5-85DF0ACEA7DB}"/>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38" name="Rectangle 37">
              <a:extLst>
                <a:ext uri="{FF2B5EF4-FFF2-40B4-BE49-F238E27FC236}">
                  <a16:creationId xmlns:a16="http://schemas.microsoft.com/office/drawing/2014/main" id="{E39B465D-2073-45C5-B64A-4C84B0F0C14A}"/>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pic>
        <p:nvPicPr>
          <p:cNvPr id="39" name="Graphic 38">
            <a:extLst>
              <a:ext uri="{FF2B5EF4-FFF2-40B4-BE49-F238E27FC236}">
                <a16:creationId xmlns:a16="http://schemas.microsoft.com/office/drawing/2014/main" id="{0479C9BD-7253-4516-B9AE-7AD2D65881E2}"/>
              </a:ext>
            </a:extLst>
          </p:cNvPr>
          <p:cNvPicPr>
            <a:picLocks noChangeAspect="1"/>
          </p:cNvPicPr>
          <p:nvPr userDrawn="1"/>
        </p:nvPicPr>
        <p:blipFill rotWithShape="1">
          <a:blip r:embed="rId3" cstate="screen">
            <a:extLst>
              <a:ext uri="{28A0092B-C50C-407E-A947-70E740481C1C}">
                <a14:useLocalDpi xmlns:a14="http://schemas.microsoft.com/office/drawing/2010/main"/>
              </a:ext>
              <a:ext uri="{96DAC541-7B7A-43D3-8B79-37D633B846F1}">
                <asvg:svgBlip xmlns:asvg="http://schemas.microsoft.com/office/drawing/2016/SVG/main" r:embed="rId4"/>
              </a:ext>
            </a:extLst>
          </a:blip>
          <a:srcRect l="5614" t="23225" r="5073" b="21217"/>
          <a:stretch/>
        </p:blipFill>
        <p:spPr>
          <a:xfrm>
            <a:off x="619242" y="5157865"/>
            <a:ext cx="5280626" cy="720276"/>
          </a:xfrm>
          <a:prstGeom prst="rect">
            <a:avLst/>
          </a:prstGeom>
        </p:spPr>
      </p:pic>
      <p:sp>
        <p:nvSpPr>
          <p:cNvPr id="40" name="TextBox 39">
            <a:extLst>
              <a:ext uri="{FF2B5EF4-FFF2-40B4-BE49-F238E27FC236}">
                <a16:creationId xmlns:a16="http://schemas.microsoft.com/office/drawing/2014/main" id="{406C25F4-61A1-429C-96A6-EF43EBB0D205}"/>
              </a:ext>
            </a:extLst>
          </p:cNvPr>
          <p:cNvSpPr txBox="1"/>
          <p:nvPr userDrawn="1"/>
        </p:nvSpPr>
        <p:spPr>
          <a:xfrm>
            <a:off x="625287" y="6281012"/>
            <a:ext cx="5470713" cy="308777"/>
          </a:xfrm>
          <a:prstGeom prst="rect">
            <a:avLst/>
          </a:prstGeom>
          <a:noFill/>
        </p:spPr>
        <p:txBody>
          <a:bodyPr wrap="square" rtlCol="0" anchor="b">
            <a:noAutofit/>
          </a:bodyPr>
          <a:lstStyle/>
          <a:p>
            <a:pPr algn="l"/>
            <a:r>
              <a:rPr lang="en-US" sz="650" b="0" i="0" cap="all" spc="50" baseline="0">
                <a:solidFill>
                  <a:schemeClr val="tx2">
                    <a:lumMod val="90000"/>
                  </a:schemeClr>
                </a:solidFill>
                <a:latin typeface="+mj-lt"/>
                <a:cs typeface="Arial" panose="020B0604020202020204" pitchFamily="34" charset="0"/>
              </a:rPr>
              <a:t>NXP, the NXP logo and NXP SECURE CONNECTIONS FOR A SMARTER WORLD are trademarks of NXP B.V. All other product or service names are the property of their respective owners. © 2021 NXP B.V.</a:t>
            </a:r>
          </a:p>
        </p:txBody>
      </p:sp>
    </p:spTree>
    <p:extLst>
      <p:ext uri="{BB962C8B-B14F-4D97-AF65-F5344CB8AC3E}">
        <p14:creationId xmlns:p14="http://schemas.microsoft.com/office/powerpoint/2010/main" val="743838805"/>
      </p:ext>
    </p:extLst>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394775" y="414064"/>
            <a:ext cx="11454325"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defRPr>
            </a:lvl1pPr>
          </a:lstStyle>
          <a:p>
            <a:pPr lvl="0"/>
            <a:r>
              <a:rPr lang="en-US"/>
              <a:t>Click to edit Master title style</a:t>
            </a:r>
          </a:p>
        </p:txBody>
      </p:sp>
    </p:spTree>
    <p:extLst>
      <p:ext uri="{BB962C8B-B14F-4D97-AF65-F5344CB8AC3E}">
        <p14:creationId xmlns:p14="http://schemas.microsoft.com/office/powerpoint/2010/main" val="3342213750"/>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029380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wo Column">
    <p:spTree>
      <p:nvGrpSpPr>
        <p:cNvPr id="1" name=""/>
        <p:cNvGrpSpPr/>
        <p:nvPr/>
      </p:nvGrpSpPr>
      <p:grpSpPr>
        <a:xfrm>
          <a:off x="0" y="0"/>
          <a:ext cx="0" cy="0"/>
          <a:chOff x="0" y="0"/>
          <a:chExt cx="0" cy="0"/>
        </a:xfrm>
      </p:grpSpPr>
      <p:sp>
        <p:nvSpPr>
          <p:cNvPr id="44" name="Rectangle 226"/>
          <p:cNvSpPr>
            <a:spLocks noGrp="1" noChangeArrowheads="1"/>
          </p:cNvSpPr>
          <p:nvPr>
            <p:ph type="title"/>
          </p:nvPr>
        </p:nvSpPr>
        <p:spPr bwMode="auto">
          <a:xfrm>
            <a:off x="394775" y="414064"/>
            <a:ext cx="11663021"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defRPr>
            </a:lvl1pPr>
          </a:lstStyle>
          <a:p>
            <a:pPr lvl="0"/>
            <a:r>
              <a:rPr lang="en-US"/>
              <a:t>Click to edit Master title style</a:t>
            </a:r>
          </a:p>
        </p:txBody>
      </p:sp>
      <p:sp>
        <p:nvSpPr>
          <p:cNvPr id="5" name="Text Placeholder 45"/>
          <p:cNvSpPr>
            <a:spLocks noGrp="1"/>
          </p:cNvSpPr>
          <p:nvPr>
            <p:ph type="body" sz="quarter" idx="10"/>
          </p:nvPr>
        </p:nvSpPr>
        <p:spPr>
          <a:xfrm>
            <a:off x="394775" y="1153266"/>
            <a:ext cx="5847277" cy="4667249"/>
          </a:xfrm>
        </p:spPr>
        <p:txBody>
          <a:bodyPr/>
          <a:lstStyle>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 Placeholder 45"/>
          <p:cNvSpPr>
            <a:spLocks noGrp="1"/>
          </p:cNvSpPr>
          <p:nvPr>
            <p:ph type="body" sz="quarter" idx="11"/>
          </p:nvPr>
        </p:nvSpPr>
        <p:spPr>
          <a:xfrm>
            <a:off x="6242052" y="1153266"/>
            <a:ext cx="5847277" cy="4667249"/>
          </a:xfrm>
        </p:spPr>
        <p:txBody>
          <a:bodyPr/>
          <a:lstStyle>
            <a:lvl2pPr>
              <a:defRPr>
                <a:latin typeface="+mj-lt"/>
              </a:defRPr>
            </a:lvl2pPr>
            <a:lvl3pPr>
              <a:defRPr>
                <a:latin typeface="+mj-lt"/>
              </a:defRPr>
            </a:lvl3pPr>
            <a:lvl4pPr>
              <a:defRPr>
                <a:latin typeface="+mj-lt"/>
              </a:defRPr>
            </a:lvl4pPr>
            <a:lvl5pPr>
              <a:defRPr>
                <a:latin typeface="+mj-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16121442"/>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ransition Slide Blue">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1A16C9-C041-49C5-AC50-D0FF3E5085DA}"/>
              </a:ext>
            </a:extLst>
          </p:cNvPr>
          <p:cNvSpPr/>
          <p:nvPr userDrawn="1"/>
        </p:nvSpPr>
        <p:spPr>
          <a:xfrm>
            <a:off x="0" y="5834418"/>
            <a:ext cx="12192000" cy="10235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453E47-1254-4AED-A541-BB7CE36A4C87}"/>
              </a:ext>
            </a:extLst>
          </p:cNvPr>
          <p:cNvSpPr/>
          <p:nvPr userDrawn="1"/>
        </p:nvSpPr>
        <p:spPr>
          <a:xfrm>
            <a:off x="0" y="1"/>
            <a:ext cx="12192000" cy="218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30" name="Rectangle 226"/>
          <p:cNvSpPr>
            <a:spLocks noGrp="1" noChangeArrowheads="1"/>
          </p:cNvSpPr>
          <p:nvPr>
            <p:ph type="title" hasCustomPrompt="1"/>
          </p:nvPr>
        </p:nvSpPr>
        <p:spPr bwMode="auto">
          <a:xfrm>
            <a:off x="936080" y="1634279"/>
            <a:ext cx="7009333" cy="2454464"/>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lnSpc>
                <a:spcPts val="6000"/>
              </a:lnSpc>
              <a:spcBef>
                <a:spcPts val="0"/>
              </a:spcBef>
              <a:spcAft>
                <a:spcPct val="0"/>
              </a:spcAft>
              <a:defRPr lang="en-US" sz="5500" b="0" kern="1200" cap="none" spc="-50" baseline="0" dirty="0">
                <a:solidFill>
                  <a:schemeClr val="tx1"/>
                </a:solidFill>
                <a:effectLst/>
                <a:latin typeface="Arial" panose="020B0604020202020204" pitchFamily="34" charset="0"/>
                <a:ea typeface="+mn-ea"/>
                <a:cs typeface="Arial" panose="020B0604020202020204" pitchFamily="34" charset="0"/>
              </a:defRPr>
            </a:lvl1pPr>
          </a:lstStyle>
          <a:p>
            <a:pPr lvl="0"/>
            <a:r>
              <a:rPr lang="en-US"/>
              <a:t>Title Goes Here</a:t>
            </a:r>
            <a:br>
              <a:rPr lang="en-US"/>
            </a:br>
            <a:r>
              <a:rPr lang="en-US"/>
              <a:t>Second Line Title</a:t>
            </a:r>
            <a:br>
              <a:rPr lang="en-US"/>
            </a:br>
            <a:r>
              <a:rPr lang="en-US"/>
              <a:t>Third Line Title</a:t>
            </a:r>
          </a:p>
        </p:txBody>
      </p:sp>
      <p:sp>
        <p:nvSpPr>
          <p:cNvPr id="16" name="Slide Number Placeholder 1">
            <a:extLst>
              <a:ext uri="{FF2B5EF4-FFF2-40B4-BE49-F238E27FC236}">
                <a16:creationId xmlns:a16="http://schemas.microsoft.com/office/drawing/2014/main" id="{AF788F4C-F3F1-4D1E-9E78-69BDCFEDEA0E}"/>
              </a:ext>
            </a:extLst>
          </p:cNvPr>
          <p:cNvSpPr txBox="1">
            <a:spLocks/>
          </p:cNvSpPr>
          <p:nvPr userDrawn="1"/>
        </p:nvSpPr>
        <p:spPr>
          <a:xfrm>
            <a:off x="6757621" y="6429865"/>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2">
                    <a:lumMod val="75000"/>
                  </a:schemeClr>
                </a:solidFill>
                <a:latin typeface="Arial" panose="020B0604020202020204" pitchFamily="34" charset="0"/>
                <a:cs typeface="Arial" panose="020B0604020202020204" pitchFamily="34" charset="0"/>
              </a:rPr>
              <a:pPr algn="r"/>
              <a:t>‹#›</a:t>
            </a:fld>
            <a:endParaRPr lang="en-US" sz="1000" b="1" spc="300">
              <a:solidFill>
                <a:schemeClr val="tx2">
                  <a:lumMod val="75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43A6489-F2EE-48AA-AF66-CF911B054E5B}"/>
              </a:ext>
            </a:extLst>
          </p:cNvPr>
          <p:cNvSpPr txBox="1"/>
          <p:nvPr userDrawn="1"/>
        </p:nvSpPr>
        <p:spPr>
          <a:xfrm>
            <a:off x="939519" y="6115278"/>
            <a:ext cx="2590528" cy="308777"/>
          </a:xfrm>
          <a:prstGeom prst="rect">
            <a:avLst/>
          </a:prstGeom>
          <a:noFill/>
        </p:spPr>
        <p:txBody>
          <a:bodyPr wrap="square" rtlCol="0" anchor="b">
            <a:noAutofit/>
          </a:bodyPr>
          <a:lstStyle/>
          <a:p>
            <a:pPr algn="l"/>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0" name="Group 19">
            <a:extLst>
              <a:ext uri="{FF2B5EF4-FFF2-40B4-BE49-F238E27FC236}">
                <a16:creationId xmlns:a16="http://schemas.microsoft.com/office/drawing/2014/main" id="{419428A6-B4EA-426C-B5D6-7BF8255D0379}"/>
              </a:ext>
            </a:extLst>
          </p:cNvPr>
          <p:cNvGrpSpPr/>
          <p:nvPr userDrawn="1"/>
        </p:nvGrpSpPr>
        <p:grpSpPr>
          <a:xfrm>
            <a:off x="1" y="4335146"/>
            <a:ext cx="7945412" cy="59196"/>
            <a:chOff x="0" y="-1"/>
            <a:chExt cx="12190081" cy="1350190"/>
          </a:xfrm>
        </p:grpSpPr>
        <p:sp>
          <p:nvSpPr>
            <p:cNvPr id="21" name="Rectangle 20">
              <a:extLst>
                <a:ext uri="{FF2B5EF4-FFF2-40B4-BE49-F238E27FC236}">
                  <a16:creationId xmlns:a16="http://schemas.microsoft.com/office/drawing/2014/main" id="{B4B1F641-A39F-419C-B874-36E8B4C70292}"/>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2" name="Rectangle 21">
              <a:extLst>
                <a:ext uri="{FF2B5EF4-FFF2-40B4-BE49-F238E27FC236}">
                  <a16:creationId xmlns:a16="http://schemas.microsoft.com/office/drawing/2014/main" id="{7443CEE6-1108-4EA9-99ED-44930E6EC07C}"/>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9A6895F3-7204-48FF-A4F3-F08AE082612C}"/>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E99838EC-325A-4D0A-BA69-5EBCA1E4E224}"/>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E4AB4C98-DF4F-4361-A999-30FBA0566D0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6" name="Rectangle 25">
            <a:extLst>
              <a:ext uri="{FF2B5EF4-FFF2-40B4-BE49-F238E27FC236}">
                <a16:creationId xmlns:a16="http://schemas.microsoft.com/office/drawing/2014/main" id="{FE5D1333-9BCA-4D99-8B74-A5FD0A4B9B51}"/>
              </a:ext>
            </a:extLst>
          </p:cNvPr>
          <p:cNvSpPr/>
          <p:nvPr userDrawn="1"/>
        </p:nvSpPr>
        <p:spPr>
          <a:xfrm>
            <a:off x="10163174" y="0"/>
            <a:ext cx="2028826" cy="6858000"/>
          </a:xfrm>
          <a:prstGeom prst="rect">
            <a:avLst/>
          </a:prstGeom>
          <a:solidFill>
            <a:srgbClr val="50AB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27" name="Graphic 26">
            <a:extLst>
              <a:ext uri="{FF2B5EF4-FFF2-40B4-BE49-F238E27FC236}">
                <a16:creationId xmlns:a16="http://schemas.microsoft.com/office/drawing/2014/main" id="{9203C931-D801-4035-A8B2-0085615AC49E}"/>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679906" y="5228176"/>
            <a:ext cx="995362" cy="995362"/>
          </a:xfrm>
          <a:prstGeom prst="rect">
            <a:avLst/>
          </a:prstGeom>
        </p:spPr>
      </p:pic>
      <p:sp>
        <p:nvSpPr>
          <p:cNvPr id="28" name="Rectangle 27">
            <a:extLst>
              <a:ext uri="{FF2B5EF4-FFF2-40B4-BE49-F238E27FC236}">
                <a16:creationId xmlns:a16="http://schemas.microsoft.com/office/drawing/2014/main" id="{92FB6ECD-AD16-4595-BDE1-ED612F049B15}"/>
              </a:ext>
            </a:extLst>
          </p:cNvPr>
          <p:cNvSpPr/>
          <p:nvPr userDrawn="1"/>
        </p:nvSpPr>
        <p:spPr>
          <a:xfrm>
            <a:off x="9972674" y="0"/>
            <a:ext cx="200026" cy="6858000"/>
          </a:xfrm>
          <a:prstGeom prst="rect">
            <a:avLst/>
          </a:prstGeom>
          <a:solidFill>
            <a:srgbClr val="2290D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9" name="Graphic 18">
            <a:extLst>
              <a:ext uri="{FF2B5EF4-FFF2-40B4-BE49-F238E27FC236}">
                <a16:creationId xmlns:a16="http://schemas.microsoft.com/office/drawing/2014/main" id="{2870034E-F8DD-48DC-A066-E5AC17824E53}"/>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6446" y="5043977"/>
            <a:ext cx="5592432" cy="1226264"/>
          </a:xfrm>
          <a:prstGeom prst="rect">
            <a:avLst/>
          </a:prstGeom>
        </p:spPr>
      </p:pic>
      <p:sp>
        <p:nvSpPr>
          <p:cNvPr id="29" name="TextBox 28">
            <a:extLst>
              <a:ext uri="{FF2B5EF4-FFF2-40B4-BE49-F238E27FC236}">
                <a16:creationId xmlns:a16="http://schemas.microsoft.com/office/drawing/2014/main" id="{89D6C17E-6427-4E15-BF87-030DEB8EE579}"/>
              </a:ext>
            </a:extLst>
          </p:cNvPr>
          <p:cNvSpPr txBox="1"/>
          <p:nvPr userDrawn="1"/>
        </p:nvSpPr>
        <p:spPr>
          <a:xfrm>
            <a:off x="939519" y="6364207"/>
            <a:ext cx="5818102" cy="343469"/>
          </a:xfrm>
          <a:prstGeom prst="rect">
            <a:avLst/>
          </a:prstGeom>
          <a:noFill/>
        </p:spPr>
        <p:txBody>
          <a:bodyPr wrap="square" rtlCol="0" anchor="b">
            <a:noAutofit/>
          </a:bodyPr>
          <a:lstStyle/>
          <a:p>
            <a:pPr algn="l"/>
            <a:r>
              <a:rPr lang="en-US" sz="700" b="0" i="0" cap="all" spc="50" baseline="0">
                <a:solidFill>
                  <a:schemeClr val="bg2">
                    <a:lumMod val="75000"/>
                  </a:schemeClr>
                </a:solidFill>
                <a:latin typeface="Arial" panose="020B0604020202020204" pitchFamily="34" charset="0"/>
                <a:cs typeface="Arial" panose="020B0604020202020204" pitchFamily="34" charset="0"/>
              </a:rPr>
              <a:t>NXP, the NXP logo and NXP SECURE CONNECTIONS FOR A SMARTER WORLD are trademarks of NXP B.V. All other product or service names are the property of their respective owners. © 2021 NXP B.V.</a:t>
            </a:r>
          </a:p>
        </p:txBody>
      </p:sp>
    </p:spTree>
    <p:extLst>
      <p:ext uri="{BB962C8B-B14F-4D97-AF65-F5344CB8AC3E}">
        <p14:creationId xmlns:p14="http://schemas.microsoft.com/office/powerpoint/2010/main" val="1147754406"/>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ransition Slide Green">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1A16C9-C041-49C5-AC50-D0FF3E5085DA}"/>
              </a:ext>
            </a:extLst>
          </p:cNvPr>
          <p:cNvSpPr/>
          <p:nvPr userDrawn="1"/>
        </p:nvSpPr>
        <p:spPr>
          <a:xfrm>
            <a:off x="0" y="5834418"/>
            <a:ext cx="12192000" cy="10235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453E47-1254-4AED-A541-BB7CE36A4C87}"/>
              </a:ext>
            </a:extLst>
          </p:cNvPr>
          <p:cNvSpPr/>
          <p:nvPr userDrawn="1"/>
        </p:nvSpPr>
        <p:spPr>
          <a:xfrm>
            <a:off x="0" y="1"/>
            <a:ext cx="12192000" cy="218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5" name="TextBox 14">
            <a:extLst>
              <a:ext uri="{FF2B5EF4-FFF2-40B4-BE49-F238E27FC236}">
                <a16:creationId xmlns:a16="http://schemas.microsoft.com/office/drawing/2014/main" id="{F8C66DA4-3842-41AB-A413-DA2CAB207332}"/>
              </a:ext>
            </a:extLst>
          </p:cNvPr>
          <p:cNvSpPr txBox="1"/>
          <p:nvPr userDrawn="1"/>
        </p:nvSpPr>
        <p:spPr>
          <a:xfrm>
            <a:off x="939519" y="6364207"/>
            <a:ext cx="5818102" cy="343469"/>
          </a:xfrm>
          <a:prstGeom prst="rect">
            <a:avLst/>
          </a:prstGeom>
          <a:noFill/>
        </p:spPr>
        <p:txBody>
          <a:bodyPr wrap="square" rtlCol="0" anchor="b">
            <a:noAutofit/>
          </a:bodyPr>
          <a:lstStyle/>
          <a:p>
            <a:pPr algn="l"/>
            <a:r>
              <a:rPr lang="en-US" sz="700" b="0" i="0" cap="all" spc="50" baseline="0">
                <a:solidFill>
                  <a:schemeClr val="bg2">
                    <a:lumMod val="75000"/>
                  </a:schemeClr>
                </a:solidFill>
                <a:latin typeface="Arial" panose="020B0604020202020204" pitchFamily="34" charset="0"/>
                <a:cs typeface="Arial" panose="020B0604020202020204" pitchFamily="34" charset="0"/>
              </a:rPr>
              <a:t>NXP, the NXP logo and NXP SECURE CONNECTIONS FOR A SMARTER WORLD are trademarks of NXP B.V. All other product or service names are the property of their respective owners. © 2021 NXP B.V.</a:t>
            </a:r>
          </a:p>
        </p:txBody>
      </p:sp>
      <p:sp>
        <p:nvSpPr>
          <p:cNvPr id="16" name="Slide Number Placeholder 1">
            <a:extLst>
              <a:ext uri="{FF2B5EF4-FFF2-40B4-BE49-F238E27FC236}">
                <a16:creationId xmlns:a16="http://schemas.microsoft.com/office/drawing/2014/main" id="{AF788F4C-F3F1-4D1E-9E78-69BDCFEDEA0E}"/>
              </a:ext>
            </a:extLst>
          </p:cNvPr>
          <p:cNvSpPr txBox="1">
            <a:spLocks/>
          </p:cNvSpPr>
          <p:nvPr userDrawn="1"/>
        </p:nvSpPr>
        <p:spPr>
          <a:xfrm>
            <a:off x="6757621" y="6429865"/>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2">
                    <a:lumMod val="75000"/>
                  </a:schemeClr>
                </a:solidFill>
                <a:latin typeface="Arial" panose="020B0604020202020204" pitchFamily="34" charset="0"/>
                <a:cs typeface="Arial" panose="020B0604020202020204" pitchFamily="34" charset="0"/>
              </a:rPr>
              <a:pPr algn="r"/>
              <a:t>‹#›</a:t>
            </a:fld>
            <a:endParaRPr lang="en-US" sz="1000" b="1" spc="300">
              <a:solidFill>
                <a:schemeClr val="tx2">
                  <a:lumMod val="75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43A6489-F2EE-48AA-AF66-CF911B054E5B}"/>
              </a:ext>
            </a:extLst>
          </p:cNvPr>
          <p:cNvSpPr txBox="1"/>
          <p:nvPr userDrawn="1"/>
        </p:nvSpPr>
        <p:spPr>
          <a:xfrm>
            <a:off x="939519" y="6115278"/>
            <a:ext cx="2590528" cy="308777"/>
          </a:xfrm>
          <a:prstGeom prst="rect">
            <a:avLst/>
          </a:prstGeom>
          <a:noFill/>
        </p:spPr>
        <p:txBody>
          <a:bodyPr wrap="square" rtlCol="0" anchor="b">
            <a:noAutofit/>
          </a:bodyPr>
          <a:lstStyle/>
          <a:p>
            <a:pPr algn="l"/>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sp>
        <p:nvSpPr>
          <p:cNvPr id="33" name="Rectangle 32">
            <a:extLst>
              <a:ext uri="{FF2B5EF4-FFF2-40B4-BE49-F238E27FC236}">
                <a16:creationId xmlns:a16="http://schemas.microsoft.com/office/drawing/2014/main" id="{545DCA3A-3479-4CA4-B85C-C27090ADD0B2}"/>
              </a:ext>
            </a:extLst>
          </p:cNvPr>
          <p:cNvSpPr/>
          <p:nvPr userDrawn="1"/>
        </p:nvSpPr>
        <p:spPr>
          <a:xfrm>
            <a:off x="10163174" y="0"/>
            <a:ext cx="2028826" cy="6857999"/>
          </a:xfrm>
          <a:prstGeom prst="rect">
            <a:avLst/>
          </a:prstGeom>
          <a:solidFill>
            <a:srgbClr val="98B8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34" name="Graphic 33">
            <a:extLst>
              <a:ext uri="{FF2B5EF4-FFF2-40B4-BE49-F238E27FC236}">
                <a16:creationId xmlns:a16="http://schemas.microsoft.com/office/drawing/2014/main" id="{5A7B107C-1960-4D18-8903-018BBE08D659}"/>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679906" y="5228176"/>
            <a:ext cx="995362" cy="995362"/>
          </a:xfrm>
          <a:prstGeom prst="rect">
            <a:avLst/>
          </a:prstGeom>
        </p:spPr>
      </p:pic>
      <p:sp>
        <p:nvSpPr>
          <p:cNvPr id="35" name="Rectangle 34">
            <a:extLst>
              <a:ext uri="{FF2B5EF4-FFF2-40B4-BE49-F238E27FC236}">
                <a16:creationId xmlns:a16="http://schemas.microsoft.com/office/drawing/2014/main" id="{CADADDD7-27DF-4F1B-AF83-2336CE552FBC}"/>
              </a:ext>
            </a:extLst>
          </p:cNvPr>
          <p:cNvSpPr/>
          <p:nvPr userDrawn="1"/>
        </p:nvSpPr>
        <p:spPr>
          <a:xfrm>
            <a:off x="9972674" y="0"/>
            <a:ext cx="200026" cy="6858000"/>
          </a:xfrm>
          <a:prstGeom prst="rect">
            <a:avLst/>
          </a:prstGeom>
          <a:solidFill>
            <a:srgbClr val="7F9B1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9" name="Graphic 18">
            <a:extLst>
              <a:ext uri="{FF2B5EF4-FFF2-40B4-BE49-F238E27FC236}">
                <a16:creationId xmlns:a16="http://schemas.microsoft.com/office/drawing/2014/main" id="{15C90563-5E31-4BB6-A451-C74BBA9E275B}"/>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6446" y="5043977"/>
            <a:ext cx="5592432" cy="1226264"/>
          </a:xfrm>
          <a:prstGeom prst="rect">
            <a:avLst/>
          </a:prstGeom>
        </p:spPr>
      </p:pic>
      <p:sp>
        <p:nvSpPr>
          <p:cNvPr id="20" name="Rectangle 226">
            <a:extLst>
              <a:ext uri="{FF2B5EF4-FFF2-40B4-BE49-F238E27FC236}">
                <a16:creationId xmlns:a16="http://schemas.microsoft.com/office/drawing/2014/main" id="{B20325F3-D3B7-4667-B443-7A5E875CEFF4}"/>
              </a:ext>
            </a:extLst>
          </p:cNvPr>
          <p:cNvSpPr>
            <a:spLocks noGrp="1" noChangeArrowheads="1"/>
          </p:cNvSpPr>
          <p:nvPr>
            <p:ph type="title" hasCustomPrompt="1"/>
          </p:nvPr>
        </p:nvSpPr>
        <p:spPr bwMode="auto">
          <a:xfrm>
            <a:off x="936080" y="1634279"/>
            <a:ext cx="7009333" cy="2454464"/>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lnSpc>
                <a:spcPts val="6000"/>
              </a:lnSpc>
              <a:spcBef>
                <a:spcPts val="0"/>
              </a:spcBef>
              <a:spcAft>
                <a:spcPct val="0"/>
              </a:spcAft>
              <a:defRPr lang="en-US" sz="5500" b="0" kern="1200" cap="none" spc="-50" baseline="0" dirty="0">
                <a:solidFill>
                  <a:schemeClr val="tx1"/>
                </a:solidFill>
                <a:effectLst/>
                <a:latin typeface="Arial" panose="020B0604020202020204" pitchFamily="34" charset="0"/>
                <a:ea typeface="+mn-ea"/>
                <a:cs typeface="Arial" panose="020B0604020202020204" pitchFamily="34" charset="0"/>
              </a:defRPr>
            </a:lvl1pPr>
          </a:lstStyle>
          <a:p>
            <a:pPr lvl="0"/>
            <a:r>
              <a:rPr lang="en-US"/>
              <a:t>Title Goes Here</a:t>
            </a:r>
            <a:br>
              <a:rPr lang="en-US"/>
            </a:br>
            <a:r>
              <a:rPr lang="en-US"/>
              <a:t>Second Line Title</a:t>
            </a:r>
            <a:br>
              <a:rPr lang="en-US"/>
            </a:br>
            <a:r>
              <a:rPr lang="en-US"/>
              <a:t>Third Line Title</a:t>
            </a:r>
          </a:p>
        </p:txBody>
      </p:sp>
      <p:grpSp>
        <p:nvGrpSpPr>
          <p:cNvPr id="21" name="Group 20">
            <a:extLst>
              <a:ext uri="{FF2B5EF4-FFF2-40B4-BE49-F238E27FC236}">
                <a16:creationId xmlns:a16="http://schemas.microsoft.com/office/drawing/2014/main" id="{79A50CE8-C42A-40BE-B8BE-DD6BA74EC96D}"/>
              </a:ext>
            </a:extLst>
          </p:cNvPr>
          <p:cNvGrpSpPr/>
          <p:nvPr userDrawn="1"/>
        </p:nvGrpSpPr>
        <p:grpSpPr>
          <a:xfrm>
            <a:off x="1" y="4335146"/>
            <a:ext cx="7945412" cy="59196"/>
            <a:chOff x="0" y="-1"/>
            <a:chExt cx="12190081" cy="1350190"/>
          </a:xfrm>
        </p:grpSpPr>
        <p:sp>
          <p:nvSpPr>
            <p:cNvPr id="22" name="Rectangle 21">
              <a:extLst>
                <a:ext uri="{FF2B5EF4-FFF2-40B4-BE49-F238E27FC236}">
                  <a16:creationId xmlns:a16="http://schemas.microsoft.com/office/drawing/2014/main" id="{B079EEBE-0AA2-4B9F-8CA5-4EF66EBBF8CE}"/>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3" name="Rectangle 22">
              <a:extLst>
                <a:ext uri="{FF2B5EF4-FFF2-40B4-BE49-F238E27FC236}">
                  <a16:creationId xmlns:a16="http://schemas.microsoft.com/office/drawing/2014/main" id="{5652E4ED-5154-481E-9CD9-E54F58D898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07FA421C-F569-4674-A016-EEEC0F3E71CF}"/>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A098BED1-31EA-40EC-979E-CC6D43308799}"/>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3A82CE24-80C3-4E10-AE08-C8E299AD93A9}"/>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521666279"/>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ransition Slide Yellow">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891A16C9-C041-49C5-AC50-D0FF3E5085DA}"/>
              </a:ext>
            </a:extLst>
          </p:cNvPr>
          <p:cNvSpPr/>
          <p:nvPr userDrawn="1"/>
        </p:nvSpPr>
        <p:spPr>
          <a:xfrm>
            <a:off x="0" y="5834418"/>
            <a:ext cx="12192000" cy="10235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2" name="Rectangle 1">
            <a:extLst>
              <a:ext uri="{FF2B5EF4-FFF2-40B4-BE49-F238E27FC236}">
                <a16:creationId xmlns:a16="http://schemas.microsoft.com/office/drawing/2014/main" id="{80453E47-1254-4AED-A541-BB7CE36A4C87}"/>
              </a:ext>
            </a:extLst>
          </p:cNvPr>
          <p:cNvSpPr/>
          <p:nvPr userDrawn="1"/>
        </p:nvSpPr>
        <p:spPr>
          <a:xfrm>
            <a:off x="0" y="1"/>
            <a:ext cx="12192000" cy="21836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6" name="Slide Number Placeholder 1">
            <a:extLst>
              <a:ext uri="{FF2B5EF4-FFF2-40B4-BE49-F238E27FC236}">
                <a16:creationId xmlns:a16="http://schemas.microsoft.com/office/drawing/2014/main" id="{AF788F4C-F3F1-4D1E-9E78-69BDCFEDEA0E}"/>
              </a:ext>
            </a:extLst>
          </p:cNvPr>
          <p:cNvSpPr txBox="1">
            <a:spLocks/>
          </p:cNvSpPr>
          <p:nvPr userDrawn="1"/>
        </p:nvSpPr>
        <p:spPr>
          <a:xfrm>
            <a:off x="6757621" y="6429865"/>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2">
                    <a:lumMod val="75000"/>
                  </a:schemeClr>
                </a:solidFill>
                <a:latin typeface="Arial" panose="020B0604020202020204" pitchFamily="34" charset="0"/>
                <a:cs typeface="Arial" panose="020B0604020202020204" pitchFamily="34" charset="0"/>
              </a:rPr>
              <a:pPr algn="r"/>
              <a:t>‹#›</a:t>
            </a:fld>
            <a:endParaRPr lang="en-US" sz="1000" b="1" spc="300">
              <a:solidFill>
                <a:schemeClr val="tx2">
                  <a:lumMod val="75000"/>
                </a:schemeClr>
              </a:solidFill>
              <a:latin typeface="Arial" panose="020B0604020202020204" pitchFamily="34" charset="0"/>
              <a:cs typeface="Arial" panose="020B0604020202020204" pitchFamily="34" charset="0"/>
            </a:endParaRPr>
          </a:p>
        </p:txBody>
      </p:sp>
      <p:sp>
        <p:nvSpPr>
          <p:cNvPr id="14" name="TextBox 13">
            <a:extLst>
              <a:ext uri="{FF2B5EF4-FFF2-40B4-BE49-F238E27FC236}">
                <a16:creationId xmlns:a16="http://schemas.microsoft.com/office/drawing/2014/main" id="{543A6489-F2EE-48AA-AF66-CF911B054E5B}"/>
              </a:ext>
            </a:extLst>
          </p:cNvPr>
          <p:cNvSpPr txBox="1"/>
          <p:nvPr userDrawn="1"/>
        </p:nvSpPr>
        <p:spPr>
          <a:xfrm>
            <a:off x="939519" y="6115278"/>
            <a:ext cx="2590528" cy="308777"/>
          </a:xfrm>
          <a:prstGeom prst="rect">
            <a:avLst/>
          </a:prstGeom>
          <a:noFill/>
        </p:spPr>
        <p:txBody>
          <a:bodyPr wrap="square" rtlCol="0" anchor="b">
            <a:noAutofit/>
          </a:bodyPr>
          <a:lstStyle/>
          <a:p>
            <a:pPr algn="l"/>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sp>
        <p:nvSpPr>
          <p:cNvPr id="29" name="Rectangle 28">
            <a:extLst>
              <a:ext uri="{FF2B5EF4-FFF2-40B4-BE49-F238E27FC236}">
                <a16:creationId xmlns:a16="http://schemas.microsoft.com/office/drawing/2014/main" id="{29639A3C-5B99-4F0B-8C96-2711DE232E7A}"/>
              </a:ext>
            </a:extLst>
          </p:cNvPr>
          <p:cNvSpPr/>
          <p:nvPr userDrawn="1"/>
        </p:nvSpPr>
        <p:spPr>
          <a:xfrm>
            <a:off x="10163174" y="0"/>
            <a:ext cx="2028826" cy="6857999"/>
          </a:xfrm>
          <a:prstGeom prst="rect">
            <a:avLst/>
          </a:prstGeom>
          <a:solidFill>
            <a:srgbClr val="FF9B0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31" name="Graphic 30">
            <a:extLst>
              <a:ext uri="{FF2B5EF4-FFF2-40B4-BE49-F238E27FC236}">
                <a16:creationId xmlns:a16="http://schemas.microsoft.com/office/drawing/2014/main" id="{B081DA00-9A65-4F43-BEC9-5D54EC6101E1}"/>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0679906" y="5228176"/>
            <a:ext cx="995362" cy="995362"/>
          </a:xfrm>
          <a:prstGeom prst="rect">
            <a:avLst/>
          </a:prstGeom>
        </p:spPr>
      </p:pic>
      <p:sp>
        <p:nvSpPr>
          <p:cNvPr id="32" name="Rectangle 31">
            <a:extLst>
              <a:ext uri="{FF2B5EF4-FFF2-40B4-BE49-F238E27FC236}">
                <a16:creationId xmlns:a16="http://schemas.microsoft.com/office/drawing/2014/main" id="{9EA282F3-18EF-46C0-BE23-00B6F460489B}"/>
              </a:ext>
            </a:extLst>
          </p:cNvPr>
          <p:cNvSpPr/>
          <p:nvPr userDrawn="1"/>
        </p:nvSpPr>
        <p:spPr>
          <a:xfrm>
            <a:off x="9972674" y="0"/>
            <a:ext cx="200026" cy="6858000"/>
          </a:xfrm>
          <a:prstGeom prst="rect">
            <a:avLst/>
          </a:prstGeom>
          <a:solidFill>
            <a:srgbClr val="E68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endParaRPr>
          </a:p>
        </p:txBody>
      </p:sp>
      <p:pic>
        <p:nvPicPr>
          <p:cNvPr id="19" name="Graphic 18">
            <a:extLst>
              <a:ext uri="{FF2B5EF4-FFF2-40B4-BE49-F238E27FC236}">
                <a16:creationId xmlns:a16="http://schemas.microsoft.com/office/drawing/2014/main" id="{D536963C-3E89-44A3-8B67-93A64F4E3DA2}"/>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616446" y="5043977"/>
            <a:ext cx="5592432" cy="1226264"/>
          </a:xfrm>
          <a:prstGeom prst="rect">
            <a:avLst/>
          </a:prstGeom>
        </p:spPr>
      </p:pic>
      <p:sp>
        <p:nvSpPr>
          <p:cNvPr id="20" name="TextBox 19">
            <a:extLst>
              <a:ext uri="{FF2B5EF4-FFF2-40B4-BE49-F238E27FC236}">
                <a16:creationId xmlns:a16="http://schemas.microsoft.com/office/drawing/2014/main" id="{8AE8EA48-8A72-4DFF-8F74-E81BDBAEF43A}"/>
              </a:ext>
            </a:extLst>
          </p:cNvPr>
          <p:cNvSpPr txBox="1"/>
          <p:nvPr userDrawn="1"/>
        </p:nvSpPr>
        <p:spPr>
          <a:xfrm>
            <a:off x="939519" y="6364207"/>
            <a:ext cx="5818102" cy="343469"/>
          </a:xfrm>
          <a:prstGeom prst="rect">
            <a:avLst/>
          </a:prstGeom>
          <a:noFill/>
        </p:spPr>
        <p:txBody>
          <a:bodyPr wrap="square" rtlCol="0" anchor="b">
            <a:noAutofit/>
          </a:bodyPr>
          <a:lstStyle/>
          <a:p>
            <a:pPr algn="l"/>
            <a:r>
              <a:rPr lang="en-US" sz="700" b="0" i="0" cap="all" spc="50" baseline="0">
                <a:solidFill>
                  <a:schemeClr val="bg2">
                    <a:lumMod val="75000"/>
                  </a:schemeClr>
                </a:solidFill>
                <a:latin typeface="Arial" panose="020B0604020202020204" pitchFamily="34" charset="0"/>
                <a:cs typeface="Arial" panose="020B0604020202020204" pitchFamily="34" charset="0"/>
              </a:rPr>
              <a:t>NXP, the NXP logo and NXP SECURE CONNECTIONS FOR A SMARTER WORLD are trademarks of NXP B.V. All other product or service names are the property of their respective owners. © 2021 NXP B.V.</a:t>
            </a:r>
          </a:p>
        </p:txBody>
      </p:sp>
      <p:sp>
        <p:nvSpPr>
          <p:cNvPr id="21" name="Rectangle 226">
            <a:extLst>
              <a:ext uri="{FF2B5EF4-FFF2-40B4-BE49-F238E27FC236}">
                <a16:creationId xmlns:a16="http://schemas.microsoft.com/office/drawing/2014/main" id="{9DDFC051-4C35-4AC2-A3C2-87EF3BE5ACC5}"/>
              </a:ext>
            </a:extLst>
          </p:cNvPr>
          <p:cNvSpPr>
            <a:spLocks noGrp="1" noChangeArrowheads="1"/>
          </p:cNvSpPr>
          <p:nvPr>
            <p:ph type="title" hasCustomPrompt="1"/>
          </p:nvPr>
        </p:nvSpPr>
        <p:spPr bwMode="auto">
          <a:xfrm>
            <a:off x="936080" y="1634279"/>
            <a:ext cx="7009333" cy="2454464"/>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lgn="l" rtl="0" fontAlgn="base">
              <a:lnSpc>
                <a:spcPts val="6000"/>
              </a:lnSpc>
              <a:spcBef>
                <a:spcPts val="0"/>
              </a:spcBef>
              <a:spcAft>
                <a:spcPct val="0"/>
              </a:spcAft>
              <a:defRPr lang="en-US" sz="5500" b="0" kern="1200" cap="none" spc="-50" baseline="0" dirty="0">
                <a:solidFill>
                  <a:schemeClr val="tx1"/>
                </a:solidFill>
                <a:effectLst/>
                <a:latin typeface="Arial" panose="020B0604020202020204" pitchFamily="34" charset="0"/>
                <a:ea typeface="+mn-ea"/>
                <a:cs typeface="Arial" panose="020B0604020202020204" pitchFamily="34" charset="0"/>
              </a:defRPr>
            </a:lvl1pPr>
          </a:lstStyle>
          <a:p>
            <a:pPr lvl="0"/>
            <a:r>
              <a:rPr lang="en-US"/>
              <a:t>Title Goes Here</a:t>
            </a:r>
            <a:br>
              <a:rPr lang="en-US"/>
            </a:br>
            <a:r>
              <a:rPr lang="en-US"/>
              <a:t>Second Line Title</a:t>
            </a:r>
            <a:br>
              <a:rPr lang="en-US"/>
            </a:br>
            <a:r>
              <a:rPr lang="en-US"/>
              <a:t>Third Line Title</a:t>
            </a:r>
          </a:p>
        </p:txBody>
      </p:sp>
      <p:grpSp>
        <p:nvGrpSpPr>
          <p:cNvPr id="22" name="Group 21">
            <a:extLst>
              <a:ext uri="{FF2B5EF4-FFF2-40B4-BE49-F238E27FC236}">
                <a16:creationId xmlns:a16="http://schemas.microsoft.com/office/drawing/2014/main" id="{A734B508-19CE-4E96-99FC-3DE740789F3D}"/>
              </a:ext>
            </a:extLst>
          </p:cNvPr>
          <p:cNvGrpSpPr/>
          <p:nvPr userDrawn="1"/>
        </p:nvGrpSpPr>
        <p:grpSpPr>
          <a:xfrm>
            <a:off x="1" y="4335146"/>
            <a:ext cx="7945412" cy="59196"/>
            <a:chOff x="0" y="-1"/>
            <a:chExt cx="12190081" cy="1350190"/>
          </a:xfrm>
        </p:grpSpPr>
        <p:sp>
          <p:nvSpPr>
            <p:cNvPr id="23" name="Rectangle 22">
              <a:extLst>
                <a:ext uri="{FF2B5EF4-FFF2-40B4-BE49-F238E27FC236}">
                  <a16:creationId xmlns:a16="http://schemas.microsoft.com/office/drawing/2014/main" id="{27E3FE20-D5A7-49D4-9FC3-1C51497B1D95}"/>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14BBDC35-DA26-42D8-B8AD-9BA7AB4CB70C}"/>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5" name="Rectangle 24">
              <a:extLst>
                <a:ext uri="{FF2B5EF4-FFF2-40B4-BE49-F238E27FC236}">
                  <a16:creationId xmlns:a16="http://schemas.microsoft.com/office/drawing/2014/main" id="{BC061553-8252-4DB2-8E43-E8D8704C9A75}"/>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01ECAB66-D623-4D2F-8EF9-FF10CEF71088}"/>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7" name="Rectangle 36">
              <a:extLst>
                <a:ext uri="{FF2B5EF4-FFF2-40B4-BE49-F238E27FC236}">
                  <a16:creationId xmlns:a16="http://schemas.microsoft.com/office/drawing/2014/main" id="{A3960A1F-C2ED-40E3-8DD3-DC97CF1E1CAB}"/>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99104036"/>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loud, Image, Content">
    <p:spTree>
      <p:nvGrpSpPr>
        <p:cNvPr id="1" name=""/>
        <p:cNvGrpSpPr/>
        <p:nvPr/>
      </p:nvGrpSpPr>
      <p:grpSpPr>
        <a:xfrm>
          <a:off x="0" y="0"/>
          <a:ext cx="0" cy="0"/>
          <a:chOff x="0" y="0"/>
          <a:chExt cx="0" cy="0"/>
        </a:xfrm>
      </p:grpSpPr>
      <p:sp>
        <p:nvSpPr>
          <p:cNvPr id="3" name="Picture Placeholder 2"/>
          <p:cNvSpPr>
            <a:spLocks noGrp="1"/>
          </p:cNvSpPr>
          <p:nvPr>
            <p:ph type="pic" sz="quarter" idx="11" hasCustomPrompt="1"/>
          </p:nvPr>
        </p:nvSpPr>
        <p:spPr>
          <a:xfrm>
            <a:off x="500039" y="431801"/>
            <a:ext cx="4884679" cy="5839346"/>
          </a:xfrm>
          <a:solidFill>
            <a:schemeClr val="bg1">
              <a:lumMod val="95000"/>
            </a:schemeClr>
          </a:solidFill>
        </p:spPr>
        <p:txBody>
          <a:bodyPr anchor="ctr">
            <a:normAutofit/>
          </a:bodyPr>
          <a:lstStyle>
            <a:lvl1pPr marL="0" indent="0" algn="ctr">
              <a:buFontTx/>
              <a:buNone/>
              <a:defRPr sz="1500" cap="all" baseline="0">
                <a:solidFill>
                  <a:schemeClr val="tx1"/>
                </a:solidFill>
                <a:latin typeface="Arial" panose="020B0604020202020204" pitchFamily="34" charset="0"/>
                <a:cs typeface="Arial" panose="020B0604020202020204" pitchFamily="34" charset="0"/>
              </a:defRPr>
            </a:lvl1pPr>
          </a:lstStyle>
          <a:p>
            <a:r>
              <a:rPr lang="en-US"/>
              <a:t>Click to Insert Picture</a:t>
            </a:r>
          </a:p>
        </p:txBody>
      </p:sp>
      <p:sp>
        <p:nvSpPr>
          <p:cNvPr id="5" name="Rectangle 226">
            <a:extLst>
              <a:ext uri="{FF2B5EF4-FFF2-40B4-BE49-F238E27FC236}">
                <a16:creationId xmlns:a16="http://schemas.microsoft.com/office/drawing/2014/main" id="{6D349D80-209D-4869-B663-DDBD96A271B4}"/>
              </a:ext>
            </a:extLst>
          </p:cNvPr>
          <p:cNvSpPr>
            <a:spLocks noGrp="1" noChangeArrowheads="1"/>
          </p:cNvSpPr>
          <p:nvPr>
            <p:ph type="title" hasCustomPrompt="1"/>
          </p:nvPr>
        </p:nvSpPr>
        <p:spPr bwMode="auto">
          <a:xfrm>
            <a:off x="5732890" y="431801"/>
            <a:ext cx="6188603" cy="1375192"/>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lang="en-US" sz="2300" b="1" kern="1200" cap="all" spc="210" baseline="0" dirty="0">
                <a:solidFill>
                  <a:schemeClr val="tx1"/>
                </a:solidFill>
                <a:effectLst/>
                <a:latin typeface="Arial" panose="020B0604020202020204" pitchFamily="34" charset="0"/>
                <a:ea typeface="+mn-ea"/>
                <a:cs typeface="Arial" panose="020B0604020202020204" pitchFamily="34" charset="0"/>
              </a:defRPr>
            </a:lvl1pPr>
          </a:lstStyle>
          <a:p>
            <a:pPr marL="0" lvl="0" indent="0" algn="l" rtl="0" fontAlgn="base">
              <a:lnSpc>
                <a:spcPct val="100000"/>
              </a:lnSpc>
              <a:spcBef>
                <a:spcPts val="1200"/>
              </a:spcBef>
              <a:spcAft>
                <a:spcPts val="75"/>
              </a:spcAft>
              <a:buClrTx/>
              <a:buSzPct val="80000"/>
              <a:buFontTx/>
              <a:buNone/>
            </a:pPr>
            <a:r>
              <a:rPr lang="en-US"/>
              <a:t>Title Goes Here</a:t>
            </a:r>
            <a:br>
              <a:rPr lang="en-US"/>
            </a:br>
            <a:r>
              <a:rPr lang="en-US"/>
              <a:t>Second Line Title Here</a:t>
            </a:r>
          </a:p>
        </p:txBody>
      </p:sp>
      <p:sp>
        <p:nvSpPr>
          <p:cNvPr id="6" name="Text Placeholder 45">
            <a:extLst>
              <a:ext uri="{FF2B5EF4-FFF2-40B4-BE49-F238E27FC236}">
                <a16:creationId xmlns:a16="http://schemas.microsoft.com/office/drawing/2014/main" id="{F467A178-3F40-46AE-B142-7537AEFA635F}"/>
              </a:ext>
            </a:extLst>
          </p:cNvPr>
          <p:cNvSpPr>
            <a:spLocks noGrp="1"/>
          </p:cNvSpPr>
          <p:nvPr>
            <p:ph type="body" sz="quarter" idx="10"/>
          </p:nvPr>
        </p:nvSpPr>
        <p:spPr>
          <a:xfrm>
            <a:off x="5732888" y="1958337"/>
            <a:ext cx="6188603" cy="4312810"/>
          </a:xfrm>
        </p:spPr>
        <p:txBody>
          <a:bodyPr/>
          <a:lstStyle>
            <a:lvl1pPr>
              <a:spcBef>
                <a:spcPts val="1200"/>
              </a:spcBef>
              <a:defRPr>
                <a:latin typeface="Arial" panose="020B0604020202020204" pitchFamily="34" charset="0"/>
                <a:cs typeface="Arial" panose="020B0604020202020204" pitchFamily="34" charset="0"/>
              </a:defRPr>
            </a:lvl1pPr>
            <a:lvl2pPr>
              <a:spcBef>
                <a:spcPts val="1200"/>
              </a:spcBef>
              <a:defRPr>
                <a:latin typeface="Arial" panose="020B0604020202020204" pitchFamily="34" charset="0"/>
                <a:cs typeface="Arial" panose="020B0604020202020204" pitchFamily="34" charset="0"/>
              </a:defRPr>
            </a:lvl2pPr>
            <a:lvl3pPr>
              <a:spcBef>
                <a:spcPts val="1200"/>
              </a:spcBef>
              <a:defRPr>
                <a:latin typeface="Arial" panose="020B0604020202020204" pitchFamily="34" charset="0"/>
                <a:cs typeface="Arial" panose="020B0604020202020204" pitchFamily="34" charset="0"/>
              </a:defRPr>
            </a:lvl3pPr>
            <a:lvl4pPr>
              <a:spcBef>
                <a:spcPts val="1200"/>
              </a:spcBef>
              <a:defRPr>
                <a:latin typeface="Arial" panose="020B0604020202020204" pitchFamily="34" charset="0"/>
                <a:cs typeface="Arial" panose="020B0604020202020204" pitchFamily="34" charset="0"/>
              </a:defRPr>
            </a:lvl4pPr>
            <a:lvl5pPr>
              <a:spcBef>
                <a:spcPts val="1200"/>
              </a:spcBef>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40297233"/>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Imag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BD3316-8C03-4E14-A26A-B573F6170B51}"/>
              </a:ext>
            </a:extLst>
          </p:cNvPr>
          <p:cNvSpPr/>
          <p:nvPr userDrawn="1"/>
        </p:nvSpPr>
        <p:spPr>
          <a:xfrm>
            <a:off x="1" y="6393976"/>
            <a:ext cx="6540502" cy="4640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Rectangle 4"/>
          <p:cNvSpPr/>
          <p:nvPr userDrawn="1"/>
        </p:nvSpPr>
        <p:spPr>
          <a:xfrm>
            <a:off x="0" y="0"/>
            <a:ext cx="5651500" cy="6883400"/>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3" name="Picture Placeholder 2">
            <a:extLst>
              <a:ext uri="{FF2B5EF4-FFF2-40B4-BE49-F238E27FC236}">
                <a16:creationId xmlns:a16="http://schemas.microsoft.com/office/drawing/2014/main" id="{911CAFD9-C949-4672-8099-280A9D3A4A5D}"/>
              </a:ext>
            </a:extLst>
          </p:cNvPr>
          <p:cNvSpPr>
            <a:spLocks noGrp="1"/>
          </p:cNvSpPr>
          <p:nvPr>
            <p:ph type="pic" sz="quarter" idx="11" hasCustomPrompt="1"/>
          </p:nvPr>
        </p:nvSpPr>
        <p:spPr>
          <a:xfrm>
            <a:off x="0" y="79514"/>
            <a:ext cx="5651500" cy="6778486"/>
          </a:xfrm>
        </p:spPr>
        <p:txBody>
          <a:bodyPr>
            <a:normAutofit/>
          </a:bodyPr>
          <a:lstStyle>
            <a:lvl1pPr marL="0" indent="0" algn="ctr">
              <a:buFontTx/>
              <a:buNone/>
              <a:defRPr sz="1500" cap="all" baseline="0">
                <a:solidFill>
                  <a:schemeClr val="tx1"/>
                </a:solidFill>
                <a:latin typeface="Arial" panose="020B0604020202020204" pitchFamily="34" charset="0"/>
                <a:cs typeface="Arial" panose="020B0604020202020204" pitchFamily="34" charset="0"/>
              </a:defRPr>
            </a:lvl1pPr>
          </a:lstStyle>
          <a:p>
            <a:r>
              <a:rPr lang="en-US"/>
              <a:t>Click to Insert Picture</a:t>
            </a:r>
          </a:p>
        </p:txBody>
      </p:sp>
      <p:grpSp>
        <p:nvGrpSpPr>
          <p:cNvPr id="14" name="Group 13">
            <a:extLst>
              <a:ext uri="{FF2B5EF4-FFF2-40B4-BE49-F238E27FC236}">
                <a16:creationId xmlns:a16="http://schemas.microsoft.com/office/drawing/2014/main" id="{D6143B65-FAC5-4D31-9319-78DB1093D45C}"/>
              </a:ext>
            </a:extLst>
          </p:cNvPr>
          <p:cNvGrpSpPr/>
          <p:nvPr userDrawn="1"/>
        </p:nvGrpSpPr>
        <p:grpSpPr>
          <a:xfrm>
            <a:off x="0" y="0"/>
            <a:ext cx="12190081" cy="79514"/>
            <a:chOff x="0" y="-1"/>
            <a:chExt cx="12190081" cy="1350190"/>
          </a:xfrm>
        </p:grpSpPr>
        <p:sp>
          <p:nvSpPr>
            <p:cNvPr id="15" name="Rectangle 14">
              <a:extLst>
                <a:ext uri="{FF2B5EF4-FFF2-40B4-BE49-F238E27FC236}">
                  <a16:creationId xmlns:a16="http://schemas.microsoft.com/office/drawing/2014/main" id="{543F77FA-B6E2-422A-A9CA-B7D9CD063394}"/>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40A4F3DD-51AF-4E21-AF3F-235370EFB9DD}"/>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FDD84D32-7C7C-420C-88C2-251264F588C4}"/>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432946DA-2B91-4542-A1A4-EEA43900A0DA}"/>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1EA99CD9-05CA-4AC9-8CB5-B8AAB07C7B0A}"/>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Rectangle 226">
            <a:extLst>
              <a:ext uri="{FF2B5EF4-FFF2-40B4-BE49-F238E27FC236}">
                <a16:creationId xmlns:a16="http://schemas.microsoft.com/office/drawing/2014/main" id="{7F1B957F-4AD2-4311-BB34-8768EC6BB75D}"/>
              </a:ext>
            </a:extLst>
          </p:cNvPr>
          <p:cNvSpPr>
            <a:spLocks noGrp="1" noChangeArrowheads="1"/>
          </p:cNvSpPr>
          <p:nvPr>
            <p:ph type="title" hasCustomPrompt="1"/>
          </p:nvPr>
        </p:nvSpPr>
        <p:spPr bwMode="auto">
          <a:xfrm>
            <a:off x="6077070" y="431801"/>
            <a:ext cx="5844423" cy="1375192"/>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lang="en-US" sz="2300" b="1" kern="1200" cap="all" spc="210" baseline="0" dirty="0">
                <a:solidFill>
                  <a:schemeClr val="tx1"/>
                </a:solidFill>
                <a:effectLst/>
                <a:latin typeface="Arial" panose="020B0604020202020204" pitchFamily="34" charset="0"/>
                <a:ea typeface="+mn-ea"/>
                <a:cs typeface="Arial" panose="020B0604020202020204" pitchFamily="34" charset="0"/>
              </a:defRPr>
            </a:lvl1pPr>
          </a:lstStyle>
          <a:p>
            <a:pPr marL="0" lvl="0" indent="0" algn="l" rtl="0" fontAlgn="base">
              <a:lnSpc>
                <a:spcPct val="100000"/>
              </a:lnSpc>
              <a:spcBef>
                <a:spcPts val="1200"/>
              </a:spcBef>
              <a:spcAft>
                <a:spcPts val="75"/>
              </a:spcAft>
              <a:buClrTx/>
              <a:buSzPct val="80000"/>
              <a:buFontTx/>
              <a:buNone/>
            </a:pPr>
            <a:r>
              <a:rPr lang="en-US"/>
              <a:t>Title Goes Here</a:t>
            </a:r>
            <a:br>
              <a:rPr lang="en-US"/>
            </a:br>
            <a:r>
              <a:rPr lang="en-US"/>
              <a:t>Second Line Title Here</a:t>
            </a:r>
          </a:p>
        </p:txBody>
      </p:sp>
      <p:sp>
        <p:nvSpPr>
          <p:cNvPr id="21" name="Text Placeholder 45">
            <a:extLst>
              <a:ext uri="{FF2B5EF4-FFF2-40B4-BE49-F238E27FC236}">
                <a16:creationId xmlns:a16="http://schemas.microsoft.com/office/drawing/2014/main" id="{839A5A7E-A866-43B0-9F76-EA26A619B0A3}"/>
              </a:ext>
            </a:extLst>
          </p:cNvPr>
          <p:cNvSpPr>
            <a:spLocks noGrp="1"/>
          </p:cNvSpPr>
          <p:nvPr>
            <p:ph type="body" sz="quarter" idx="10"/>
          </p:nvPr>
        </p:nvSpPr>
        <p:spPr>
          <a:xfrm>
            <a:off x="6077068" y="1958337"/>
            <a:ext cx="5844423" cy="4312810"/>
          </a:xfrm>
        </p:spPr>
        <p:txBody>
          <a:bodyPr/>
          <a:lstStyle>
            <a:lvl1pPr>
              <a:spcBef>
                <a:spcPts val="1200"/>
              </a:spcBef>
              <a:defRPr>
                <a:latin typeface="Arial" panose="020B0604020202020204" pitchFamily="34" charset="0"/>
                <a:cs typeface="Arial" panose="020B0604020202020204" pitchFamily="34" charset="0"/>
              </a:defRPr>
            </a:lvl1pPr>
            <a:lvl2pPr>
              <a:spcBef>
                <a:spcPts val="1200"/>
              </a:spcBef>
              <a:defRPr>
                <a:latin typeface="Arial" panose="020B0604020202020204" pitchFamily="34" charset="0"/>
                <a:cs typeface="Arial" panose="020B0604020202020204" pitchFamily="34" charset="0"/>
              </a:defRPr>
            </a:lvl2pPr>
            <a:lvl3pPr>
              <a:spcBef>
                <a:spcPts val="1200"/>
              </a:spcBef>
              <a:defRPr>
                <a:latin typeface="Arial" panose="020B0604020202020204" pitchFamily="34" charset="0"/>
                <a:cs typeface="Arial" panose="020B0604020202020204" pitchFamily="34" charset="0"/>
              </a:defRPr>
            </a:lvl3pPr>
            <a:lvl4pPr>
              <a:spcBef>
                <a:spcPts val="1200"/>
              </a:spcBef>
              <a:defRPr>
                <a:latin typeface="Arial" panose="020B0604020202020204" pitchFamily="34" charset="0"/>
                <a:cs typeface="Arial" panose="020B0604020202020204" pitchFamily="34" charset="0"/>
              </a:defRPr>
            </a:lvl4pPr>
            <a:lvl5pPr>
              <a:spcBef>
                <a:spcPts val="1200"/>
              </a:spcBef>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6215520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Imag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BD3316-8C03-4E14-A26A-B573F6170B51}"/>
              </a:ext>
            </a:extLst>
          </p:cNvPr>
          <p:cNvSpPr/>
          <p:nvPr userDrawn="1"/>
        </p:nvSpPr>
        <p:spPr>
          <a:xfrm>
            <a:off x="1" y="6393976"/>
            <a:ext cx="6540502" cy="4640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Rectangle 4"/>
          <p:cNvSpPr/>
          <p:nvPr userDrawn="1"/>
        </p:nvSpPr>
        <p:spPr>
          <a:xfrm>
            <a:off x="0" y="0"/>
            <a:ext cx="5651500" cy="6857999"/>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46" name="Text Placeholder 45"/>
          <p:cNvSpPr>
            <a:spLocks noGrp="1"/>
          </p:cNvSpPr>
          <p:nvPr>
            <p:ph type="body" sz="quarter" idx="10"/>
          </p:nvPr>
        </p:nvSpPr>
        <p:spPr>
          <a:xfrm>
            <a:off x="470848" y="964060"/>
            <a:ext cx="4749421" cy="4450312"/>
          </a:xfrm>
        </p:spPr>
        <p:txBody>
          <a:bodyPr anchor="ctr">
            <a:normAutofit/>
          </a:bodyPr>
          <a:lstStyle>
            <a:lvl1pPr marL="0" indent="0">
              <a:spcBef>
                <a:spcPts val="1200"/>
              </a:spcBef>
              <a:buFontTx/>
              <a:buNone/>
              <a:defRPr sz="3500">
                <a:solidFill>
                  <a:schemeClr val="tx1"/>
                </a:solidFill>
                <a:latin typeface="Arial" panose="020B0604020202020204" pitchFamily="34" charset="0"/>
                <a:cs typeface="Arial" panose="020B0604020202020204" pitchFamily="34" charset="0"/>
              </a:defRPr>
            </a:lvl1pPr>
            <a:lvl2pPr marL="169863" indent="0">
              <a:spcBef>
                <a:spcPts val="1200"/>
              </a:spcBef>
              <a:buFontTx/>
              <a:buNone/>
              <a:defRPr/>
            </a:lvl2pPr>
            <a:lvl3pPr marL="341312" indent="0">
              <a:spcBef>
                <a:spcPts val="1200"/>
              </a:spcBef>
              <a:buFontTx/>
              <a:buNone/>
              <a:defRPr/>
            </a:lvl3pPr>
            <a:lvl4pPr marL="511175" indent="0">
              <a:spcBef>
                <a:spcPts val="1200"/>
              </a:spcBef>
              <a:buFontTx/>
              <a:buNone/>
              <a:defRPr/>
            </a:lvl4pPr>
            <a:lvl5pPr marL="688975" indent="0">
              <a:spcBef>
                <a:spcPts val="1200"/>
              </a:spcBef>
              <a:buFontTx/>
              <a:buNone/>
              <a:defRPr/>
            </a:lvl5pPr>
          </a:lstStyle>
          <a:p>
            <a:pPr lvl="0"/>
            <a:r>
              <a:rPr lang="en-US"/>
              <a:t>Click to edit Master text styles</a:t>
            </a:r>
          </a:p>
        </p:txBody>
      </p:sp>
      <p:grpSp>
        <p:nvGrpSpPr>
          <p:cNvPr id="11" name="Group 10">
            <a:extLst>
              <a:ext uri="{FF2B5EF4-FFF2-40B4-BE49-F238E27FC236}">
                <a16:creationId xmlns:a16="http://schemas.microsoft.com/office/drawing/2014/main" id="{DF9C1B87-6A8D-4C64-83AE-14D387F7CF23}"/>
              </a:ext>
            </a:extLst>
          </p:cNvPr>
          <p:cNvGrpSpPr/>
          <p:nvPr userDrawn="1"/>
        </p:nvGrpSpPr>
        <p:grpSpPr>
          <a:xfrm>
            <a:off x="0" y="0"/>
            <a:ext cx="12190081" cy="79514"/>
            <a:chOff x="0" y="-1"/>
            <a:chExt cx="12190081" cy="1350190"/>
          </a:xfrm>
        </p:grpSpPr>
        <p:sp>
          <p:nvSpPr>
            <p:cNvPr id="12" name="Rectangle 11">
              <a:extLst>
                <a:ext uri="{FF2B5EF4-FFF2-40B4-BE49-F238E27FC236}">
                  <a16:creationId xmlns:a16="http://schemas.microsoft.com/office/drawing/2014/main" id="{2EEF9623-B990-4FC5-B3AF-ABCC21E73ED3}"/>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BE6F548F-1A42-4C2C-94CE-E08BCCAF458E}"/>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71DD7377-0B81-4391-AF3B-45468D1DB841}"/>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372F4AB-7E8B-4283-9E7D-D13FB39EF1D1}"/>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6" name="Rectangle 15">
              <a:extLst>
                <a:ext uri="{FF2B5EF4-FFF2-40B4-BE49-F238E27FC236}">
                  <a16:creationId xmlns:a16="http://schemas.microsoft.com/office/drawing/2014/main" id="{082FAF1A-055B-442A-B4D3-7551731C83F3}"/>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15517166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Image and Conten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DBD3316-8C03-4E14-A26A-B573F6170B51}"/>
              </a:ext>
            </a:extLst>
          </p:cNvPr>
          <p:cNvSpPr/>
          <p:nvPr userDrawn="1"/>
        </p:nvSpPr>
        <p:spPr>
          <a:xfrm>
            <a:off x="1" y="6393976"/>
            <a:ext cx="6540502" cy="464024"/>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5" name="Rectangle 4"/>
          <p:cNvSpPr/>
          <p:nvPr userDrawn="1"/>
        </p:nvSpPr>
        <p:spPr>
          <a:xfrm>
            <a:off x="0" y="0"/>
            <a:ext cx="5651500" cy="6857999"/>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12" name="Picture Placeholder 2">
            <a:extLst>
              <a:ext uri="{FF2B5EF4-FFF2-40B4-BE49-F238E27FC236}">
                <a16:creationId xmlns:a16="http://schemas.microsoft.com/office/drawing/2014/main" id="{081D92BB-6197-48EF-BA05-DDD2BA2B9E4C}"/>
              </a:ext>
            </a:extLst>
          </p:cNvPr>
          <p:cNvSpPr>
            <a:spLocks noGrp="1"/>
          </p:cNvSpPr>
          <p:nvPr>
            <p:ph type="pic" sz="quarter" idx="11"/>
          </p:nvPr>
        </p:nvSpPr>
        <p:spPr>
          <a:xfrm>
            <a:off x="-2" y="79514"/>
            <a:ext cx="5651500" cy="6778486"/>
          </a:xfrm>
        </p:spPr>
        <p:txBody>
          <a:bodyPr anchor="t">
            <a:normAutofit/>
          </a:bodyPr>
          <a:lstStyle>
            <a:lvl1pPr marL="0" indent="0" algn="ctr">
              <a:buFontTx/>
              <a:buNone/>
              <a:defRPr sz="1500" cap="all" baseline="0">
                <a:solidFill>
                  <a:schemeClr val="tx1"/>
                </a:solidFill>
                <a:latin typeface="Arial" panose="020B0604020202020204" pitchFamily="34" charset="0"/>
                <a:cs typeface="Arial" panose="020B0604020202020204" pitchFamily="34" charset="0"/>
              </a:defRPr>
            </a:lvl1pPr>
          </a:lstStyle>
          <a:p>
            <a:r>
              <a:rPr lang="en-US"/>
              <a:t>Click icon to add picture</a:t>
            </a:r>
          </a:p>
        </p:txBody>
      </p:sp>
      <p:sp>
        <p:nvSpPr>
          <p:cNvPr id="46" name="Text Placeholder 45"/>
          <p:cNvSpPr>
            <a:spLocks noGrp="1"/>
          </p:cNvSpPr>
          <p:nvPr>
            <p:ph type="body" sz="quarter" idx="10"/>
          </p:nvPr>
        </p:nvSpPr>
        <p:spPr>
          <a:xfrm>
            <a:off x="6500173" y="964060"/>
            <a:ext cx="4749421" cy="4450312"/>
          </a:xfrm>
        </p:spPr>
        <p:txBody>
          <a:bodyPr anchor="ctr">
            <a:normAutofit/>
          </a:bodyPr>
          <a:lstStyle>
            <a:lvl1pPr marL="0" indent="0">
              <a:spcBef>
                <a:spcPts val="1200"/>
              </a:spcBef>
              <a:buFontTx/>
              <a:buNone/>
              <a:defRPr sz="3500" spc="-50" baseline="0">
                <a:solidFill>
                  <a:schemeClr val="tx1"/>
                </a:solidFill>
                <a:latin typeface="Arial" panose="020B0604020202020204" pitchFamily="34" charset="0"/>
                <a:cs typeface="Arial" panose="020B0604020202020204" pitchFamily="34" charset="0"/>
              </a:defRPr>
            </a:lvl1pPr>
            <a:lvl2pPr marL="169863" indent="0">
              <a:spcBef>
                <a:spcPts val="1200"/>
              </a:spcBef>
              <a:buFontTx/>
              <a:buNone/>
              <a:defRPr/>
            </a:lvl2pPr>
            <a:lvl3pPr marL="341312" indent="0">
              <a:spcBef>
                <a:spcPts val="1200"/>
              </a:spcBef>
              <a:buFontTx/>
              <a:buNone/>
              <a:defRPr/>
            </a:lvl3pPr>
            <a:lvl4pPr marL="511175" indent="0">
              <a:spcBef>
                <a:spcPts val="1200"/>
              </a:spcBef>
              <a:buFontTx/>
              <a:buNone/>
              <a:defRPr/>
            </a:lvl4pPr>
            <a:lvl5pPr marL="688975" indent="0">
              <a:spcBef>
                <a:spcPts val="1200"/>
              </a:spcBef>
              <a:buFontTx/>
              <a:buNone/>
              <a:defRPr/>
            </a:lvl5pPr>
          </a:lstStyle>
          <a:p>
            <a:pPr lvl="0"/>
            <a:r>
              <a:rPr lang="en-US"/>
              <a:t>Click to edit Master text styles</a:t>
            </a:r>
          </a:p>
        </p:txBody>
      </p:sp>
      <p:grpSp>
        <p:nvGrpSpPr>
          <p:cNvPr id="31" name="Group 30">
            <a:extLst>
              <a:ext uri="{FF2B5EF4-FFF2-40B4-BE49-F238E27FC236}">
                <a16:creationId xmlns:a16="http://schemas.microsoft.com/office/drawing/2014/main" id="{54ACD430-9C72-4B6A-B10A-943F02048CDE}"/>
              </a:ext>
            </a:extLst>
          </p:cNvPr>
          <p:cNvGrpSpPr/>
          <p:nvPr userDrawn="1"/>
        </p:nvGrpSpPr>
        <p:grpSpPr>
          <a:xfrm>
            <a:off x="0" y="0"/>
            <a:ext cx="12190081" cy="79514"/>
            <a:chOff x="0" y="-1"/>
            <a:chExt cx="12190081" cy="1350190"/>
          </a:xfrm>
        </p:grpSpPr>
        <p:sp>
          <p:nvSpPr>
            <p:cNvPr id="32" name="Rectangle 31">
              <a:extLst>
                <a:ext uri="{FF2B5EF4-FFF2-40B4-BE49-F238E27FC236}">
                  <a16:creationId xmlns:a16="http://schemas.microsoft.com/office/drawing/2014/main" id="{FBF04E46-E2BA-4BD2-84A0-F679AAF5F474}"/>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A7B0136C-860D-47DF-962F-5249914E9CAD}"/>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6A236E7-78E4-4C63-BF5E-44FD09CB7200}"/>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5" name="Rectangle 34">
              <a:extLst>
                <a:ext uri="{FF2B5EF4-FFF2-40B4-BE49-F238E27FC236}">
                  <a16:creationId xmlns:a16="http://schemas.microsoft.com/office/drawing/2014/main" id="{F09FD2CF-0A88-4CC0-9792-A1832D08536B}"/>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6" name="Rectangle 35">
              <a:extLst>
                <a:ext uri="{FF2B5EF4-FFF2-40B4-BE49-F238E27FC236}">
                  <a16:creationId xmlns:a16="http://schemas.microsoft.com/office/drawing/2014/main" id="{F5AB9414-4DBB-4193-85F6-FF73EE339171}"/>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78255038"/>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Automotive large headline">
    <p:spTree>
      <p:nvGrpSpPr>
        <p:cNvPr id="1" name=""/>
        <p:cNvGrpSpPr/>
        <p:nvPr/>
      </p:nvGrpSpPr>
      <p:grpSpPr>
        <a:xfrm>
          <a:off x="0" y="0"/>
          <a:ext cx="0" cy="0"/>
          <a:chOff x="0" y="0"/>
          <a:chExt cx="0" cy="0"/>
        </a:xfrm>
      </p:grpSpPr>
      <p:pic>
        <p:nvPicPr>
          <p:cNvPr id="22" name="Picture Placeholder 4" descr="A passenger seat of a car&#10;&#10;Description automatically generated">
            <a:extLst>
              <a:ext uri="{FF2B5EF4-FFF2-40B4-BE49-F238E27FC236}">
                <a16:creationId xmlns:a16="http://schemas.microsoft.com/office/drawing/2014/main" id="{1D45FBBC-207E-4D58-85BF-A85644E74AC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919" y="78902"/>
            <a:ext cx="4560213" cy="6779098"/>
          </a:xfrm>
          <a:prstGeom prst="rect">
            <a:avLst/>
          </a:prstGeom>
        </p:spPr>
      </p:pic>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sp>
        <p:nvSpPr>
          <p:cNvPr id="38" name="Rectangle 37">
            <a:extLst>
              <a:ext uri="{FF2B5EF4-FFF2-40B4-BE49-F238E27FC236}">
                <a16:creationId xmlns:a16="http://schemas.microsoft.com/office/drawing/2014/main" id="{823A222D-2665-49C2-A352-41261E92E261}"/>
              </a:ext>
            </a:extLst>
          </p:cNvPr>
          <p:cNvSpPr/>
          <p:nvPr userDrawn="1"/>
        </p:nvSpPr>
        <p:spPr>
          <a:xfrm rot="10800000">
            <a:off x="-1" y="79514"/>
            <a:ext cx="4560213" cy="5653376"/>
          </a:xfrm>
          <a:prstGeom prst="rect">
            <a:avLst/>
          </a:prstGeom>
          <a:gradFill flip="none" rotWithShape="1">
            <a:gsLst>
              <a:gs pos="3000">
                <a:schemeClr val="accent4">
                  <a:alpha val="27000"/>
                </a:schemeClr>
              </a:gs>
              <a:gs pos="50000">
                <a:schemeClr val="accent4">
                  <a:alpha val="0"/>
                </a:schemeClr>
              </a:gs>
              <a:gs pos="100000">
                <a:schemeClr val="accent4">
                  <a:lumMod val="20000"/>
                  <a:lumOff val="80000"/>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DB60511C-2A65-4F06-8213-A97675390082}"/>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1" name="TextBox 20">
            <a:extLst>
              <a:ext uri="{FF2B5EF4-FFF2-40B4-BE49-F238E27FC236}">
                <a16:creationId xmlns:a16="http://schemas.microsoft.com/office/drawing/2014/main" id="{492A4D78-1073-4D7F-BFFB-2D6120677F74}"/>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3" name="Group 22">
            <a:extLst>
              <a:ext uri="{FF2B5EF4-FFF2-40B4-BE49-F238E27FC236}">
                <a16:creationId xmlns:a16="http://schemas.microsoft.com/office/drawing/2014/main" id="{B581FCDD-ACE7-4426-A971-5FCA0CCF78B9}"/>
              </a:ext>
            </a:extLst>
          </p:cNvPr>
          <p:cNvGrpSpPr/>
          <p:nvPr userDrawn="1"/>
        </p:nvGrpSpPr>
        <p:grpSpPr>
          <a:xfrm>
            <a:off x="11369623" y="6476214"/>
            <a:ext cx="489002" cy="176138"/>
            <a:chOff x="271463" y="2852738"/>
            <a:chExt cx="3190876" cy="1149350"/>
          </a:xfrm>
        </p:grpSpPr>
        <p:sp>
          <p:nvSpPr>
            <p:cNvPr id="26" name="Freeform 6">
              <a:extLst>
                <a:ext uri="{FF2B5EF4-FFF2-40B4-BE49-F238E27FC236}">
                  <a16:creationId xmlns:a16="http://schemas.microsoft.com/office/drawing/2014/main" id="{B9C456B0-4A5D-4885-994C-95243A7A39B8}"/>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E162F602-55E8-4B3D-A11C-2027D56E9FDF}"/>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51D5D649-9376-48D5-8D91-4D2DDEB0E982}"/>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5C1F632B-6197-496B-9EEA-C4840363A8F0}"/>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5006E74E-CDF9-4696-8BB6-B1B2F10B7C0A}"/>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13214646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Full Image">
    <p:spTree>
      <p:nvGrpSpPr>
        <p:cNvPr id="1" name=""/>
        <p:cNvGrpSpPr/>
        <p:nvPr/>
      </p:nvGrpSpPr>
      <p:grpSpPr>
        <a:xfrm>
          <a:off x="0" y="0"/>
          <a:ext cx="0" cy="0"/>
          <a:chOff x="0" y="0"/>
          <a:chExt cx="0" cy="0"/>
        </a:xfrm>
      </p:grpSpPr>
      <p:sp>
        <p:nvSpPr>
          <p:cNvPr id="5" name="Rectangle 4"/>
          <p:cNvSpPr/>
          <p:nvPr userDrawn="1"/>
        </p:nvSpPr>
        <p:spPr>
          <a:xfrm>
            <a:off x="0" y="0"/>
            <a:ext cx="12192000" cy="6303694"/>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3" name="Picture Placeholder 2"/>
          <p:cNvSpPr>
            <a:spLocks noGrp="1"/>
          </p:cNvSpPr>
          <p:nvPr>
            <p:ph type="pic" sz="quarter" idx="11" hasCustomPrompt="1"/>
          </p:nvPr>
        </p:nvSpPr>
        <p:spPr>
          <a:xfrm>
            <a:off x="0" y="0"/>
            <a:ext cx="12192000" cy="6275070"/>
          </a:xfrm>
        </p:spPr>
        <p:txBody>
          <a:bodyPr>
            <a:normAutofit/>
          </a:bodyPr>
          <a:lstStyle>
            <a:lvl1pPr marL="0" indent="0" algn="ctr">
              <a:buFontTx/>
              <a:buNone/>
              <a:defRPr lang="en-US" sz="1500" cap="all" baseline="0" dirty="0">
                <a:latin typeface="Arial" panose="020B0604020202020204" pitchFamily="34" charset="0"/>
                <a:cs typeface="Arial" panose="020B0604020202020204" pitchFamily="34" charset="0"/>
              </a:defRPr>
            </a:lvl1pPr>
          </a:lstStyle>
          <a:p>
            <a:r>
              <a:rPr lang="en-US"/>
              <a:t>Click to Insert Picture</a:t>
            </a:r>
          </a:p>
        </p:txBody>
      </p:sp>
    </p:spTree>
    <p:extLst>
      <p:ext uri="{BB962C8B-B14F-4D97-AF65-F5344CB8AC3E}">
        <p14:creationId xmlns:p14="http://schemas.microsoft.com/office/powerpoint/2010/main" val="3062841794"/>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Full Image w tagline logo">
    <p:spTree>
      <p:nvGrpSpPr>
        <p:cNvPr id="1" name=""/>
        <p:cNvGrpSpPr/>
        <p:nvPr/>
      </p:nvGrpSpPr>
      <p:grpSpPr>
        <a:xfrm>
          <a:off x="0" y="0"/>
          <a:ext cx="0" cy="0"/>
          <a:chOff x="0" y="0"/>
          <a:chExt cx="0" cy="0"/>
        </a:xfrm>
      </p:grpSpPr>
      <p:sp>
        <p:nvSpPr>
          <p:cNvPr id="5" name="Rectangle 4"/>
          <p:cNvSpPr/>
          <p:nvPr userDrawn="1"/>
        </p:nvSpPr>
        <p:spPr>
          <a:xfrm>
            <a:off x="0" y="-71562"/>
            <a:ext cx="12192000" cy="6929562"/>
          </a:xfrm>
          <a:prstGeom prst="rect">
            <a:avLst/>
          </a:prstGeom>
          <a:solidFill>
            <a:schemeClr val="bg2">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latin typeface="Arial" panose="020B0604020202020204" pitchFamily="34" charset="0"/>
              <a:cs typeface="Arial" panose="020B0604020202020204" pitchFamily="34" charset="0"/>
            </a:endParaRPr>
          </a:p>
        </p:txBody>
      </p:sp>
      <p:sp>
        <p:nvSpPr>
          <p:cNvPr id="3" name="Picture Placeholder 2"/>
          <p:cNvSpPr>
            <a:spLocks noGrp="1"/>
          </p:cNvSpPr>
          <p:nvPr>
            <p:ph type="pic" sz="quarter" idx="11" hasCustomPrompt="1"/>
          </p:nvPr>
        </p:nvSpPr>
        <p:spPr>
          <a:xfrm>
            <a:off x="0" y="-71562"/>
            <a:ext cx="12191999" cy="6929562"/>
          </a:xfrm>
        </p:spPr>
        <p:txBody>
          <a:bodyPr>
            <a:normAutofit/>
          </a:bodyPr>
          <a:lstStyle>
            <a:lvl1pPr marL="0" indent="0" algn="ctr">
              <a:buFontTx/>
              <a:buNone/>
              <a:defRPr sz="1500" cap="all" baseline="0">
                <a:solidFill>
                  <a:schemeClr val="tx1"/>
                </a:solidFill>
                <a:latin typeface="Arial" panose="020B0604020202020204" pitchFamily="34" charset="0"/>
                <a:cs typeface="Arial" panose="020B0604020202020204" pitchFamily="34" charset="0"/>
              </a:defRPr>
            </a:lvl1pPr>
          </a:lstStyle>
          <a:p>
            <a:r>
              <a:rPr lang="en-US"/>
              <a:t>Click to Insert Picture</a:t>
            </a:r>
          </a:p>
        </p:txBody>
      </p:sp>
    </p:spTree>
    <p:extLst>
      <p:ext uri="{BB962C8B-B14F-4D97-AF65-F5344CB8AC3E}">
        <p14:creationId xmlns:p14="http://schemas.microsoft.com/office/powerpoint/2010/main" val="211498072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userDrawn="1">
  <p:cSld name="Overview">
    <p:spTree>
      <p:nvGrpSpPr>
        <p:cNvPr id="1" name=""/>
        <p:cNvGrpSpPr/>
        <p:nvPr/>
      </p:nvGrpSpPr>
      <p:grpSpPr>
        <a:xfrm>
          <a:off x="0" y="0"/>
          <a:ext cx="0" cy="0"/>
          <a:chOff x="0" y="0"/>
          <a:chExt cx="0" cy="0"/>
        </a:xfrm>
      </p:grpSpPr>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83A94EBF-98FE-4812-9A14-44279029264B}"/>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803D1922-F66C-4A65-BADA-585E83654932}"/>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35" name="Group 34">
            <a:extLst>
              <a:ext uri="{FF2B5EF4-FFF2-40B4-BE49-F238E27FC236}">
                <a16:creationId xmlns:a16="http://schemas.microsoft.com/office/drawing/2014/main" id="{712E3D91-19A9-47E1-A2D0-389742C55D2F}"/>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ACAB0B10-E424-4C5F-81CD-AE869D728553}"/>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0F5701D1-A391-456C-8948-07FBBDD32D2C}"/>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2A0F9761-7943-4EDD-AD61-B82DDD42EE1A}"/>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5C1A76E3-E547-459A-AA20-2A41DD1D59AF}"/>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468C635A-20C5-45ED-A75C-99F8C469DED1}"/>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pic>
        <p:nvPicPr>
          <p:cNvPr id="22" name="Picture 21" descr="A view of a city&#10;&#10;Description automatically generated">
            <a:extLst>
              <a:ext uri="{FF2B5EF4-FFF2-40B4-BE49-F238E27FC236}">
                <a16:creationId xmlns:a16="http://schemas.microsoft.com/office/drawing/2014/main" id="{CB9ABCE8-B5F4-48BD-86CE-887669C5B93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773" y="78900"/>
            <a:ext cx="4558359" cy="6779099"/>
          </a:xfrm>
          <a:prstGeom prst="rect">
            <a:avLst/>
          </a:prstGeom>
        </p:spPr>
      </p:pic>
      <p:sp>
        <p:nvSpPr>
          <p:cNvPr id="23" name="Rectangle 22">
            <a:extLst>
              <a:ext uri="{FF2B5EF4-FFF2-40B4-BE49-F238E27FC236}">
                <a16:creationId xmlns:a16="http://schemas.microsoft.com/office/drawing/2014/main" id="{F63BE673-EBB9-4511-BBA9-928E31D9C62B}"/>
              </a:ext>
            </a:extLst>
          </p:cNvPr>
          <p:cNvSpPr/>
          <p:nvPr userDrawn="1"/>
        </p:nvSpPr>
        <p:spPr>
          <a:xfrm flipV="1">
            <a:off x="-6831" y="78902"/>
            <a:ext cx="4558359" cy="2192350"/>
          </a:xfrm>
          <a:prstGeom prst="rect">
            <a:avLst/>
          </a:prstGeom>
          <a:gradFill flip="none" rotWithShape="1">
            <a:gsLst>
              <a:gs pos="3000">
                <a:schemeClr val="accent1">
                  <a:alpha val="41000"/>
                </a:schemeClr>
              </a:gs>
              <a:gs pos="70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24" name="Picture Placeholder 76">
            <a:extLst>
              <a:ext uri="{FF2B5EF4-FFF2-40B4-BE49-F238E27FC236}">
                <a16:creationId xmlns:a16="http://schemas.microsoft.com/office/drawing/2014/main" id="{994508B0-A33C-4CE0-B505-0D816FBBCF7B}"/>
              </a:ext>
            </a:extLst>
          </p:cNvPr>
          <p:cNvSpPr>
            <a:spLocks noGrp="1"/>
          </p:cNvSpPr>
          <p:nvPr>
            <p:ph type="pic" sz="quarter" idx="13" hasCustomPrompt="1"/>
          </p:nvPr>
        </p:nvSpPr>
        <p:spPr>
          <a:xfrm>
            <a:off x="-8749" y="78902"/>
            <a:ext cx="4562132"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21" name="Rectangle 226">
            <a:extLst>
              <a:ext uri="{FF2B5EF4-FFF2-40B4-BE49-F238E27FC236}">
                <a16:creationId xmlns:a16="http://schemas.microsoft.com/office/drawing/2014/main" id="{7543CAAA-6F25-49A2-B44A-0CDA9741E0E6}"/>
              </a:ext>
            </a:extLst>
          </p:cNvPr>
          <p:cNvSpPr>
            <a:spLocks noGrp="1" noChangeArrowheads="1"/>
          </p:cNvSpPr>
          <p:nvPr>
            <p:ph type="title" hasCustomPrompt="1"/>
          </p:nvPr>
        </p:nvSpPr>
        <p:spPr bwMode="auto">
          <a:xfrm>
            <a:off x="5402732" y="431801"/>
            <a:ext cx="6196032" cy="888999"/>
          </a:xfrm>
          <a:prstGeom prst="rect">
            <a:avLst/>
          </a:prstGeom>
          <a:noFill/>
          <a:ln w="9525" algn="ctr">
            <a:noFill/>
            <a:miter lim="800000"/>
            <a:headEnd/>
            <a:tailEnd/>
          </a:ln>
          <a:effectLst/>
        </p:spPr>
        <p:txBody>
          <a:bodyPr vert="horz" wrap="square" lIns="91440" tIns="45720" rIns="91440" bIns="45720" numCol="1" anchor="b" anchorCtr="0" compatLnSpc="1">
            <a:prstTxWarp prst="textNoShape">
              <a:avLst/>
            </a:prstTxWarp>
          </a:bodyPr>
          <a:lstStyle>
            <a:lvl1pPr>
              <a:defRPr lang="en-US" sz="2300" b="1" kern="1200" cap="all" spc="210" baseline="0" dirty="0">
                <a:solidFill>
                  <a:schemeClr val="tx1"/>
                </a:solidFill>
                <a:effectLst/>
                <a:latin typeface="Arial" panose="020B0604020202020204" pitchFamily="34" charset="0"/>
                <a:ea typeface="+mn-ea"/>
                <a:cs typeface="Arial" panose="020B0604020202020204" pitchFamily="34" charset="0"/>
              </a:defRPr>
            </a:lvl1pPr>
          </a:lstStyle>
          <a:p>
            <a:pPr marL="0" lvl="0" indent="0" algn="l" rtl="0" fontAlgn="base">
              <a:lnSpc>
                <a:spcPct val="100000"/>
              </a:lnSpc>
              <a:spcBef>
                <a:spcPts val="1200"/>
              </a:spcBef>
              <a:spcAft>
                <a:spcPts val="75"/>
              </a:spcAft>
              <a:buClrTx/>
              <a:buSzPct val="80000"/>
              <a:buFontTx/>
              <a:buNone/>
            </a:pPr>
            <a:r>
              <a:rPr lang="en-US"/>
              <a:t>OVERVIEW</a:t>
            </a:r>
          </a:p>
        </p:txBody>
      </p:sp>
      <p:sp>
        <p:nvSpPr>
          <p:cNvPr id="25" name="Text Placeholder 45">
            <a:extLst>
              <a:ext uri="{FF2B5EF4-FFF2-40B4-BE49-F238E27FC236}">
                <a16:creationId xmlns:a16="http://schemas.microsoft.com/office/drawing/2014/main" id="{94593C39-015D-4277-AF05-46464E652DDF}"/>
              </a:ext>
            </a:extLst>
          </p:cNvPr>
          <p:cNvSpPr>
            <a:spLocks noGrp="1"/>
          </p:cNvSpPr>
          <p:nvPr>
            <p:ph type="body" sz="quarter" idx="10" hasCustomPrompt="1"/>
          </p:nvPr>
        </p:nvSpPr>
        <p:spPr>
          <a:xfrm>
            <a:off x="5402730" y="1470212"/>
            <a:ext cx="6196032" cy="4800935"/>
          </a:xfrm>
        </p:spPr>
        <p:txBody>
          <a:bodyPr/>
          <a:lstStyle>
            <a:lvl1pPr marL="0" indent="0">
              <a:spcBef>
                <a:spcPts val="1200"/>
              </a:spcBef>
              <a:buNone/>
              <a:defRPr>
                <a:latin typeface="Arial" panose="020B0604020202020204" pitchFamily="34" charset="0"/>
                <a:cs typeface="Arial" panose="020B0604020202020204" pitchFamily="34" charset="0"/>
              </a:defRPr>
            </a:lvl1pPr>
            <a:lvl2pPr>
              <a:spcBef>
                <a:spcPts val="1200"/>
              </a:spcBef>
              <a:defRPr>
                <a:latin typeface="Arial" panose="020B0604020202020204" pitchFamily="34" charset="0"/>
                <a:cs typeface="Arial" panose="020B0604020202020204" pitchFamily="34" charset="0"/>
              </a:defRPr>
            </a:lvl2pPr>
            <a:lvl3pPr>
              <a:spcBef>
                <a:spcPts val="1200"/>
              </a:spcBef>
              <a:defRPr>
                <a:latin typeface="Arial" panose="020B0604020202020204" pitchFamily="34" charset="0"/>
                <a:cs typeface="Arial" panose="020B0604020202020204" pitchFamily="34" charset="0"/>
              </a:defRPr>
            </a:lvl3pPr>
            <a:lvl4pPr>
              <a:spcBef>
                <a:spcPts val="1200"/>
              </a:spcBef>
              <a:defRPr>
                <a:latin typeface="Arial" panose="020B0604020202020204" pitchFamily="34" charset="0"/>
                <a:cs typeface="Arial" panose="020B0604020202020204" pitchFamily="34" charset="0"/>
              </a:defRPr>
            </a:lvl4pPr>
            <a:lvl5pPr>
              <a:spcBef>
                <a:spcPts val="1200"/>
              </a:spcBef>
              <a:defRPr>
                <a:latin typeface="Arial" panose="020B0604020202020204" pitchFamily="34" charset="0"/>
                <a:cs typeface="Arial" panose="020B0604020202020204" pitchFamily="34" charset="0"/>
              </a:defRPr>
            </a:lvl5pPr>
          </a:lstStyle>
          <a:p>
            <a:pPr lvl="0"/>
            <a:r>
              <a:rPr lang="en-US"/>
              <a:t>Line item one</a:t>
            </a:r>
          </a:p>
          <a:p>
            <a:pPr lvl="0"/>
            <a:r>
              <a:rPr lang="en-US"/>
              <a:t>Line item two</a:t>
            </a:r>
          </a:p>
          <a:p>
            <a:pPr lvl="0"/>
            <a:r>
              <a:rPr lang="en-US"/>
              <a:t>Line item three</a:t>
            </a:r>
          </a:p>
          <a:p>
            <a:pPr lvl="0"/>
            <a:r>
              <a:rPr lang="en-US"/>
              <a:t>Line item four</a:t>
            </a:r>
          </a:p>
          <a:p>
            <a:pPr lvl="0"/>
            <a:r>
              <a:rPr lang="en-US"/>
              <a:t>Line item five</a:t>
            </a:r>
          </a:p>
          <a:p>
            <a:pPr lvl="0"/>
            <a:r>
              <a:rPr lang="en-US"/>
              <a:t>Line item six</a:t>
            </a:r>
          </a:p>
        </p:txBody>
      </p:sp>
    </p:spTree>
    <p:extLst>
      <p:ext uri="{BB962C8B-B14F-4D97-AF65-F5344CB8AC3E}">
        <p14:creationId xmlns:p14="http://schemas.microsoft.com/office/powerpoint/2010/main" val="3811557901"/>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Logo Slide Vert">
    <p:spTree>
      <p:nvGrpSpPr>
        <p:cNvPr id="1" name=""/>
        <p:cNvGrpSpPr/>
        <p:nvPr/>
      </p:nvGrpSpPr>
      <p:grpSpPr>
        <a:xfrm>
          <a:off x="0" y="0"/>
          <a:ext cx="0" cy="0"/>
          <a:chOff x="0" y="0"/>
          <a:chExt cx="0" cy="0"/>
        </a:xfrm>
      </p:grpSpPr>
      <p:pic>
        <p:nvPicPr>
          <p:cNvPr id="45" name="Graphic 44">
            <a:extLst>
              <a:ext uri="{FF2B5EF4-FFF2-40B4-BE49-F238E27FC236}">
                <a16:creationId xmlns:a16="http://schemas.microsoft.com/office/drawing/2014/main" id="{D06403FE-A5C1-4F8C-9DB3-87AD5BC911AA}"/>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82853" y="1750077"/>
            <a:ext cx="11226294" cy="2461612"/>
          </a:xfrm>
          <a:prstGeom prst="rect">
            <a:avLst/>
          </a:prstGeom>
        </p:spPr>
      </p:pic>
      <p:sp>
        <p:nvSpPr>
          <p:cNvPr id="2" name="Rectangle 1">
            <a:extLst>
              <a:ext uri="{FF2B5EF4-FFF2-40B4-BE49-F238E27FC236}">
                <a16:creationId xmlns:a16="http://schemas.microsoft.com/office/drawing/2014/main" id="{5F1EFAB0-BF7B-486F-9F35-82AD1ED04BF1}"/>
              </a:ext>
            </a:extLst>
          </p:cNvPr>
          <p:cNvSpPr/>
          <p:nvPr userDrawn="1"/>
        </p:nvSpPr>
        <p:spPr>
          <a:xfrm>
            <a:off x="0" y="0"/>
            <a:ext cx="12192000" cy="610660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grpSp>
        <p:nvGrpSpPr>
          <p:cNvPr id="3" name="Group 2">
            <a:extLst>
              <a:ext uri="{FF2B5EF4-FFF2-40B4-BE49-F238E27FC236}">
                <a16:creationId xmlns:a16="http://schemas.microsoft.com/office/drawing/2014/main" id="{5CB4EE5C-CBF1-48C2-9111-7AF141DC059D}"/>
              </a:ext>
            </a:extLst>
          </p:cNvPr>
          <p:cNvGrpSpPr/>
          <p:nvPr userDrawn="1"/>
        </p:nvGrpSpPr>
        <p:grpSpPr>
          <a:xfrm>
            <a:off x="3751325" y="1373534"/>
            <a:ext cx="4689351" cy="1689100"/>
            <a:chOff x="271463" y="2852738"/>
            <a:chExt cx="3190876" cy="1149350"/>
          </a:xfrm>
        </p:grpSpPr>
        <p:sp>
          <p:nvSpPr>
            <p:cNvPr id="40" name="Freeform 6">
              <a:extLst>
                <a:ext uri="{FF2B5EF4-FFF2-40B4-BE49-F238E27FC236}">
                  <a16:creationId xmlns:a16="http://schemas.microsoft.com/office/drawing/2014/main" id="{80DC613D-8F28-4356-9AE2-4B01CAD6F548}"/>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25389CD5-8A7A-4E07-8890-BA09512461C6}"/>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57CD6AE5-1C17-4916-ABDE-B2D11320C0AB}"/>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985F11E2-F842-41CA-9AF1-5287558B506C}"/>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B0E5ECB3-F85C-46BC-B46B-3B8A9FE93BC0}"/>
                </a:ext>
              </a:extLst>
            </p:cNvPr>
            <p:cNvSpPr>
              <a:spLocks/>
            </p:cNvSpPr>
            <p:nvPr/>
          </p:nvSpPr>
          <p:spPr bwMode="auto">
            <a:xfrm>
              <a:off x="271463" y="2852738"/>
              <a:ext cx="1306513"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grpSp>
        <p:nvGrpSpPr>
          <p:cNvPr id="4" name="Group 3">
            <a:extLst>
              <a:ext uri="{FF2B5EF4-FFF2-40B4-BE49-F238E27FC236}">
                <a16:creationId xmlns:a16="http://schemas.microsoft.com/office/drawing/2014/main" id="{981DB8D8-7921-42FD-BC22-C65AD4B022CA}"/>
              </a:ext>
            </a:extLst>
          </p:cNvPr>
          <p:cNvGrpSpPr/>
          <p:nvPr userDrawn="1"/>
        </p:nvGrpSpPr>
        <p:grpSpPr>
          <a:xfrm>
            <a:off x="3364707" y="3905597"/>
            <a:ext cx="5462587" cy="1034628"/>
            <a:chOff x="4252913" y="4551363"/>
            <a:chExt cx="7040562" cy="1333500"/>
          </a:xfrm>
        </p:grpSpPr>
        <p:sp>
          <p:nvSpPr>
            <p:cNvPr id="5" name="Rectangle 12">
              <a:extLst>
                <a:ext uri="{FF2B5EF4-FFF2-40B4-BE49-F238E27FC236}">
                  <a16:creationId xmlns:a16="http://schemas.microsoft.com/office/drawing/2014/main" id="{00CC96BC-4DA8-479D-87E6-C4E04952DE55}"/>
                </a:ext>
              </a:extLst>
            </p:cNvPr>
            <p:cNvSpPr>
              <a:spLocks noChangeArrowheads="1"/>
            </p:cNvSpPr>
            <p:nvPr userDrawn="1"/>
          </p:nvSpPr>
          <p:spPr bwMode="auto">
            <a:xfrm>
              <a:off x="4252913" y="4551363"/>
              <a:ext cx="28575" cy="13335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6" name="Rectangle 13">
              <a:extLst>
                <a:ext uri="{FF2B5EF4-FFF2-40B4-BE49-F238E27FC236}">
                  <a16:creationId xmlns:a16="http://schemas.microsoft.com/office/drawing/2014/main" id="{6D87A060-163D-464D-9776-AB1C8145BC00}"/>
                </a:ext>
              </a:extLst>
            </p:cNvPr>
            <p:cNvSpPr>
              <a:spLocks noChangeArrowheads="1"/>
            </p:cNvSpPr>
            <p:nvPr userDrawn="1"/>
          </p:nvSpPr>
          <p:spPr bwMode="auto">
            <a:xfrm>
              <a:off x="11264900" y="4551363"/>
              <a:ext cx="28575" cy="13335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7" name="Freeform 14">
              <a:extLst>
                <a:ext uri="{FF2B5EF4-FFF2-40B4-BE49-F238E27FC236}">
                  <a16:creationId xmlns:a16="http://schemas.microsoft.com/office/drawing/2014/main" id="{178870DD-1F10-460E-BF01-C0295B1366F8}"/>
                </a:ext>
              </a:extLst>
            </p:cNvPr>
            <p:cNvSpPr>
              <a:spLocks/>
            </p:cNvSpPr>
            <p:nvPr userDrawn="1"/>
          </p:nvSpPr>
          <p:spPr bwMode="auto">
            <a:xfrm>
              <a:off x="4714875" y="4765676"/>
              <a:ext cx="250825" cy="396875"/>
            </a:xfrm>
            <a:custGeom>
              <a:avLst/>
              <a:gdLst>
                <a:gd name="T0" fmla="*/ 88 w 158"/>
                <a:gd name="T1" fmla="*/ 0 h 250"/>
                <a:gd name="T2" fmla="*/ 114 w 158"/>
                <a:gd name="T3" fmla="*/ 3 h 250"/>
                <a:gd name="T4" fmla="*/ 137 w 158"/>
                <a:gd name="T5" fmla="*/ 10 h 250"/>
                <a:gd name="T6" fmla="*/ 156 w 158"/>
                <a:gd name="T7" fmla="*/ 26 h 250"/>
                <a:gd name="T8" fmla="*/ 130 w 158"/>
                <a:gd name="T9" fmla="*/ 52 h 250"/>
                <a:gd name="T10" fmla="*/ 114 w 158"/>
                <a:gd name="T11" fmla="*/ 35 h 250"/>
                <a:gd name="T12" fmla="*/ 88 w 158"/>
                <a:gd name="T13" fmla="*/ 31 h 250"/>
                <a:gd name="T14" fmla="*/ 65 w 158"/>
                <a:gd name="T15" fmla="*/ 33 h 250"/>
                <a:gd name="T16" fmla="*/ 51 w 158"/>
                <a:gd name="T17" fmla="*/ 42 h 250"/>
                <a:gd name="T18" fmla="*/ 44 w 158"/>
                <a:gd name="T19" fmla="*/ 54 h 250"/>
                <a:gd name="T20" fmla="*/ 41 w 158"/>
                <a:gd name="T21" fmla="*/ 66 h 250"/>
                <a:gd name="T22" fmla="*/ 46 w 158"/>
                <a:gd name="T23" fmla="*/ 84 h 250"/>
                <a:gd name="T24" fmla="*/ 55 w 158"/>
                <a:gd name="T25" fmla="*/ 94 h 250"/>
                <a:gd name="T26" fmla="*/ 72 w 158"/>
                <a:gd name="T27" fmla="*/ 103 h 250"/>
                <a:gd name="T28" fmla="*/ 90 w 158"/>
                <a:gd name="T29" fmla="*/ 110 h 250"/>
                <a:gd name="T30" fmla="*/ 109 w 158"/>
                <a:gd name="T31" fmla="*/ 115 h 250"/>
                <a:gd name="T32" fmla="*/ 128 w 158"/>
                <a:gd name="T33" fmla="*/ 124 h 250"/>
                <a:gd name="T34" fmla="*/ 144 w 158"/>
                <a:gd name="T35" fmla="*/ 136 h 250"/>
                <a:gd name="T36" fmla="*/ 156 w 158"/>
                <a:gd name="T37" fmla="*/ 152 h 250"/>
                <a:gd name="T38" fmla="*/ 158 w 158"/>
                <a:gd name="T39" fmla="*/ 178 h 250"/>
                <a:gd name="T40" fmla="*/ 156 w 158"/>
                <a:gd name="T41" fmla="*/ 203 h 250"/>
                <a:gd name="T42" fmla="*/ 144 w 158"/>
                <a:gd name="T43" fmla="*/ 222 h 250"/>
                <a:gd name="T44" fmla="*/ 125 w 158"/>
                <a:gd name="T45" fmla="*/ 238 h 250"/>
                <a:gd name="T46" fmla="*/ 102 w 158"/>
                <a:gd name="T47" fmla="*/ 248 h 250"/>
                <a:gd name="T48" fmla="*/ 76 w 158"/>
                <a:gd name="T49" fmla="*/ 250 h 250"/>
                <a:gd name="T50" fmla="*/ 46 w 158"/>
                <a:gd name="T51" fmla="*/ 248 h 250"/>
                <a:gd name="T52" fmla="*/ 21 w 158"/>
                <a:gd name="T53" fmla="*/ 236 h 250"/>
                <a:gd name="T54" fmla="*/ 0 w 158"/>
                <a:gd name="T55" fmla="*/ 217 h 250"/>
                <a:gd name="T56" fmla="*/ 28 w 158"/>
                <a:gd name="T57" fmla="*/ 194 h 250"/>
                <a:gd name="T58" fmla="*/ 41 w 158"/>
                <a:gd name="T59" fmla="*/ 210 h 250"/>
                <a:gd name="T60" fmla="*/ 58 w 158"/>
                <a:gd name="T61" fmla="*/ 217 h 250"/>
                <a:gd name="T62" fmla="*/ 76 w 158"/>
                <a:gd name="T63" fmla="*/ 220 h 250"/>
                <a:gd name="T64" fmla="*/ 93 w 158"/>
                <a:gd name="T65" fmla="*/ 217 h 250"/>
                <a:gd name="T66" fmla="*/ 109 w 158"/>
                <a:gd name="T67" fmla="*/ 210 h 250"/>
                <a:gd name="T68" fmla="*/ 121 w 158"/>
                <a:gd name="T69" fmla="*/ 199 h 250"/>
                <a:gd name="T70" fmla="*/ 125 w 158"/>
                <a:gd name="T71" fmla="*/ 180 h 250"/>
                <a:gd name="T72" fmla="*/ 121 w 158"/>
                <a:gd name="T73" fmla="*/ 166 h 250"/>
                <a:gd name="T74" fmla="*/ 109 w 158"/>
                <a:gd name="T75" fmla="*/ 154 h 250"/>
                <a:gd name="T76" fmla="*/ 95 w 158"/>
                <a:gd name="T77" fmla="*/ 147 h 250"/>
                <a:gd name="T78" fmla="*/ 76 w 158"/>
                <a:gd name="T79" fmla="*/ 140 h 250"/>
                <a:gd name="T80" fmla="*/ 55 w 158"/>
                <a:gd name="T81" fmla="*/ 133 h 250"/>
                <a:gd name="T82" fmla="*/ 37 w 158"/>
                <a:gd name="T83" fmla="*/ 126 h 250"/>
                <a:gd name="T84" fmla="*/ 23 w 158"/>
                <a:gd name="T85" fmla="*/ 112 h 250"/>
                <a:gd name="T86" fmla="*/ 11 w 158"/>
                <a:gd name="T87" fmla="*/ 94 h 250"/>
                <a:gd name="T88" fmla="*/ 7 w 158"/>
                <a:gd name="T89" fmla="*/ 66 h 250"/>
                <a:gd name="T90" fmla="*/ 9 w 158"/>
                <a:gd name="T91" fmla="*/ 49 h 250"/>
                <a:gd name="T92" fmla="*/ 18 w 158"/>
                <a:gd name="T93" fmla="*/ 31 h 250"/>
                <a:gd name="T94" fmla="*/ 35 w 158"/>
                <a:gd name="T95" fmla="*/ 14 h 250"/>
                <a:gd name="T96" fmla="*/ 58 w 158"/>
                <a:gd name="T97" fmla="*/ 3 h 250"/>
                <a:gd name="T98" fmla="*/ 88 w 158"/>
                <a:gd name="T9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8" h="250">
                  <a:moveTo>
                    <a:pt x="88" y="0"/>
                  </a:moveTo>
                  <a:lnTo>
                    <a:pt x="114" y="3"/>
                  </a:lnTo>
                  <a:lnTo>
                    <a:pt x="137" y="10"/>
                  </a:lnTo>
                  <a:lnTo>
                    <a:pt x="156" y="26"/>
                  </a:lnTo>
                  <a:lnTo>
                    <a:pt x="130" y="52"/>
                  </a:lnTo>
                  <a:lnTo>
                    <a:pt x="114" y="35"/>
                  </a:lnTo>
                  <a:lnTo>
                    <a:pt x="88" y="31"/>
                  </a:lnTo>
                  <a:lnTo>
                    <a:pt x="65" y="33"/>
                  </a:lnTo>
                  <a:lnTo>
                    <a:pt x="51" y="42"/>
                  </a:lnTo>
                  <a:lnTo>
                    <a:pt x="44" y="54"/>
                  </a:lnTo>
                  <a:lnTo>
                    <a:pt x="41" y="66"/>
                  </a:lnTo>
                  <a:lnTo>
                    <a:pt x="46" y="84"/>
                  </a:lnTo>
                  <a:lnTo>
                    <a:pt x="55" y="94"/>
                  </a:lnTo>
                  <a:lnTo>
                    <a:pt x="72" y="103"/>
                  </a:lnTo>
                  <a:lnTo>
                    <a:pt x="90" y="110"/>
                  </a:lnTo>
                  <a:lnTo>
                    <a:pt x="109" y="115"/>
                  </a:lnTo>
                  <a:lnTo>
                    <a:pt x="128" y="124"/>
                  </a:lnTo>
                  <a:lnTo>
                    <a:pt x="144" y="136"/>
                  </a:lnTo>
                  <a:lnTo>
                    <a:pt x="156" y="152"/>
                  </a:lnTo>
                  <a:lnTo>
                    <a:pt x="158" y="178"/>
                  </a:lnTo>
                  <a:lnTo>
                    <a:pt x="156" y="203"/>
                  </a:lnTo>
                  <a:lnTo>
                    <a:pt x="144" y="222"/>
                  </a:lnTo>
                  <a:lnTo>
                    <a:pt x="125" y="238"/>
                  </a:lnTo>
                  <a:lnTo>
                    <a:pt x="102" y="248"/>
                  </a:lnTo>
                  <a:lnTo>
                    <a:pt x="76" y="250"/>
                  </a:lnTo>
                  <a:lnTo>
                    <a:pt x="46" y="248"/>
                  </a:lnTo>
                  <a:lnTo>
                    <a:pt x="21" y="236"/>
                  </a:lnTo>
                  <a:lnTo>
                    <a:pt x="0" y="217"/>
                  </a:lnTo>
                  <a:lnTo>
                    <a:pt x="28" y="194"/>
                  </a:lnTo>
                  <a:lnTo>
                    <a:pt x="41" y="210"/>
                  </a:lnTo>
                  <a:lnTo>
                    <a:pt x="58" y="217"/>
                  </a:lnTo>
                  <a:lnTo>
                    <a:pt x="76" y="220"/>
                  </a:lnTo>
                  <a:lnTo>
                    <a:pt x="93" y="217"/>
                  </a:lnTo>
                  <a:lnTo>
                    <a:pt x="109" y="210"/>
                  </a:lnTo>
                  <a:lnTo>
                    <a:pt x="121" y="199"/>
                  </a:lnTo>
                  <a:lnTo>
                    <a:pt x="125" y="180"/>
                  </a:lnTo>
                  <a:lnTo>
                    <a:pt x="121" y="166"/>
                  </a:lnTo>
                  <a:lnTo>
                    <a:pt x="109" y="154"/>
                  </a:lnTo>
                  <a:lnTo>
                    <a:pt x="95" y="147"/>
                  </a:lnTo>
                  <a:lnTo>
                    <a:pt x="76" y="140"/>
                  </a:lnTo>
                  <a:lnTo>
                    <a:pt x="55" y="133"/>
                  </a:lnTo>
                  <a:lnTo>
                    <a:pt x="37" y="126"/>
                  </a:lnTo>
                  <a:lnTo>
                    <a:pt x="23" y="112"/>
                  </a:lnTo>
                  <a:lnTo>
                    <a:pt x="11" y="94"/>
                  </a:lnTo>
                  <a:lnTo>
                    <a:pt x="7" y="66"/>
                  </a:lnTo>
                  <a:lnTo>
                    <a:pt x="9" y="49"/>
                  </a:lnTo>
                  <a:lnTo>
                    <a:pt x="18" y="31"/>
                  </a:lnTo>
                  <a:lnTo>
                    <a:pt x="35" y="14"/>
                  </a:lnTo>
                  <a:lnTo>
                    <a:pt x="58" y="3"/>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8" name="Freeform 15">
              <a:extLst>
                <a:ext uri="{FF2B5EF4-FFF2-40B4-BE49-F238E27FC236}">
                  <a16:creationId xmlns:a16="http://schemas.microsoft.com/office/drawing/2014/main" id="{F79E3EF8-75A2-4972-91E3-048106FE4E33}"/>
                </a:ext>
              </a:extLst>
            </p:cNvPr>
            <p:cNvSpPr>
              <a:spLocks/>
            </p:cNvSpPr>
            <p:nvPr userDrawn="1"/>
          </p:nvSpPr>
          <p:spPr bwMode="auto">
            <a:xfrm>
              <a:off x="5043488" y="4773613"/>
              <a:ext cx="254000" cy="381000"/>
            </a:xfrm>
            <a:custGeom>
              <a:avLst/>
              <a:gdLst>
                <a:gd name="T0" fmla="*/ 0 w 160"/>
                <a:gd name="T1" fmla="*/ 0 h 240"/>
                <a:gd name="T2" fmla="*/ 153 w 160"/>
                <a:gd name="T3" fmla="*/ 0 h 240"/>
                <a:gd name="T4" fmla="*/ 153 w 160"/>
                <a:gd name="T5" fmla="*/ 30 h 240"/>
                <a:gd name="T6" fmla="*/ 32 w 160"/>
                <a:gd name="T7" fmla="*/ 30 h 240"/>
                <a:gd name="T8" fmla="*/ 32 w 160"/>
                <a:gd name="T9" fmla="*/ 103 h 240"/>
                <a:gd name="T10" fmla="*/ 146 w 160"/>
                <a:gd name="T11" fmla="*/ 103 h 240"/>
                <a:gd name="T12" fmla="*/ 146 w 160"/>
                <a:gd name="T13" fmla="*/ 133 h 240"/>
                <a:gd name="T14" fmla="*/ 32 w 160"/>
                <a:gd name="T15" fmla="*/ 133 h 240"/>
                <a:gd name="T16" fmla="*/ 32 w 160"/>
                <a:gd name="T17" fmla="*/ 210 h 240"/>
                <a:gd name="T18" fmla="*/ 160 w 160"/>
                <a:gd name="T19" fmla="*/ 210 h 240"/>
                <a:gd name="T20" fmla="*/ 160 w 160"/>
                <a:gd name="T21" fmla="*/ 240 h 240"/>
                <a:gd name="T22" fmla="*/ 0 w 160"/>
                <a:gd name="T23" fmla="*/ 240 h 240"/>
                <a:gd name="T24" fmla="*/ 0 w 160"/>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0">
                  <a:moveTo>
                    <a:pt x="0" y="0"/>
                  </a:moveTo>
                  <a:lnTo>
                    <a:pt x="153" y="0"/>
                  </a:lnTo>
                  <a:lnTo>
                    <a:pt x="153" y="30"/>
                  </a:lnTo>
                  <a:lnTo>
                    <a:pt x="32" y="30"/>
                  </a:lnTo>
                  <a:lnTo>
                    <a:pt x="32" y="103"/>
                  </a:lnTo>
                  <a:lnTo>
                    <a:pt x="146" y="103"/>
                  </a:lnTo>
                  <a:lnTo>
                    <a:pt x="146" y="133"/>
                  </a:lnTo>
                  <a:lnTo>
                    <a:pt x="32" y="133"/>
                  </a:lnTo>
                  <a:lnTo>
                    <a:pt x="32" y="210"/>
                  </a:lnTo>
                  <a:lnTo>
                    <a:pt x="160" y="210"/>
                  </a:lnTo>
                  <a:lnTo>
                    <a:pt x="160"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9" name="Freeform 16">
              <a:extLst>
                <a:ext uri="{FF2B5EF4-FFF2-40B4-BE49-F238E27FC236}">
                  <a16:creationId xmlns:a16="http://schemas.microsoft.com/office/drawing/2014/main" id="{67DD1A5C-D1B9-46AF-924C-131E9060ABBA}"/>
                </a:ext>
              </a:extLst>
            </p:cNvPr>
            <p:cNvSpPr>
              <a:spLocks/>
            </p:cNvSpPr>
            <p:nvPr userDrawn="1"/>
          </p:nvSpPr>
          <p:spPr bwMode="auto">
            <a:xfrm>
              <a:off x="5335588" y="4765676"/>
              <a:ext cx="339725" cy="396875"/>
            </a:xfrm>
            <a:custGeom>
              <a:avLst/>
              <a:gdLst>
                <a:gd name="T0" fmla="*/ 125 w 214"/>
                <a:gd name="T1" fmla="*/ 0 h 250"/>
                <a:gd name="T2" fmla="*/ 156 w 214"/>
                <a:gd name="T3" fmla="*/ 3 h 250"/>
                <a:gd name="T4" fmla="*/ 186 w 214"/>
                <a:gd name="T5" fmla="*/ 17 h 250"/>
                <a:gd name="T6" fmla="*/ 209 w 214"/>
                <a:gd name="T7" fmla="*/ 38 h 250"/>
                <a:gd name="T8" fmla="*/ 181 w 214"/>
                <a:gd name="T9" fmla="*/ 56 h 250"/>
                <a:gd name="T10" fmla="*/ 165 w 214"/>
                <a:gd name="T11" fmla="*/ 42 h 250"/>
                <a:gd name="T12" fmla="*/ 146 w 214"/>
                <a:gd name="T13" fmla="*/ 33 h 250"/>
                <a:gd name="T14" fmla="*/ 123 w 214"/>
                <a:gd name="T15" fmla="*/ 31 h 250"/>
                <a:gd name="T16" fmla="*/ 95 w 214"/>
                <a:gd name="T17" fmla="*/ 35 h 250"/>
                <a:gd name="T18" fmla="*/ 69 w 214"/>
                <a:gd name="T19" fmla="*/ 49 h 250"/>
                <a:gd name="T20" fmla="*/ 51 w 214"/>
                <a:gd name="T21" fmla="*/ 70 h 250"/>
                <a:gd name="T22" fmla="*/ 39 w 214"/>
                <a:gd name="T23" fmla="*/ 96 h 250"/>
                <a:gd name="T24" fmla="*/ 34 w 214"/>
                <a:gd name="T25" fmla="*/ 126 h 250"/>
                <a:gd name="T26" fmla="*/ 39 w 214"/>
                <a:gd name="T27" fmla="*/ 157 h 250"/>
                <a:gd name="T28" fmla="*/ 51 w 214"/>
                <a:gd name="T29" fmla="*/ 182 h 250"/>
                <a:gd name="T30" fmla="*/ 69 w 214"/>
                <a:gd name="T31" fmla="*/ 201 h 250"/>
                <a:gd name="T32" fmla="*/ 93 w 214"/>
                <a:gd name="T33" fmla="*/ 215 h 250"/>
                <a:gd name="T34" fmla="*/ 123 w 214"/>
                <a:gd name="T35" fmla="*/ 220 h 250"/>
                <a:gd name="T36" fmla="*/ 149 w 214"/>
                <a:gd name="T37" fmla="*/ 217 h 250"/>
                <a:gd name="T38" fmla="*/ 169 w 214"/>
                <a:gd name="T39" fmla="*/ 206 h 250"/>
                <a:gd name="T40" fmla="*/ 186 w 214"/>
                <a:gd name="T41" fmla="*/ 189 h 250"/>
                <a:gd name="T42" fmla="*/ 214 w 214"/>
                <a:gd name="T43" fmla="*/ 208 h 250"/>
                <a:gd name="T44" fmla="*/ 207 w 214"/>
                <a:gd name="T45" fmla="*/ 217 h 250"/>
                <a:gd name="T46" fmla="*/ 195 w 214"/>
                <a:gd name="T47" fmla="*/ 229 h 250"/>
                <a:gd name="T48" fmla="*/ 176 w 214"/>
                <a:gd name="T49" fmla="*/ 238 h 250"/>
                <a:gd name="T50" fmla="*/ 153 w 214"/>
                <a:gd name="T51" fmla="*/ 248 h 250"/>
                <a:gd name="T52" fmla="*/ 123 w 214"/>
                <a:gd name="T53" fmla="*/ 250 h 250"/>
                <a:gd name="T54" fmla="*/ 88 w 214"/>
                <a:gd name="T55" fmla="*/ 245 h 250"/>
                <a:gd name="T56" fmla="*/ 58 w 214"/>
                <a:gd name="T57" fmla="*/ 231 h 250"/>
                <a:gd name="T58" fmla="*/ 32 w 214"/>
                <a:gd name="T59" fmla="*/ 213 h 250"/>
                <a:gd name="T60" fmla="*/ 16 w 214"/>
                <a:gd name="T61" fmla="*/ 187 h 250"/>
                <a:gd name="T62" fmla="*/ 4 w 214"/>
                <a:gd name="T63" fmla="*/ 157 h 250"/>
                <a:gd name="T64" fmla="*/ 0 w 214"/>
                <a:gd name="T65" fmla="*/ 126 h 250"/>
                <a:gd name="T66" fmla="*/ 7 w 214"/>
                <a:gd name="T67" fmla="*/ 84 h 250"/>
                <a:gd name="T68" fmla="*/ 23 w 214"/>
                <a:gd name="T69" fmla="*/ 49 h 250"/>
                <a:gd name="T70" fmla="*/ 48 w 214"/>
                <a:gd name="T71" fmla="*/ 24 h 250"/>
                <a:gd name="T72" fmla="*/ 83 w 214"/>
                <a:gd name="T73" fmla="*/ 5 h 250"/>
                <a:gd name="T74" fmla="*/ 125 w 214"/>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4" h="250">
                  <a:moveTo>
                    <a:pt x="125" y="0"/>
                  </a:moveTo>
                  <a:lnTo>
                    <a:pt x="156" y="3"/>
                  </a:lnTo>
                  <a:lnTo>
                    <a:pt x="186" y="17"/>
                  </a:lnTo>
                  <a:lnTo>
                    <a:pt x="209" y="38"/>
                  </a:lnTo>
                  <a:lnTo>
                    <a:pt x="181" y="56"/>
                  </a:lnTo>
                  <a:lnTo>
                    <a:pt x="165" y="42"/>
                  </a:lnTo>
                  <a:lnTo>
                    <a:pt x="146" y="33"/>
                  </a:lnTo>
                  <a:lnTo>
                    <a:pt x="123" y="31"/>
                  </a:lnTo>
                  <a:lnTo>
                    <a:pt x="95" y="35"/>
                  </a:lnTo>
                  <a:lnTo>
                    <a:pt x="69" y="49"/>
                  </a:lnTo>
                  <a:lnTo>
                    <a:pt x="51" y="70"/>
                  </a:lnTo>
                  <a:lnTo>
                    <a:pt x="39" y="96"/>
                  </a:lnTo>
                  <a:lnTo>
                    <a:pt x="34" y="126"/>
                  </a:lnTo>
                  <a:lnTo>
                    <a:pt x="39" y="157"/>
                  </a:lnTo>
                  <a:lnTo>
                    <a:pt x="51" y="182"/>
                  </a:lnTo>
                  <a:lnTo>
                    <a:pt x="69" y="201"/>
                  </a:lnTo>
                  <a:lnTo>
                    <a:pt x="93" y="215"/>
                  </a:lnTo>
                  <a:lnTo>
                    <a:pt x="123" y="220"/>
                  </a:lnTo>
                  <a:lnTo>
                    <a:pt x="149" y="217"/>
                  </a:lnTo>
                  <a:lnTo>
                    <a:pt x="169" y="206"/>
                  </a:lnTo>
                  <a:lnTo>
                    <a:pt x="186" y="189"/>
                  </a:lnTo>
                  <a:lnTo>
                    <a:pt x="214" y="208"/>
                  </a:lnTo>
                  <a:lnTo>
                    <a:pt x="207" y="217"/>
                  </a:lnTo>
                  <a:lnTo>
                    <a:pt x="195" y="229"/>
                  </a:lnTo>
                  <a:lnTo>
                    <a:pt x="176" y="238"/>
                  </a:lnTo>
                  <a:lnTo>
                    <a:pt x="153" y="248"/>
                  </a:lnTo>
                  <a:lnTo>
                    <a:pt x="123" y="250"/>
                  </a:lnTo>
                  <a:lnTo>
                    <a:pt x="88" y="245"/>
                  </a:lnTo>
                  <a:lnTo>
                    <a:pt x="58" y="231"/>
                  </a:lnTo>
                  <a:lnTo>
                    <a:pt x="32" y="213"/>
                  </a:lnTo>
                  <a:lnTo>
                    <a:pt x="16" y="187"/>
                  </a:lnTo>
                  <a:lnTo>
                    <a:pt x="4" y="157"/>
                  </a:lnTo>
                  <a:lnTo>
                    <a:pt x="0" y="126"/>
                  </a:lnTo>
                  <a:lnTo>
                    <a:pt x="7" y="84"/>
                  </a:lnTo>
                  <a:lnTo>
                    <a:pt x="23" y="49"/>
                  </a:lnTo>
                  <a:lnTo>
                    <a:pt x="48" y="24"/>
                  </a:lnTo>
                  <a:lnTo>
                    <a:pt x="83"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0" name="Freeform 17">
              <a:extLst>
                <a:ext uri="{FF2B5EF4-FFF2-40B4-BE49-F238E27FC236}">
                  <a16:creationId xmlns:a16="http://schemas.microsoft.com/office/drawing/2014/main" id="{8DD091C3-AD23-4B73-B114-AAB4BAB7A46B}"/>
                </a:ext>
              </a:extLst>
            </p:cNvPr>
            <p:cNvSpPr>
              <a:spLocks/>
            </p:cNvSpPr>
            <p:nvPr userDrawn="1"/>
          </p:nvSpPr>
          <p:spPr bwMode="auto">
            <a:xfrm>
              <a:off x="5719763" y="4773613"/>
              <a:ext cx="290513" cy="388938"/>
            </a:xfrm>
            <a:custGeom>
              <a:avLst/>
              <a:gdLst>
                <a:gd name="T0" fmla="*/ 0 w 183"/>
                <a:gd name="T1" fmla="*/ 0 h 245"/>
                <a:gd name="T2" fmla="*/ 32 w 183"/>
                <a:gd name="T3" fmla="*/ 0 h 245"/>
                <a:gd name="T4" fmla="*/ 32 w 183"/>
                <a:gd name="T5" fmla="*/ 147 h 245"/>
                <a:gd name="T6" fmla="*/ 35 w 183"/>
                <a:gd name="T7" fmla="*/ 166 h 245"/>
                <a:gd name="T8" fmla="*/ 39 w 183"/>
                <a:gd name="T9" fmla="*/ 184 h 245"/>
                <a:gd name="T10" fmla="*/ 51 w 183"/>
                <a:gd name="T11" fmla="*/ 201 h 245"/>
                <a:gd name="T12" fmla="*/ 67 w 183"/>
                <a:gd name="T13" fmla="*/ 212 h 245"/>
                <a:gd name="T14" fmla="*/ 93 w 183"/>
                <a:gd name="T15" fmla="*/ 215 h 245"/>
                <a:gd name="T16" fmla="*/ 116 w 183"/>
                <a:gd name="T17" fmla="*/ 212 h 245"/>
                <a:gd name="T18" fmla="*/ 132 w 183"/>
                <a:gd name="T19" fmla="*/ 201 h 245"/>
                <a:gd name="T20" fmla="*/ 144 w 183"/>
                <a:gd name="T21" fmla="*/ 184 h 245"/>
                <a:gd name="T22" fmla="*/ 151 w 183"/>
                <a:gd name="T23" fmla="*/ 166 h 245"/>
                <a:gd name="T24" fmla="*/ 151 w 183"/>
                <a:gd name="T25" fmla="*/ 147 h 245"/>
                <a:gd name="T26" fmla="*/ 151 w 183"/>
                <a:gd name="T27" fmla="*/ 0 h 245"/>
                <a:gd name="T28" fmla="*/ 183 w 183"/>
                <a:gd name="T29" fmla="*/ 0 h 245"/>
                <a:gd name="T30" fmla="*/ 183 w 183"/>
                <a:gd name="T31" fmla="*/ 152 h 245"/>
                <a:gd name="T32" fmla="*/ 179 w 183"/>
                <a:gd name="T33" fmla="*/ 184 h 245"/>
                <a:gd name="T34" fmla="*/ 167 w 183"/>
                <a:gd name="T35" fmla="*/ 210 h 245"/>
                <a:gd name="T36" fmla="*/ 146 w 183"/>
                <a:gd name="T37" fmla="*/ 229 h 245"/>
                <a:gd name="T38" fmla="*/ 121 w 183"/>
                <a:gd name="T39" fmla="*/ 240 h 245"/>
                <a:gd name="T40" fmla="*/ 93 w 183"/>
                <a:gd name="T41" fmla="*/ 245 h 245"/>
                <a:gd name="T42" fmla="*/ 62 w 183"/>
                <a:gd name="T43" fmla="*/ 240 h 245"/>
                <a:gd name="T44" fmla="*/ 37 w 183"/>
                <a:gd name="T45" fmla="*/ 229 h 245"/>
                <a:gd name="T46" fmla="*/ 16 w 183"/>
                <a:gd name="T47" fmla="*/ 210 h 245"/>
                <a:gd name="T48" fmla="*/ 4 w 183"/>
                <a:gd name="T49" fmla="*/ 184 h 245"/>
                <a:gd name="T50" fmla="*/ 0 w 183"/>
                <a:gd name="T51" fmla="*/ 152 h 245"/>
                <a:gd name="T52" fmla="*/ 0 w 183"/>
                <a:gd name="T53" fmla="*/ 0 h 2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83" h="245">
                  <a:moveTo>
                    <a:pt x="0" y="0"/>
                  </a:moveTo>
                  <a:lnTo>
                    <a:pt x="32" y="0"/>
                  </a:lnTo>
                  <a:lnTo>
                    <a:pt x="32" y="147"/>
                  </a:lnTo>
                  <a:lnTo>
                    <a:pt x="35" y="166"/>
                  </a:lnTo>
                  <a:lnTo>
                    <a:pt x="39" y="184"/>
                  </a:lnTo>
                  <a:lnTo>
                    <a:pt x="51" y="201"/>
                  </a:lnTo>
                  <a:lnTo>
                    <a:pt x="67" y="212"/>
                  </a:lnTo>
                  <a:lnTo>
                    <a:pt x="93" y="215"/>
                  </a:lnTo>
                  <a:lnTo>
                    <a:pt x="116" y="212"/>
                  </a:lnTo>
                  <a:lnTo>
                    <a:pt x="132" y="201"/>
                  </a:lnTo>
                  <a:lnTo>
                    <a:pt x="144" y="184"/>
                  </a:lnTo>
                  <a:lnTo>
                    <a:pt x="151" y="166"/>
                  </a:lnTo>
                  <a:lnTo>
                    <a:pt x="151" y="147"/>
                  </a:lnTo>
                  <a:lnTo>
                    <a:pt x="151" y="0"/>
                  </a:lnTo>
                  <a:lnTo>
                    <a:pt x="183" y="0"/>
                  </a:lnTo>
                  <a:lnTo>
                    <a:pt x="183" y="152"/>
                  </a:lnTo>
                  <a:lnTo>
                    <a:pt x="179" y="184"/>
                  </a:lnTo>
                  <a:lnTo>
                    <a:pt x="167" y="210"/>
                  </a:lnTo>
                  <a:lnTo>
                    <a:pt x="146" y="229"/>
                  </a:lnTo>
                  <a:lnTo>
                    <a:pt x="121" y="240"/>
                  </a:lnTo>
                  <a:lnTo>
                    <a:pt x="93" y="245"/>
                  </a:lnTo>
                  <a:lnTo>
                    <a:pt x="62" y="240"/>
                  </a:lnTo>
                  <a:lnTo>
                    <a:pt x="37" y="229"/>
                  </a:lnTo>
                  <a:lnTo>
                    <a:pt x="16" y="210"/>
                  </a:lnTo>
                  <a:lnTo>
                    <a:pt x="4" y="184"/>
                  </a:lnTo>
                  <a:lnTo>
                    <a:pt x="0" y="152"/>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1" name="Freeform 18">
              <a:extLst>
                <a:ext uri="{FF2B5EF4-FFF2-40B4-BE49-F238E27FC236}">
                  <a16:creationId xmlns:a16="http://schemas.microsoft.com/office/drawing/2014/main" id="{10EEE44F-F515-49DE-81E8-EF93A352EB88}"/>
                </a:ext>
              </a:extLst>
            </p:cNvPr>
            <p:cNvSpPr>
              <a:spLocks noEditPoints="1"/>
            </p:cNvSpPr>
            <p:nvPr userDrawn="1"/>
          </p:nvSpPr>
          <p:spPr bwMode="auto">
            <a:xfrm>
              <a:off x="6103938" y="4773613"/>
              <a:ext cx="269875" cy="381000"/>
            </a:xfrm>
            <a:custGeom>
              <a:avLst/>
              <a:gdLst>
                <a:gd name="T0" fmla="*/ 32 w 170"/>
                <a:gd name="T1" fmla="*/ 28 h 240"/>
                <a:gd name="T2" fmla="*/ 32 w 170"/>
                <a:gd name="T3" fmla="*/ 105 h 240"/>
                <a:gd name="T4" fmla="*/ 74 w 170"/>
                <a:gd name="T5" fmla="*/ 105 h 240"/>
                <a:gd name="T6" fmla="*/ 88 w 170"/>
                <a:gd name="T7" fmla="*/ 105 h 240"/>
                <a:gd name="T8" fmla="*/ 102 w 170"/>
                <a:gd name="T9" fmla="*/ 103 h 240"/>
                <a:gd name="T10" fmla="*/ 114 w 170"/>
                <a:gd name="T11" fmla="*/ 96 h 240"/>
                <a:gd name="T12" fmla="*/ 123 w 170"/>
                <a:gd name="T13" fmla="*/ 84 h 240"/>
                <a:gd name="T14" fmla="*/ 125 w 170"/>
                <a:gd name="T15" fmla="*/ 68 h 240"/>
                <a:gd name="T16" fmla="*/ 123 w 170"/>
                <a:gd name="T17" fmla="*/ 51 h 240"/>
                <a:gd name="T18" fmla="*/ 114 w 170"/>
                <a:gd name="T19" fmla="*/ 40 h 240"/>
                <a:gd name="T20" fmla="*/ 102 w 170"/>
                <a:gd name="T21" fmla="*/ 33 h 240"/>
                <a:gd name="T22" fmla="*/ 88 w 170"/>
                <a:gd name="T23" fmla="*/ 30 h 240"/>
                <a:gd name="T24" fmla="*/ 74 w 170"/>
                <a:gd name="T25" fmla="*/ 28 h 240"/>
                <a:gd name="T26" fmla="*/ 32 w 170"/>
                <a:gd name="T27" fmla="*/ 28 h 240"/>
                <a:gd name="T28" fmla="*/ 0 w 170"/>
                <a:gd name="T29" fmla="*/ 0 h 240"/>
                <a:gd name="T30" fmla="*/ 83 w 170"/>
                <a:gd name="T31" fmla="*/ 0 h 240"/>
                <a:gd name="T32" fmla="*/ 109 w 170"/>
                <a:gd name="T33" fmla="*/ 2 h 240"/>
                <a:gd name="T34" fmla="*/ 130 w 170"/>
                <a:gd name="T35" fmla="*/ 12 h 240"/>
                <a:gd name="T36" fmla="*/ 144 w 170"/>
                <a:gd name="T37" fmla="*/ 23 h 240"/>
                <a:gd name="T38" fmla="*/ 153 w 170"/>
                <a:gd name="T39" fmla="*/ 37 h 240"/>
                <a:gd name="T40" fmla="*/ 158 w 170"/>
                <a:gd name="T41" fmla="*/ 51 h 240"/>
                <a:gd name="T42" fmla="*/ 160 w 170"/>
                <a:gd name="T43" fmla="*/ 68 h 240"/>
                <a:gd name="T44" fmla="*/ 156 w 170"/>
                <a:gd name="T45" fmla="*/ 89 h 240"/>
                <a:gd name="T46" fmla="*/ 144 w 170"/>
                <a:gd name="T47" fmla="*/ 110 h 240"/>
                <a:gd name="T48" fmla="*/ 125 w 170"/>
                <a:gd name="T49" fmla="*/ 124 h 240"/>
                <a:gd name="T50" fmla="*/ 102 w 170"/>
                <a:gd name="T51" fmla="*/ 131 h 240"/>
                <a:gd name="T52" fmla="*/ 170 w 170"/>
                <a:gd name="T53" fmla="*/ 240 h 240"/>
                <a:gd name="T54" fmla="*/ 128 w 170"/>
                <a:gd name="T55" fmla="*/ 240 h 240"/>
                <a:gd name="T56" fmla="*/ 67 w 170"/>
                <a:gd name="T57" fmla="*/ 135 h 240"/>
                <a:gd name="T58" fmla="*/ 32 w 170"/>
                <a:gd name="T59" fmla="*/ 135 h 240"/>
                <a:gd name="T60" fmla="*/ 32 w 170"/>
                <a:gd name="T61" fmla="*/ 240 h 240"/>
                <a:gd name="T62" fmla="*/ 0 w 170"/>
                <a:gd name="T63" fmla="*/ 240 h 240"/>
                <a:gd name="T64" fmla="*/ 0 w 170"/>
                <a:gd name="T6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0">
                  <a:moveTo>
                    <a:pt x="32" y="28"/>
                  </a:moveTo>
                  <a:lnTo>
                    <a:pt x="32" y="105"/>
                  </a:lnTo>
                  <a:lnTo>
                    <a:pt x="74" y="105"/>
                  </a:lnTo>
                  <a:lnTo>
                    <a:pt x="88" y="105"/>
                  </a:lnTo>
                  <a:lnTo>
                    <a:pt x="102" y="103"/>
                  </a:lnTo>
                  <a:lnTo>
                    <a:pt x="114" y="96"/>
                  </a:lnTo>
                  <a:lnTo>
                    <a:pt x="123" y="84"/>
                  </a:lnTo>
                  <a:lnTo>
                    <a:pt x="125" y="68"/>
                  </a:lnTo>
                  <a:lnTo>
                    <a:pt x="123" y="51"/>
                  </a:lnTo>
                  <a:lnTo>
                    <a:pt x="114" y="40"/>
                  </a:lnTo>
                  <a:lnTo>
                    <a:pt x="102" y="33"/>
                  </a:lnTo>
                  <a:lnTo>
                    <a:pt x="88" y="30"/>
                  </a:lnTo>
                  <a:lnTo>
                    <a:pt x="74" y="28"/>
                  </a:lnTo>
                  <a:lnTo>
                    <a:pt x="32" y="28"/>
                  </a:lnTo>
                  <a:close/>
                  <a:moveTo>
                    <a:pt x="0" y="0"/>
                  </a:moveTo>
                  <a:lnTo>
                    <a:pt x="83" y="0"/>
                  </a:lnTo>
                  <a:lnTo>
                    <a:pt x="109" y="2"/>
                  </a:lnTo>
                  <a:lnTo>
                    <a:pt x="130" y="12"/>
                  </a:lnTo>
                  <a:lnTo>
                    <a:pt x="144" y="23"/>
                  </a:lnTo>
                  <a:lnTo>
                    <a:pt x="153" y="37"/>
                  </a:lnTo>
                  <a:lnTo>
                    <a:pt x="158" y="51"/>
                  </a:lnTo>
                  <a:lnTo>
                    <a:pt x="160" y="68"/>
                  </a:lnTo>
                  <a:lnTo>
                    <a:pt x="156" y="89"/>
                  </a:lnTo>
                  <a:lnTo>
                    <a:pt x="144" y="110"/>
                  </a:lnTo>
                  <a:lnTo>
                    <a:pt x="125" y="124"/>
                  </a:lnTo>
                  <a:lnTo>
                    <a:pt x="102" y="131"/>
                  </a:lnTo>
                  <a:lnTo>
                    <a:pt x="170" y="240"/>
                  </a:lnTo>
                  <a:lnTo>
                    <a:pt x="128" y="240"/>
                  </a:lnTo>
                  <a:lnTo>
                    <a:pt x="67" y="135"/>
                  </a:lnTo>
                  <a:lnTo>
                    <a:pt x="32" y="135"/>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2" name="Freeform 19">
              <a:extLst>
                <a:ext uri="{FF2B5EF4-FFF2-40B4-BE49-F238E27FC236}">
                  <a16:creationId xmlns:a16="http://schemas.microsoft.com/office/drawing/2014/main" id="{2348254D-B6B2-402C-86F4-3FEFA3F11BB7}"/>
                </a:ext>
              </a:extLst>
            </p:cNvPr>
            <p:cNvSpPr>
              <a:spLocks/>
            </p:cNvSpPr>
            <p:nvPr userDrawn="1"/>
          </p:nvSpPr>
          <p:spPr bwMode="auto">
            <a:xfrm>
              <a:off x="6427788" y="4773613"/>
              <a:ext cx="255588" cy="381000"/>
            </a:xfrm>
            <a:custGeom>
              <a:avLst/>
              <a:gdLst>
                <a:gd name="T0" fmla="*/ 0 w 161"/>
                <a:gd name="T1" fmla="*/ 0 h 240"/>
                <a:gd name="T2" fmla="*/ 156 w 161"/>
                <a:gd name="T3" fmla="*/ 0 h 240"/>
                <a:gd name="T4" fmla="*/ 156 w 161"/>
                <a:gd name="T5" fmla="*/ 30 h 240"/>
                <a:gd name="T6" fmla="*/ 33 w 161"/>
                <a:gd name="T7" fmla="*/ 30 h 240"/>
                <a:gd name="T8" fmla="*/ 33 w 161"/>
                <a:gd name="T9" fmla="*/ 103 h 240"/>
                <a:gd name="T10" fmla="*/ 147 w 161"/>
                <a:gd name="T11" fmla="*/ 103 h 240"/>
                <a:gd name="T12" fmla="*/ 147 w 161"/>
                <a:gd name="T13" fmla="*/ 133 h 240"/>
                <a:gd name="T14" fmla="*/ 33 w 161"/>
                <a:gd name="T15" fmla="*/ 133 h 240"/>
                <a:gd name="T16" fmla="*/ 33 w 161"/>
                <a:gd name="T17" fmla="*/ 210 h 240"/>
                <a:gd name="T18" fmla="*/ 161 w 161"/>
                <a:gd name="T19" fmla="*/ 210 h 240"/>
                <a:gd name="T20" fmla="*/ 161 w 161"/>
                <a:gd name="T21" fmla="*/ 240 h 240"/>
                <a:gd name="T22" fmla="*/ 0 w 161"/>
                <a:gd name="T23" fmla="*/ 240 h 240"/>
                <a:gd name="T24" fmla="*/ 0 w 161"/>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1" h="240">
                  <a:moveTo>
                    <a:pt x="0" y="0"/>
                  </a:moveTo>
                  <a:lnTo>
                    <a:pt x="156" y="0"/>
                  </a:lnTo>
                  <a:lnTo>
                    <a:pt x="156" y="30"/>
                  </a:lnTo>
                  <a:lnTo>
                    <a:pt x="33" y="30"/>
                  </a:lnTo>
                  <a:lnTo>
                    <a:pt x="33" y="103"/>
                  </a:lnTo>
                  <a:lnTo>
                    <a:pt x="147" y="103"/>
                  </a:lnTo>
                  <a:lnTo>
                    <a:pt x="147" y="133"/>
                  </a:lnTo>
                  <a:lnTo>
                    <a:pt x="33" y="133"/>
                  </a:lnTo>
                  <a:lnTo>
                    <a:pt x="33" y="210"/>
                  </a:lnTo>
                  <a:lnTo>
                    <a:pt x="161" y="210"/>
                  </a:lnTo>
                  <a:lnTo>
                    <a:pt x="161"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3" name="Freeform 20">
              <a:extLst>
                <a:ext uri="{FF2B5EF4-FFF2-40B4-BE49-F238E27FC236}">
                  <a16:creationId xmlns:a16="http://schemas.microsoft.com/office/drawing/2014/main" id="{08DE6A05-C7BC-441B-ACBB-A718E14E94E7}"/>
                </a:ext>
              </a:extLst>
            </p:cNvPr>
            <p:cNvSpPr>
              <a:spLocks/>
            </p:cNvSpPr>
            <p:nvPr userDrawn="1"/>
          </p:nvSpPr>
          <p:spPr bwMode="auto">
            <a:xfrm>
              <a:off x="6883400" y="4765676"/>
              <a:ext cx="334963" cy="396875"/>
            </a:xfrm>
            <a:custGeom>
              <a:avLst/>
              <a:gdLst>
                <a:gd name="T0" fmla="*/ 123 w 211"/>
                <a:gd name="T1" fmla="*/ 0 h 250"/>
                <a:gd name="T2" fmla="*/ 156 w 211"/>
                <a:gd name="T3" fmla="*/ 3 h 250"/>
                <a:gd name="T4" fmla="*/ 184 w 211"/>
                <a:gd name="T5" fmla="*/ 17 h 250"/>
                <a:gd name="T6" fmla="*/ 207 w 211"/>
                <a:gd name="T7" fmla="*/ 38 h 250"/>
                <a:gd name="T8" fmla="*/ 181 w 211"/>
                <a:gd name="T9" fmla="*/ 56 h 250"/>
                <a:gd name="T10" fmla="*/ 165 w 211"/>
                <a:gd name="T11" fmla="*/ 42 h 250"/>
                <a:gd name="T12" fmla="*/ 144 w 211"/>
                <a:gd name="T13" fmla="*/ 33 h 250"/>
                <a:gd name="T14" fmla="*/ 123 w 211"/>
                <a:gd name="T15" fmla="*/ 31 h 250"/>
                <a:gd name="T16" fmla="*/ 93 w 211"/>
                <a:gd name="T17" fmla="*/ 35 h 250"/>
                <a:gd name="T18" fmla="*/ 67 w 211"/>
                <a:gd name="T19" fmla="*/ 49 h 250"/>
                <a:gd name="T20" fmla="*/ 49 w 211"/>
                <a:gd name="T21" fmla="*/ 70 h 250"/>
                <a:gd name="T22" fmla="*/ 37 w 211"/>
                <a:gd name="T23" fmla="*/ 96 h 250"/>
                <a:gd name="T24" fmla="*/ 35 w 211"/>
                <a:gd name="T25" fmla="*/ 126 h 250"/>
                <a:gd name="T26" fmla="*/ 37 w 211"/>
                <a:gd name="T27" fmla="*/ 157 h 250"/>
                <a:gd name="T28" fmla="*/ 49 w 211"/>
                <a:gd name="T29" fmla="*/ 182 h 250"/>
                <a:gd name="T30" fmla="*/ 67 w 211"/>
                <a:gd name="T31" fmla="*/ 201 h 250"/>
                <a:gd name="T32" fmla="*/ 93 w 211"/>
                <a:gd name="T33" fmla="*/ 215 h 250"/>
                <a:gd name="T34" fmla="*/ 123 w 211"/>
                <a:gd name="T35" fmla="*/ 220 h 250"/>
                <a:gd name="T36" fmla="*/ 149 w 211"/>
                <a:gd name="T37" fmla="*/ 217 h 250"/>
                <a:gd name="T38" fmla="*/ 170 w 211"/>
                <a:gd name="T39" fmla="*/ 206 h 250"/>
                <a:gd name="T40" fmla="*/ 186 w 211"/>
                <a:gd name="T41" fmla="*/ 189 h 250"/>
                <a:gd name="T42" fmla="*/ 211 w 211"/>
                <a:gd name="T43" fmla="*/ 208 h 250"/>
                <a:gd name="T44" fmla="*/ 205 w 211"/>
                <a:gd name="T45" fmla="*/ 217 h 250"/>
                <a:gd name="T46" fmla="*/ 193 w 211"/>
                <a:gd name="T47" fmla="*/ 229 h 250"/>
                <a:gd name="T48" fmla="*/ 174 w 211"/>
                <a:gd name="T49" fmla="*/ 238 h 250"/>
                <a:gd name="T50" fmla="*/ 151 w 211"/>
                <a:gd name="T51" fmla="*/ 248 h 250"/>
                <a:gd name="T52" fmla="*/ 121 w 211"/>
                <a:gd name="T53" fmla="*/ 250 h 250"/>
                <a:gd name="T54" fmla="*/ 86 w 211"/>
                <a:gd name="T55" fmla="*/ 245 h 250"/>
                <a:gd name="T56" fmla="*/ 56 w 211"/>
                <a:gd name="T57" fmla="*/ 231 h 250"/>
                <a:gd name="T58" fmla="*/ 32 w 211"/>
                <a:gd name="T59" fmla="*/ 213 h 250"/>
                <a:gd name="T60" fmla="*/ 14 w 211"/>
                <a:gd name="T61" fmla="*/ 187 h 250"/>
                <a:gd name="T62" fmla="*/ 2 w 211"/>
                <a:gd name="T63" fmla="*/ 157 h 250"/>
                <a:gd name="T64" fmla="*/ 0 w 211"/>
                <a:gd name="T65" fmla="*/ 126 h 250"/>
                <a:gd name="T66" fmla="*/ 4 w 211"/>
                <a:gd name="T67" fmla="*/ 84 h 250"/>
                <a:gd name="T68" fmla="*/ 21 w 211"/>
                <a:gd name="T69" fmla="*/ 49 h 250"/>
                <a:gd name="T70" fmla="*/ 49 w 211"/>
                <a:gd name="T71" fmla="*/ 24 h 250"/>
                <a:gd name="T72" fmla="*/ 83 w 211"/>
                <a:gd name="T73" fmla="*/ 5 h 250"/>
                <a:gd name="T74" fmla="*/ 123 w 211"/>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1" h="250">
                  <a:moveTo>
                    <a:pt x="123" y="0"/>
                  </a:moveTo>
                  <a:lnTo>
                    <a:pt x="156" y="3"/>
                  </a:lnTo>
                  <a:lnTo>
                    <a:pt x="184" y="17"/>
                  </a:lnTo>
                  <a:lnTo>
                    <a:pt x="207" y="38"/>
                  </a:lnTo>
                  <a:lnTo>
                    <a:pt x="181" y="56"/>
                  </a:lnTo>
                  <a:lnTo>
                    <a:pt x="165" y="42"/>
                  </a:lnTo>
                  <a:lnTo>
                    <a:pt x="144" y="33"/>
                  </a:lnTo>
                  <a:lnTo>
                    <a:pt x="123" y="31"/>
                  </a:lnTo>
                  <a:lnTo>
                    <a:pt x="93" y="35"/>
                  </a:lnTo>
                  <a:lnTo>
                    <a:pt x="67" y="49"/>
                  </a:lnTo>
                  <a:lnTo>
                    <a:pt x="49" y="70"/>
                  </a:lnTo>
                  <a:lnTo>
                    <a:pt x="37" y="96"/>
                  </a:lnTo>
                  <a:lnTo>
                    <a:pt x="35" y="126"/>
                  </a:lnTo>
                  <a:lnTo>
                    <a:pt x="37" y="157"/>
                  </a:lnTo>
                  <a:lnTo>
                    <a:pt x="49" y="182"/>
                  </a:lnTo>
                  <a:lnTo>
                    <a:pt x="67" y="201"/>
                  </a:lnTo>
                  <a:lnTo>
                    <a:pt x="93" y="215"/>
                  </a:lnTo>
                  <a:lnTo>
                    <a:pt x="123" y="220"/>
                  </a:lnTo>
                  <a:lnTo>
                    <a:pt x="149" y="217"/>
                  </a:lnTo>
                  <a:lnTo>
                    <a:pt x="170" y="206"/>
                  </a:lnTo>
                  <a:lnTo>
                    <a:pt x="186" y="189"/>
                  </a:lnTo>
                  <a:lnTo>
                    <a:pt x="211" y="208"/>
                  </a:lnTo>
                  <a:lnTo>
                    <a:pt x="205" y="217"/>
                  </a:lnTo>
                  <a:lnTo>
                    <a:pt x="193" y="229"/>
                  </a:lnTo>
                  <a:lnTo>
                    <a:pt x="174" y="238"/>
                  </a:lnTo>
                  <a:lnTo>
                    <a:pt x="151" y="248"/>
                  </a:lnTo>
                  <a:lnTo>
                    <a:pt x="121" y="250"/>
                  </a:lnTo>
                  <a:lnTo>
                    <a:pt x="86" y="245"/>
                  </a:lnTo>
                  <a:lnTo>
                    <a:pt x="56" y="231"/>
                  </a:lnTo>
                  <a:lnTo>
                    <a:pt x="32" y="213"/>
                  </a:lnTo>
                  <a:lnTo>
                    <a:pt x="14" y="187"/>
                  </a:lnTo>
                  <a:lnTo>
                    <a:pt x="2" y="157"/>
                  </a:lnTo>
                  <a:lnTo>
                    <a:pt x="0" y="126"/>
                  </a:lnTo>
                  <a:lnTo>
                    <a:pt x="4" y="84"/>
                  </a:lnTo>
                  <a:lnTo>
                    <a:pt x="21" y="49"/>
                  </a:lnTo>
                  <a:lnTo>
                    <a:pt x="49" y="24"/>
                  </a:lnTo>
                  <a:lnTo>
                    <a:pt x="83"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4" name="Freeform 21">
              <a:extLst>
                <a:ext uri="{FF2B5EF4-FFF2-40B4-BE49-F238E27FC236}">
                  <a16:creationId xmlns:a16="http://schemas.microsoft.com/office/drawing/2014/main" id="{3263EE2E-385D-4439-9F23-2DD8CC79C0F5}"/>
                </a:ext>
              </a:extLst>
            </p:cNvPr>
            <p:cNvSpPr>
              <a:spLocks noEditPoints="1"/>
            </p:cNvSpPr>
            <p:nvPr userDrawn="1"/>
          </p:nvSpPr>
          <p:spPr bwMode="auto">
            <a:xfrm>
              <a:off x="7248525" y="4765676"/>
              <a:ext cx="395288" cy="396875"/>
            </a:xfrm>
            <a:custGeom>
              <a:avLst/>
              <a:gdLst>
                <a:gd name="T0" fmla="*/ 123 w 249"/>
                <a:gd name="T1" fmla="*/ 31 h 250"/>
                <a:gd name="T2" fmla="*/ 93 w 249"/>
                <a:gd name="T3" fmla="*/ 35 h 250"/>
                <a:gd name="T4" fmla="*/ 70 w 249"/>
                <a:gd name="T5" fmla="*/ 49 h 250"/>
                <a:gd name="T6" fmla="*/ 49 w 249"/>
                <a:gd name="T7" fmla="*/ 68 h 250"/>
                <a:gd name="T8" fmla="*/ 37 w 249"/>
                <a:gd name="T9" fmla="*/ 96 h 250"/>
                <a:gd name="T10" fmla="*/ 35 w 249"/>
                <a:gd name="T11" fmla="*/ 124 h 250"/>
                <a:gd name="T12" fmla="*/ 37 w 249"/>
                <a:gd name="T13" fmla="*/ 154 h 250"/>
                <a:gd name="T14" fmla="*/ 49 w 249"/>
                <a:gd name="T15" fmla="*/ 182 h 250"/>
                <a:gd name="T16" fmla="*/ 70 w 249"/>
                <a:gd name="T17" fmla="*/ 201 h 250"/>
                <a:gd name="T18" fmla="*/ 93 w 249"/>
                <a:gd name="T19" fmla="*/ 215 h 250"/>
                <a:gd name="T20" fmla="*/ 123 w 249"/>
                <a:gd name="T21" fmla="*/ 220 h 250"/>
                <a:gd name="T22" fmla="*/ 154 w 249"/>
                <a:gd name="T23" fmla="*/ 215 h 250"/>
                <a:gd name="T24" fmla="*/ 179 w 249"/>
                <a:gd name="T25" fmla="*/ 201 h 250"/>
                <a:gd name="T26" fmla="*/ 198 w 249"/>
                <a:gd name="T27" fmla="*/ 182 h 250"/>
                <a:gd name="T28" fmla="*/ 210 w 249"/>
                <a:gd name="T29" fmla="*/ 154 h 250"/>
                <a:gd name="T30" fmla="*/ 214 w 249"/>
                <a:gd name="T31" fmla="*/ 124 h 250"/>
                <a:gd name="T32" fmla="*/ 210 w 249"/>
                <a:gd name="T33" fmla="*/ 96 h 250"/>
                <a:gd name="T34" fmla="*/ 198 w 249"/>
                <a:gd name="T35" fmla="*/ 68 h 250"/>
                <a:gd name="T36" fmla="*/ 179 w 249"/>
                <a:gd name="T37" fmla="*/ 49 h 250"/>
                <a:gd name="T38" fmla="*/ 154 w 249"/>
                <a:gd name="T39" fmla="*/ 35 h 250"/>
                <a:gd name="T40" fmla="*/ 123 w 249"/>
                <a:gd name="T41" fmla="*/ 31 h 250"/>
                <a:gd name="T42" fmla="*/ 123 w 249"/>
                <a:gd name="T43" fmla="*/ 0 h 250"/>
                <a:gd name="T44" fmla="*/ 165 w 249"/>
                <a:gd name="T45" fmla="*/ 5 h 250"/>
                <a:gd name="T46" fmla="*/ 200 w 249"/>
                <a:gd name="T47" fmla="*/ 24 h 250"/>
                <a:gd name="T48" fmla="*/ 226 w 249"/>
                <a:gd name="T49" fmla="*/ 49 h 250"/>
                <a:gd name="T50" fmla="*/ 242 w 249"/>
                <a:gd name="T51" fmla="*/ 84 h 250"/>
                <a:gd name="T52" fmla="*/ 249 w 249"/>
                <a:gd name="T53" fmla="*/ 124 h 250"/>
                <a:gd name="T54" fmla="*/ 242 w 249"/>
                <a:gd name="T55" fmla="*/ 166 h 250"/>
                <a:gd name="T56" fmla="*/ 226 w 249"/>
                <a:gd name="T57" fmla="*/ 201 h 250"/>
                <a:gd name="T58" fmla="*/ 200 w 249"/>
                <a:gd name="T59" fmla="*/ 227 h 250"/>
                <a:gd name="T60" fmla="*/ 165 w 249"/>
                <a:gd name="T61" fmla="*/ 245 h 250"/>
                <a:gd name="T62" fmla="*/ 123 w 249"/>
                <a:gd name="T63" fmla="*/ 250 h 250"/>
                <a:gd name="T64" fmla="*/ 84 w 249"/>
                <a:gd name="T65" fmla="*/ 245 h 250"/>
                <a:gd name="T66" fmla="*/ 49 w 249"/>
                <a:gd name="T67" fmla="*/ 227 h 250"/>
                <a:gd name="T68" fmla="*/ 23 w 249"/>
                <a:gd name="T69" fmla="*/ 201 h 250"/>
                <a:gd name="T70" fmla="*/ 5 w 249"/>
                <a:gd name="T71" fmla="*/ 166 h 250"/>
                <a:gd name="T72" fmla="*/ 0 w 249"/>
                <a:gd name="T73" fmla="*/ 124 h 250"/>
                <a:gd name="T74" fmla="*/ 5 w 249"/>
                <a:gd name="T75" fmla="*/ 84 h 250"/>
                <a:gd name="T76" fmla="*/ 23 w 249"/>
                <a:gd name="T77" fmla="*/ 49 h 250"/>
                <a:gd name="T78" fmla="*/ 49 w 249"/>
                <a:gd name="T79" fmla="*/ 24 h 250"/>
                <a:gd name="T80" fmla="*/ 84 w 249"/>
                <a:gd name="T81" fmla="*/ 5 h 250"/>
                <a:gd name="T82" fmla="*/ 123 w 249"/>
                <a:gd name="T83"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0">
                  <a:moveTo>
                    <a:pt x="123" y="31"/>
                  </a:moveTo>
                  <a:lnTo>
                    <a:pt x="93" y="35"/>
                  </a:lnTo>
                  <a:lnTo>
                    <a:pt x="70" y="49"/>
                  </a:lnTo>
                  <a:lnTo>
                    <a:pt x="49" y="68"/>
                  </a:lnTo>
                  <a:lnTo>
                    <a:pt x="37" y="96"/>
                  </a:lnTo>
                  <a:lnTo>
                    <a:pt x="35" y="124"/>
                  </a:lnTo>
                  <a:lnTo>
                    <a:pt x="37" y="154"/>
                  </a:lnTo>
                  <a:lnTo>
                    <a:pt x="49" y="182"/>
                  </a:lnTo>
                  <a:lnTo>
                    <a:pt x="70" y="201"/>
                  </a:lnTo>
                  <a:lnTo>
                    <a:pt x="93" y="215"/>
                  </a:lnTo>
                  <a:lnTo>
                    <a:pt x="123" y="220"/>
                  </a:lnTo>
                  <a:lnTo>
                    <a:pt x="154" y="215"/>
                  </a:lnTo>
                  <a:lnTo>
                    <a:pt x="179" y="201"/>
                  </a:lnTo>
                  <a:lnTo>
                    <a:pt x="198" y="182"/>
                  </a:lnTo>
                  <a:lnTo>
                    <a:pt x="210" y="154"/>
                  </a:lnTo>
                  <a:lnTo>
                    <a:pt x="214" y="124"/>
                  </a:lnTo>
                  <a:lnTo>
                    <a:pt x="210" y="96"/>
                  </a:lnTo>
                  <a:lnTo>
                    <a:pt x="198" y="68"/>
                  </a:lnTo>
                  <a:lnTo>
                    <a:pt x="179" y="49"/>
                  </a:lnTo>
                  <a:lnTo>
                    <a:pt x="154" y="35"/>
                  </a:lnTo>
                  <a:lnTo>
                    <a:pt x="123" y="31"/>
                  </a:lnTo>
                  <a:close/>
                  <a:moveTo>
                    <a:pt x="123" y="0"/>
                  </a:moveTo>
                  <a:lnTo>
                    <a:pt x="165" y="5"/>
                  </a:lnTo>
                  <a:lnTo>
                    <a:pt x="200" y="24"/>
                  </a:lnTo>
                  <a:lnTo>
                    <a:pt x="226" y="49"/>
                  </a:lnTo>
                  <a:lnTo>
                    <a:pt x="242" y="84"/>
                  </a:lnTo>
                  <a:lnTo>
                    <a:pt x="249" y="124"/>
                  </a:lnTo>
                  <a:lnTo>
                    <a:pt x="242" y="166"/>
                  </a:lnTo>
                  <a:lnTo>
                    <a:pt x="226" y="201"/>
                  </a:lnTo>
                  <a:lnTo>
                    <a:pt x="200" y="227"/>
                  </a:lnTo>
                  <a:lnTo>
                    <a:pt x="165" y="245"/>
                  </a:lnTo>
                  <a:lnTo>
                    <a:pt x="123" y="250"/>
                  </a:lnTo>
                  <a:lnTo>
                    <a:pt x="84" y="245"/>
                  </a:lnTo>
                  <a:lnTo>
                    <a:pt x="49" y="227"/>
                  </a:lnTo>
                  <a:lnTo>
                    <a:pt x="23" y="201"/>
                  </a:lnTo>
                  <a:lnTo>
                    <a:pt x="5" y="166"/>
                  </a:lnTo>
                  <a:lnTo>
                    <a:pt x="0" y="124"/>
                  </a:lnTo>
                  <a:lnTo>
                    <a:pt x="5" y="84"/>
                  </a:lnTo>
                  <a:lnTo>
                    <a:pt x="23" y="49"/>
                  </a:lnTo>
                  <a:lnTo>
                    <a:pt x="49" y="24"/>
                  </a:lnTo>
                  <a:lnTo>
                    <a:pt x="84"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5" name="Freeform 22">
              <a:extLst>
                <a:ext uri="{FF2B5EF4-FFF2-40B4-BE49-F238E27FC236}">
                  <a16:creationId xmlns:a16="http://schemas.microsoft.com/office/drawing/2014/main" id="{1C444F54-FE98-4D3F-B2BF-9E943561A1B3}"/>
                </a:ext>
              </a:extLst>
            </p:cNvPr>
            <p:cNvSpPr>
              <a:spLocks/>
            </p:cNvSpPr>
            <p:nvPr userDrawn="1"/>
          </p:nvSpPr>
          <p:spPr bwMode="auto">
            <a:xfrm>
              <a:off x="7718425" y="4773613"/>
              <a:ext cx="328613" cy="381000"/>
            </a:xfrm>
            <a:custGeom>
              <a:avLst/>
              <a:gdLst>
                <a:gd name="T0" fmla="*/ 0 w 207"/>
                <a:gd name="T1" fmla="*/ 0 h 240"/>
                <a:gd name="T2" fmla="*/ 42 w 207"/>
                <a:gd name="T3" fmla="*/ 0 h 240"/>
                <a:gd name="T4" fmla="*/ 172 w 207"/>
                <a:gd name="T5" fmla="*/ 198 h 240"/>
                <a:gd name="T6" fmla="*/ 174 w 207"/>
                <a:gd name="T7" fmla="*/ 198 h 240"/>
                <a:gd name="T8" fmla="*/ 174 w 207"/>
                <a:gd name="T9" fmla="*/ 0 h 240"/>
                <a:gd name="T10" fmla="*/ 207 w 207"/>
                <a:gd name="T11" fmla="*/ 0 h 240"/>
                <a:gd name="T12" fmla="*/ 207 w 207"/>
                <a:gd name="T13" fmla="*/ 240 h 240"/>
                <a:gd name="T14" fmla="*/ 165 w 207"/>
                <a:gd name="T15" fmla="*/ 240 h 240"/>
                <a:gd name="T16" fmla="*/ 32 w 207"/>
                <a:gd name="T17" fmla="*/ 42 h 240"/>
                <a:gd name="T18" fmla="*/ 32 w 207"/>
                <a:gd name="T19" fmla="*/ 42 h 240"/>
                <a:gd name="T20" fmla="*/ 32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2" y="198"/>
                  </a:lnTo>
                  <a:lnTo>
                    <a:pt x="174" y="198"/>
                  </a:lnTo>
                  <a:lnTo>
                    <a:pt x="174" y="0"/>
                  </a:lnTo>
                  <a:lnTo>
                    <a:pt x="207" y="0"/>
                  </a:lnTo>
                  <a:lnTo>
                    <a:pt x="207" y="240"/>
                  </a:lnTo>
                  <a:lnTo>
                    <a:pt x="165" y="240"/>
                  </a:lnTo>
                  <a:lnTo>
                    <a:pt x="32" y="42"/>
                  </a:lnTo>
                  <a:lnTo>
                    <a:pt x="32" y="42"/>
                  </a:lnTo>
                  <a:lnTo>
                    <a:pt x="32"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6" name="Freeform 23">
              <a:extLst>
                <a:ext uri="{FF2B5EF4-FFF2-40B4-BE49-F238E27FC236}">
                  <a16:creationId xmlns:a16="http://schemas.microsoft.com/office/drawing/2014/main" id="{70DE95AC-6559-4209-B4BF-3F7A0F99FD05}"/>
                </a:ext>
              </a:extLst>
            </p:cNvPr>
            <p:cNvSpPr>
              <a:spLocks/>
            </p:cNvSpPr>
            <p:nvPr userDrawn="1"/>
          </p:nvSpPr>
          <p:spPr bwMode="auto">
            <a:xfrm>
              <a:off x="8131175" y="4773613"/>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7" name="Freeform 24">
              <a:extLst>
                <a:ext uri="{FF2B5EF4-FFF2-40B4-BE49-F238E27FC236}">
                  <a16:creationId xmlns:a16="http://schemas.microsoft.com/office/drawing/2014/main" id="{0B3D8A17-9A89-406F-BDDA-692E691C5197}"/>
                </a:ext>
              </a:extLst>
            </p:cNvPr>
            <p:cNvSpPr>
              <a:spLocks/>
            </p:cNvSpPr>
            <p:nvPr userDrawn="1"/>
          </p:nvSpPr>
          <p:spPr bwMode="auto">
            <a:xfrm>
              <a:off x="8559800" y="4773613"/>
              <a:ext cx="252413" cy="381000"/>
            </a:xfrm>
            <a:custGeom>
              <a:avLst/>
              <a:gdLst>
                <a:gd name="T0" fmla="*/ 0 w 159"/>
                <a:gd name="T1" fmla="*/ 0 h 240"/>
                <a:gd name="T2" fmla="*/ 154 w 159"/>
                <a:gd name="T3" fmla="*/ 0 h 240"/>
                <a:gd name="T4" fmla="*/ 154 w 159"/>
                <a:gd name="T5" fmla="*/ 30 h 240"/>
                <a:gd name="T6" fmla="*/ 31 w 159"/>
                <a:gd name="T7" fmla="*/ 30 h 240"/>
                <a:gd name="T8" fmla="*/ 31 w 159"/>
                <a:gd name="T9" fmla="*/ 103 h 240"/>
                <a:gd name="T10" fmla="*/ 145 w 159"/>
                <a:gd name="T11" fmla="*/ 103 h 240"/>
                <a:gd name="T12" fmla="*/ 145 w 159"/>
                <a:gd name="T13" fmla="*/ 133 h 240"/>
                <a:gd name="T14" fmla="*/ 31 w 159"/>
                <a:gd name="T15" fmla="*/ 133 h 240"/>
                <a:gd name="T16" fmla="*/ 31 w 159"/>
                <a:gd name="T17" fmla="*/ 210 h 240"/>
                <a:gd name="T18" fmla="*/ 159 w 159"/>
                <a:gd name="T19" fmla="*/ 210 h 240"/>
                <a:gd name="T20" fmla="*/ 159 w 159"/>
                <a:gd name="T21" fmla="*/ 240 h 240"/>
                <a:gd name="T22" fmla="*/ 0 w 159"/>
                <a:gd name="T23" fmla="*/ 240 h 240"/>
                <a:gd name="T24" fmla="*/ 0 w 159"/>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9" h="240">
                  <a:moveTo>
                    <a:pt x="0" y="0"/>
                  </a:moveTo>
                  <a:lnTo>
                    <a:pt x="154" y="0"/>
                  </a:lnTo>
                  <a:lnTo>
                    <a:pt x="154" y="30"/>
                  </a:lnTo>
                  <a:lnTo>
                    <a:pt x="31" y="30"/>
                  </a:lnTo>
                  <a:lnTo>
                    <a:pt x="31" y="103"/>
                  </a:lnTo>
                  <a:lnTo>
                    <a:pt x="145" y="103"/>
                  </a:lnTo>
                  <a:lnTo>
                    <a:pt x="145" y="133"/>
                  </a:lnTo>
                  <a:lnTo>
                    <a:pt x="31" y="133"/>
                  </a:lnTo>
                  <a:lnTo>
                    <a:pt x="31" y="210"/>
                  </a:lnTo>
                  <a:lnTo>
                    <a:pt x="159" y="210"/>
                  </a:lnTo>
                  <a:lnTo>
                    <a:pt x="159"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8" name="Freeform 25">
              <a:extLst>
                <a:ext uri="{FF2B5EF4-FFF2-40B4-BE49-F238E27FC236}">
                  <a16:creationId xmlns:a16="http://schemas.microsoft.com/office/drawing/2014/main" id="{6D59C8B4-43F1-48C7-90E9-E42FCC626BD3}"/>
                </a:ext>
              </a:extLst>
            </p:cNvPr>
            <p:cNvSpPr>
              <a:spLocks/>
            </p:cNvSpPr>
            <p:nvPr userDrawn="1"/>
          </p:nvSpPr>
          <p:spPr bwMode="auto">
            <a:xfrm>
              <a:off x="8863013" y="4765676"/>
              <a:ext cx="336550" cy="396875"/>
            </a:xfrm>
            <a:custGeom>
              <a:avLst/>
              <a:gdLst>
                <a:gd name="T0" fmla="*/ 123 w 212"/>
                <a:gd name="T1" fmla="*/ 0 h 250"/>
                <a:gd name="T2" fmla="*/ 156 w 212"/>
                <a:gd name="T3" fmla="*/ 3 h 250"/>
                <a:gd name="T4" fmla="*/ 184 w 212"/>
                <a:gd name="T5" fmla="*/ 17 h 250"/>
                <a:gd name="T6" fmla="*/ 207 w 212"/>
                <a:gd name="T7" fmla="*/ 38 h 250"/>
                <a:gd name="T8" fmla="*/ 179 w 212"/>
                <a:gd name="T9" fmla="*/ 56 h 250"/>
                <a:gd name="T10" fmla="*/ 165 w 212"/>
                <a:gd name="T11" fmla="*/ 42 h 250"/>
                <a:gd name="T12" fmla="*/ 144 w 212"/>
                <a:gd name="T13" fmla="*/ 33 h 250"/>
                <a:gd name="T14" fmla="*/ 123 w 212"/>
                <a:gd name="T15" fmla="*/ 31 h 250"/>
                <a:gd name="T16" fmla="*/ 93 w 212"/>
                <a:gd name="T17" fmla="*/ 35 h 250"/>
                <a:gd name="T18" fmla="*/ 68 w 212"/>
                <a:gd name="T19" fmla="*/ 49 h 250"/>
                <a:gd name="T20" fmla="*/ 49 w 212"/>
                <a:gd name="T21" fmla="*/ 70 h 250"/>
                <a:gd name="T22" fmla="*/ 37 w 212"/>
                <a:gd name="T23" fmla="*/ 96 h 250"/>
                <a:gd name="T24" fmla="*/ 33 w 212"/>
                <a:gd name="T25" fmla="*/ 126 h 250"/>
                <a:gd name="T26" fmla="*/ 37 w 212"/>
                <a:gd name="T27" fmla="*/ 157 h 250"/>
                <a:gd name="T28" fmla="*/ 49 w 212"/>
                <a:gd name="T29" fmla="*/ 182 h 250"/>
                <a:gd name="T30" fmla="*/ 68 w 212"/>
                <a:gd name="T31" fmla="*/ 201 h 250"/>
                <a:gd name="T32" fmla="*/ 93 w 212"/>
                <a:gd name="T33" fmla="*/ 215 h 250"/>
                <a:gd name="T34" fmla="*/ 123 w 212"/>
                <a:gd name="T35" fmla="*/ 220 h 250"/>
                <a:gd name="T36" fmla="*/ 147 w 212"/>
                <a:gd name="T37" fmla="*/ 217 h 250"/>
                <a:gd name="T38" fmla="*/ 168 w 212"/>
                <a:gd name="T39" fmla="*/ 206 h 250"/>
                <a:gd name="T40" fmla="*/ 184 w 212"/>
                <a:gd name="T41" fmla="*/ 189 h 250"/>
                <a:gd name="T42" fmla="*/ 212 w 212"/>
                <a:gd name="T43" fmla="*/ 208 h 250"/>
                <a:gd name="T44" fmla="*/ 205 w 212"/>
                <a:gd name="T45" fmla="*/ 217 h 250"/>
                <a:gd name="T46" fmla="*/ 193 w 212"/>
                <a:gd name="T47" fmla="*/ 229 h 250"/>
                <a:gd name="T48" fmla="*/ 175 w 212"/>
                <a:gd name="T49" fmla="*/ 238 h 250"/>
                <a:gd name="T50" fmla="*/ 151 w 212"/>
                <a:gd name="T51" fmla="*/ 248 h 250"/>
                <a:gd name="T52" fmla="*/ 121 w 212"/>
                <a:gd name="T53" fmla="*/ 250 h 250"/>
                <a:gd name="T54" fmla="*/ 86 w 212"/>
                <a:gd name="T55" fmla="*/ 245 h 250"/>
                <a:gd name="T56" fmla="*/ 56 w 212"/>
                <a:gd name="T57" fmla="*/ 231 h 250"/>
                <a:gd name="T58" fmla="*/ 33 w 212"/>
                <a:gd name="T59" fmla="*/ 213 h 250"/>
                <a:gd name="T60" fmla="*/ 14 w 212"/>
                <a:gd name="T61" fmla="*/ 187 h 250"/>
                <a:gd name="T62" fmla="*/ 2 w 212"/>
                <a:gd name="T63" fmla="*/ 157 h 250"/>
                <a:gd name="T64" fmla="*/ 0 w 212"/>
                <a:gd name="T65" fmla="*/ 126 h 250"/>
                <a:gd name="T66" fmla="*/ 5 w 212"/>
                <a:gd name="T67" fmla="*/ 84 h 250"/>
                <a:gd name="T68" fmla="*/ 21 w 212"/>
                <a:gd name="T69" fmla="*/ 49 h 250"/>
                <a:gd name="T70" fmla="*/ 49 w 212"/>
                <a:gd name="T71" fmla="*/ 24 h 250"/>
                <a:gd name="T72" fmla="*/ 82 w 212"/>
                <a:gd name="T73" fmla="*/ 5 h 250"/>
                <a:gd name="T74" fmla="*/ 123 w 212"/>
                <a:gd name="T75"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2" h="250">
                  <a:moveTo>
                    <a:pt x="123" y="0"/>
                  </a:moveTo>
                  <a:lnTo>
                    <a:pt x="156" y="3"/>
                  </a:lnTo>
                  <a:lnTo>
                    <a:pt x="184" y="17"/>
                  </a:lnTo>
                  <a:lnTo>
                    <a:pt x="207" y="38"/>
                  </a:lnTo>
                  <a:lnTo>
                    <a:pt x="179" y="56"/>
                  </a:lnTo>
                  <a:lnTo>
                    <a:pt x="165" y="42"/>
                  </a:lnTo>
                  <a:lnTo>
                    <a:pt x="144" y="33"/>
                  </a:lnTo>
                  <a:lnTo>
                    <a:pt x="123" y="31"/>
                  </a:lnTo>
                  <a:lnTo>
                    <a:pt x="93" y="35"/>
                  </a:lnTo>
                  <a:lnTo>
                    <a:pt x="68" y="49"/>
                  </a:lnTo>
                  <a:lnTo>
                    <a:pt x="49" y="70"/>
                  </a:lnTo>
                  <a:lnTo>
                    <a:pt x="37" y="96"/>
                  </a:lnTo>
                  <a:lnTo>
                    <a:pt x="33" y="126"/>
                  </a:lnTo>
                  <a:lnTo>
                    <a:pt x="37" y="157"/>
                  </a:lnTo>
                  <a:lnTo>
                    <a:pt x="49" y="182"/>
                  </a:lnTo>
                  <a:lnTo>
                    <a:pt x="68" y="201"/>
                  </a:lnTo>
                  <a:lnTo>
                    <a:pt x="93" y="215"/>
                  </a:lnTo>
                  <a:lnTo>
                    <a:pt x="123" y="220"/>
                  </a:lnTo>
                  <a:lnTo>
                    <a:pt x="147" y="217"/>
                  </a:lnTo>
                  <a:lnTo>
                    <a:pt x="168" y="206"/>
                  </a:lnTo>
                  <a:lnTo>
                    <a:pt x="184" y="189"/>
                  </a:lnTo>
                  <a:lnTo>
                    <a:pt x="212" y="208"/>
                  </a:lnTo>
                  <a:lnTo>
                    <a:pt x="205" y="217"/>
                  </a:lnTo>
                  <a:lnTo>
                    <a:pt x="193" y="229"/>
                  </a:lnTo>
                  <a:lnTo>
                    <a:pt x="175" y="238"/>
                  </a:lnTo>
                  <a:lnTo>
                    <a:pt x="151" y="248"/>
                  </a:lnTo>
                  <a:lnTo>
                    <a:pt x="121" y="250"/>
                  </a:lnTo>
                  <a:lnTo>
                    <a:pt x="86" y="245"/>
                  </a:lnTo>
                  <a:lnTo>
                    <a:pt x="56" y="231"/>
                  </a:lnTo>
                  <a:lnTo>
                    <a:pt x="33" y="213"/>
                  </a:lnTo>
                  <a:lnTo>
                    <a:pt x="14" y="187"/>
                  </a:lnTo>
                  <a:lnTo>
                    <a:pt x="2" y="157"/>
                  </a:lnTo>
                  <a:lnTo>
                    <a:pt x="0" y="126"/>
                  </a:lnTo>
                  <a:lnTo>
                    <a:pt x="5" y="84"/>
                  </a:lnTo>
                  <a:lnTo>
                    <a:pt x="21" y="49"/>
                  </a:lnTo>
                  <a:lnTo>
                    <a:pt x="49" y="24"/>
                  </a:lnTo>
                  <a:lnTo>
                    <a:pt x="82" y="5"/>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19" name="Freeform 26">
              <a:extLst>
                <a:ext uri="{FF2B5EF4-FFF2-40B4-BE49-F238E27FC236}">
                  <a16:creationId xmlns:a16="http://schemas.microsoft.com/office/drawing/2014/main" id="{8FE9DE02-D405-481D-AA4A-5BF5156FCC21}"/>
                </a:ext>
              </a:extLst>
            </p:cNvPr>
            <p:cNvSpPr>
              <a:spLocks/>
            </p:cNvSpPr>
            <p:nvPr userDrawn="1"/>
          </p:nvSpPr>
          <p:spPr bwMode="auto">
            <a:xfrm>
              <a:off x="9218613" y="4773613"/>
              <a:ext cx="295275" cy="381000"/>
            </a:xfrm>
            <a:custGeom>
              <a:avLst/>
              <a:gdLst>
                <a:gd name="T0" fmla="*/ 0 w 186"/>
                <a:gd name="T1" fmla="*/ 0 h 240"/>
                <a:gd name="T2" fmla="*/ 186 w 186"/>
                <a:gd name="T3" fmla="*/ 0 h 240"/>
                <a:gd name="T4" fmla="*/ 186 w 186"/>
                <a:gd name="T5" fmla="*/ 30 h 240"/>
                <a:gd name="T6" fmla="*/ 109 w 186"/>
                <a:gd name="T7" fmla="*/ 30 h 240"/>
                <a:gd name="T8" fmla="*/ 109 w 186"/>
                <a:gd name="T9" fmla="*/ 240 h 240"/>
                <a:gd name="T10" fmla="*/ 76 w 186"/>
                <a:gd name="T11" fmla="*/ 240 h 240"/>
                <a:gd name="T12" fmla="*/ 76 w 186"/>
                <a:gd name="T13" fmla="*/ 30 h 240"/>
                <a:gd name="T14" fmla="*/ 0 w 186"/>
                <a:gd name="T15" fmla="*/ 30 h 240"/>
                <a:gd name="T16" fmla="*/ 0 w 186"/>
                <a:gd name="T17"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0">
                  <a:moveTo>
                    <a:pt x="0" y="0"/>
                  </a:moveTo>
                  <a:lnTo>
                    <a:pt x="186" y="0"/>
                  </a:lnTo>
                  <a:lnTo>
                    <a:pt x="186" y="30"/>
                  </a:lnTo>
                  <a:lnTo>
                    <a:pt x="109" y="30"/>
                  </a:lnTo>
                  <a:lnTo>
                    <a:pt x="109" y="240"/>
                  </a:lnTo>
                  <a:lnTo>
                    <a:pt x="76" y="240"/>
                  </a:lnTo>
                  <a:lnTo>
                    <a:pt x="76" y="30"/>
                  </a:lnTo>
                  <a:lnTo>
                    <a:pt x="0" y="3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0" name="Rectangle 27">
              <a:extLst>
                <a:ext uri="{FF2B5EF4-FFF2-40B4-BE49-F238E27FC236}">
                  <a16:creationId xmlns:a16="http://schemas.microsoft.com/office/drawing/2014/main" id="{50A1FC23-1C8C-446C-AFEF-919D11344FC7}"/>
                </a:ext>
              </a:extLst>
            </p:cNvPr>
            <p:cNvSpPr>
              <a:spLocks noChangeArrowheads="1"/>
            </p:cNvSpPr>
            <p:nvPr userDrawn="1"/>
          </p:nvSpPr>
          <p:spPr bwMode="auto">
            <a:xfrm>
              <a:off x="9569450" y="4773613"/>
              <a:ext cx="50800" cy="381000"/>
            </a:xfrm>
            <a:prstGeom prst="rect">
              <a:avLst/>
            </a:prstGeom>
            <a:solidFill>
              <a:srgbClr val="000000"/>
            </a:solidFill>
            <a:ln w="0">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1" name="Freeform 28">
              <a:extLst>
                <a:ext uri="{FF2B5EF4-FFF2-40B4-BE49-F238E27FC236}">
                  <a16:creationId xmlns:a16="http://schemas.microsoft.com/office/drawing/2014/main" id="{BFE1875A-2710-49EB-9C82-3A8C2D77CDAB}"/>
                </a:ext>
              </a:extLst>
            </p:cNvPr>
            <p:cNvSpPr>
              <a:spLocks noEditPoints="1"/>
            </p:cNvSpPr>
            <p:nvPr userDrawn="1"/>
          </p:nvSpPr>
          <p:spPr bwMode="auto">
            <a:xfrm>
              <a:off x="9683750" y="4765676"/>
              <a:ext cx="395288" cy="396875"/>
            </a:xfrm>
            <a:custGeom>
              <a:avLst/>
              <a:gdLst>
                <a:gd name="T0" fmla="*/ 125 w 249"/>
                <a:gd name="T1" fmla="*/ 31 h 250"/>
                <a:gd name="T2" fmla="*/ 95 w 249"/>
                <a:gd name="T3" fmla="*/ 35 h 250"/>
                <a:gd name="T4" fmla="*/ 70 w 249"/>
                <a:gd name="T5" fmla="*/ 49 h 250"/>
                <a:gd name="T6" fmla="*/ 51 w 249"/>
                <a:gd name="T7" fmla="*/ 68 h 250"/>
                <a:gd name="T8" fmla="*/ 39 w 249"/>
                <a:gd name="T9" fmla="*/ 96 h 250"/>
                <a:gd name="T10" fmla="*/ 35 w 249"/>
                <a:gd name="T11" fmla="*/ 124 h 250"/>
                <a:gd name="T12" fmla="*/ 39 w 249"/>
                <a:gd name="T13" fmla="*/ 154 h 250"/>
                <a:gd name="T14" fmla="*/ 51 w 249"/>
                <a:gd name="T15" fmla="*/ 182 h 250"/>
                <a:gd name="T16" fmla="*/ 70 w 249"/>
                <a:gd name="T17" fmla="*/ 201 h 250"/>
                <a:gd name="T18" fmla="*/ 95 w 249"/>
                <a:gd name="T19" fmla="*/ 215 h 250"/>
                <a:gd name="T20" fmla="*/ 125 w 249"/>
                <a:gd name="T21" fmla="*/ 220 h 250"/>
                <a:gd name="T22" fmla="*/ 156 w 249"/>
                <a:gd name="T23" fmla="*/ 215 h 250"/>
                <a:gd name="T24" fmla="*/ 179 w 249"/>
                <a:gd name="T25" fmla="*/ 201 h 250"/>
                <a:gd name="T26" fmla="*/ 198 w 249"/>
                <a:gd name="T27" fmla="*/ 182 h 250"/>
                <a:gd name="T28" fmla="*/ 212 w 249"/>
                <a:gd name="T29" fmla="*/ 154 h 250"/>
                <a:gd name="T30" fmla="*/ 214 w 249"/>
                <a:gd name="T31" fmla="*/ 124 h 250"/>
                <a:gd name="T32" fmla="*/ 212 w 249"/>
                <a:gd name="T33" fmla="*/ 96 h 250"/>
                <a:gd name="T34" fmla="*/ 198 w 249"/>
                <a:gd name="T35" fmla="*/ 68 h 250"/>
                <a:gd name="T36" fmla="*/ 179 w 249"/>
                <a:gd name="T37" fmla="*/ 49 h 250"/>
                <a:gd name="T38" fmla="*/ 156 w 249"/>
                <a:gd name="T39" fmla="*/ 35 h 250"/>
                <a:gd name="T40" fmla="*/ 125 w 249"/>
                <a:gd name="T41" fmla="*/ 31 h 250"/>
                <a:gd name="T42" fmla="*/ 125 w 249"/>
                <a:gd name="T43" fmla="*/ 0 h 250"/>
                <a:gd name="T44" fmla="*/ 165 w 249"/>
                <a:gd name="T45" fmla="*/ 5 h 250"/>
                <a:gd name="T46" fmla="*/ 200 w 249"/>
                <a:gd name="T47" fmla="*/ 24 h 250"/>
                <a:gd name="T48" fmla="*/ 226 w 249"/>
                <a:gd name="T49" fmla="*/ 49 h 250"/>
                <a:gd name="T50" fmla="*/ 244 w 249"/>
                <a:gd name="T51" fmla="*/ 84 h 250"/>
                <a:gd name="T52" fmla="*/ 249 w 249"/>
                <a:gd name="T53" fmla="*/ 124 h 250"/>
                <a:gd name="T54" fmla="*/ 244 w 249"/>
                <a:gd name="T55" fmla="*/ 166 h 250"/>
                <a:gd name="T56" fmla="*/ 226 w 249"/>
                <a:gd name="T57" fmla="*/ 201 h 250"/>
                <a:gd name="T58" fmla="*/ 200 w 249"/>
                <a:gd name="T59" fmla="*/ 227 h 250"/>
                <a:gd name="T60" fmla="*/ 165 w 249"/>
                <a:gd name="T61" fmla="*/ 245 h 250"/>
                <a:gd name="T62" fmla="*/ 125 w 249"/>
                <a:gd name="T63" fmla="*/ 250 h 250"/>
                <a:gd name="T64" fmla="*/ 84 w 249"/>
                <a:gd name="T65" fmla="*/ 245 h 250"/>
                <a:gd name="T66" fmla="*/ 49 w 249"/>
                <a:gd name="T67" fmla="*/ 227 h 250"/>
                <a:gd name="T68" fmla="*/ 23 w 249"/>
                <a:gd name="T69" fmla="*/ 201 h 250"/>
                <a:gd name="T70" fmla="*/ 7 w 249"/>
                <a:gd name="T71" fmla="*/ 166 h 250"/>
                <a:gd name="T72" fmla="*/ 0 w 249"/>
                <a:gd name="T73" fmla="*/ 124 h 250"/>
                <a:gd name="T74" fmla="*/ 7 w 249"/>
                <a:gd name="T75" fmla="*/ 84 h 250"/>
                <a:gd name="T76" fmla="*/ 23 w 249"/>
                <a:gd name="T77" fmla="*/ 49 h 250"/>
                <a:gd name="T78" fmla="*/ 49 w 249"/>
                <a:gd name="T79" fmla="*/ 24 h 250"/>
                <a:gd name="T80" fmla="*/ 84 w 249"/>
                <a:gd name="T81" fmla="*/ 5 h 250"/>
                <a:gd name="T82" fmla="*/ 125 w 249"/>
                <a:gd name="T83"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0">
                  <a:moveTo>
                    <a:pt x="125" y="31"/>
                  </a:moveTo>
                  <a:lnTo>
                    <a:pt x="95" y="35"/>
                  </a:lnTo>
                  <a:lnTo>
                    <a:pt x="70" y="49"/>
                  </a:lnTo>
                  <a:lnTo>
                    <a:pt x="51" y="68"/>
                  </a:lnTo>
                  <a:lnTo>
                    <a:pt x="39" y="96"/>
                  </a:lnTo>
                  <a:lnTo>
                    <a:pt x="35" y="124"/>
                  </a:lnTo>
                  <a:lnTo>
                    <a:pt x="39" y="154"/>
                  </a:lnTo>
                  <a:lnTo>
                    <a:pt x="51" y="182"/>
                  </a:lnTo>
                  <a:lnTo>
                    <a:pt x="70" y="201"/>
                  </a:lnTo>
                  <a:lnTo>
                    <a:pt x="95" y="215"/>
                  </a:lnTo>
                  <a:lnTo>
                    <a:pt x="125" y="220"/>
                  </a:lnTo>
                  <a:lnTo>
                    <a:pt x="156" y="215"/>
                  </a:lnTo>
                  <a:lnTo>
                    <a:pt x="179" y="201"/>
                  </a:lnTo>
                  <a:lnTo>
                    <a:pt x="198" y="182"/>
                  </a:lnTo>
                  <a:lnTo>
                    <a:pt x="212" y="154"/>
                  </a:lnTo>
                  <a:lnTo>
                    <a:pt x="214" y="124"/>
                  </a:lnTo>
                  <a:lnTo>
                    <a:pt x="212" y="96"/>
                  </a:lnTo>
                  <a:lnTo>
                    <a:pt x="198" y="68"/>
                  </a:lnTo>
                  <a:lnTo>
                    <a:pt x="179" y="49"/>
                  </a:lnTo>
                  <a:lnTo>
                    <a:pt x="156" y="35"/>
                  </a:lnTo>
                  <a:lnTo>
                    <a:pt x="125" y="31"/>
                  </a:lnTo>
                  <a:close/>
                  <a:moveTo>
                    <a:pt x="125" y="0"/>
                  </a:moveTo>
                  <a:lnTo>
                    <a:pt x="165" y="5"/>
                  </a:lnTo>
                  <a:lnTo>
                    <a:pt x="200" y="24"/>
                  </a:lnTo>
                  <a:lnTo>
                    <a:pt x="226" y="49"/>
                  </a:lnTo>
                  <a:lnTo>
                    <a:pt x="244" y="84"/>
                  </a:lnTo>
                  <a:lnTo>
                    <a:pt x="249" y="124"/>
                  </a:lnTo>
                  <a:lnTo>
                    <a:pt x="244" y="166"/>
                  </a:lnTo>
                  <a:lnTo>
                    <a:pt x="226" y="201"/>
                  </a:lnTo>
                  <a:lnTo>
                    <a:pt x="200" y="227"/>
                  </a:lnTo>
                  <a:lnTo>
                    <a:pt x="165" y="245"/>
                  </a:lnTo>
                  <a:lnTo>
                    <a:pt x="125" y="250"/>
                  </a:lnTo>
                  <a:lnTo>
                    <a:pt x="84" y="245"/>
                  </a:lnTo>
                  <a:lnTo>
                    <a:pt x="49" y="227"/>
                  </a:lnTo>
                  <a:lnTo>
                    <a:pt x="23" y="201"/>
                  </a:lnTo>
                  <a:lnTo>
                    <a:pt x="7" y="166"/>
                  </a:lnTo>
                  <a:lnTo>
                    <a:pt x="0" y="124"/>
                  </a:lnTo>
                  <a:lnTo>
                    <a:pt x="7" y="84"/>
                  </a:lnTo>
                  <a:lnTo>
                    <a:pt x="23" y="49"/>
                  </a:lnTo>
                  <a:lnTo>
                    <a:pt x="49" y="24"/>
                  </a:lnTo>
                  <a:lnTo>
                    <a:pt x="84" y="5"/>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2" name="Freeform 29">
              <a:extLst>
                <a:ext uri="{FF2B5EF4-FFF2-40B4-BE49-F238E27FC236}">
                  <a16:creationId xmlns:a16="http://schemas.microsoft.com/office/drawing/2014/main" id="{BD9A8FB5-2923-47CF-A7A5-7F30C4118785}"/>
                </a:ext>
              </a:extLst>
            </p:cNvPr>
            <p:cNvSpPr>
              <a:spLocks/>
            </p:cNvSpPr>
            <p:nvPr userDrawn="1"/>
          </p:nvSpPr>
          <p:spPr bwMode="auto">
            <a:xfrm>
              <a:off x="10152063" y="4773613"/>
              <a:ext cx="328613" cy="381000"/>
            </a:xfrm>
            <a:custGeom>
              <a:avLst/>
              <a:gdLst>
                <a:gd name="T0" fmla="*/ 0 w 207"/>
                <a:gd name="T1" fmla="*/ 0 h 240"/>
                <a:gd name="T2" fmla="*/ 42 w 207"/>
                <a:gd name="T3" fmla="*/ 0 h 240"/>
                <a:gd name="T4" fmla="*/ 175 w 207"/>
                <a:gd name="T5" fmla="*/ 198 h 240"/>
                <a:gd name="T6" fmla="*/ 175 w 207"/>
                <a:gd name="T7" fmla="*/ 198 h 240"/>
                <a:gd name="T8" fmla="*/ 175 w 207"/>
                <a:gd name="T9" fmla="*/ 0 h 240"/>
                <a:gd name="T10" fmla="*/ 207 w 207"/>
                <a:gd name="T11" fmla="*/ 0 h 240"/>
                <a:gd name="T12" fmla="*/ 207 w 207"/>
                <a:gd name="T13" fmla="*/ 240 h 240"/>
                <a:gd name="T14" fmla="*/ 166 w 207"/>
                <a:gd name="T15" fmla="*/ 240 h 240"/>
                <a:gd name="T16" fmla="*/ 33 w 207"/>
                <a:gd name="T17" fmla="*/ 42 h 240"/>
                <a:gd name="T18" fmla="*/ 33 w 207"/>
                <a:gd name="T19" fmla="*/ 42 h 240"/>
                <a:gd name="T20" fmla="*/ 33 w 207"/>
                <a:gd name="T21" fmla="*/ 240 h 240"/>
                <a:gd name="T22" fmla="*/ 0 w 207"/>
                <a:gd name="T23" fmla="*/ 240 h 240"/>
                <a:gd name="T24" fmla="*/ 0 w 207"/>
                <a:gd name="T25"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7" h="240">
                  <a:moveTo>
                    <a:pt x="0" y="0"/>
                  </a:moveTo>
                  <a:lnTo>
                    <a:pt x="42" y="0"/>
                  </a:lnTo>
                  <a:lnTo>
                    <a:pt x="175" y="198"/>
                  </a:lnTo>
                  <a:lnTo>
                    <a:pt x="175" y="198"/>
                  </a:lnTo>
                  <a:lnTo>
                    <a:pt x="175" y="0"/>
                  </a:lnTo>
                  <a:lnTo>
                    <a:pt x="207" y="0"/>
                  </a:lnTo>
                  <a:lnTo>
                    <a:pt x="207" y="240"/>
                  </a:lnTo>
                  <a:lnTo>
                    <a:pt x="166" y="240"/>
                  </a:lnTo>
                  <a:lnTo>
                    <a:pt x="33" y="42"/>
                  </a:lnTo>
                  <a:lnTo>
                    <a:pt x="33" y="42"/>
                  </a:lnTo>
                  <a:lnTo>
                    <a:pt x="33" y="240"/>
                  </a:lnTo>
                  <a:lnTo>
                    <a:pt x="0" y="240"/>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3" name="Freeform 30">
              <a:extLst>
                <a:ext uri="{FF2B5EF4-FFF2-40B4-BE49-F238E27FC236}">
                  <a16:creationId xmlns:a16="http://schemas.microsoft.com/office/drawing/2014/main" id="{D006FE11-4B75-4368-8A6D-A2465F9FD365}"/>
                </a:ext>
              </a:extLst>
            </p:cNvPr>
            <p:cNvSpPr>
              <a:spLocks/>
            </p:cNvSpPr>
            <p:nvPr userDrawn="1"/>
          </p:nvSpPr>
          <p:spPr bwMode="auto">
            <a:xfrm>
              <a:off x="10547350" y="4765676"/>
              <a:ext cx="252413" cy="396875"/>
            </a:xfrm>
            <a:custGeom>
              <a:avLst/>
              <a:gdLst>
                <a:gd name="T0" fmla="*/ 89 w 159"/>
                <a:gd name="T1" fmla="*/ 0 h 250"/>
                <a:gd name="T2" fmla="*/ 114 w 159"/>
                <a:gd name="T3" fmla="*/ 3 h 250"/>
                <a:gd name="T4" fmla="*/ 138 w 159"/>
                <a:gd name="T5" fmla="*/ 10 h 250"/>
                <a:gd name="T6" fmla="*/ 156 w 159"/>
                <a:gd name="T7" fmla="*/ 26 h 250"/>
                <a:gd name="T8" fmla="*/ 131 w 159"/>
                <a:gd name="T9" fmla="*/ 52 h 250"/>
                <a:gd name="T10" fmla="*/ 114 w 159"/>
                <a:gd name="T11" fmla="*/ 35 h 250"/>
                <a:gd name="T12" fmla="*/ 89 w 159"/>
                <a:gd name="T13" fmla="*/ 31 h 250"/>
                <a:gd name="T14" fmla="*/ 66 w 159"/>
                <a:gd name="T15" fmla="*/ 33 h 250"/>
                <a:gd name="T16" fmla="*/ 52 w 159"/>
                <a:gd name="T17" fmla="*/ 42 h 250"/>
                <a:gd name="T18" fmla="*/ 45 w 159"/>
                <a:gd name="T19" fmla="*/ 54 h 250"/>
                <a:gd name="T20" fmla="*/ 42 w 159"/>
                <a:gd name="T21" fmla="*/ 66 h 250"/>
                <a:gd name="T22" fmla="*/ 47 w 159"/>
                <a:gd name="T23" fmla="*/ 84 h 250"/>
                <a:gd name="T24" fmla="*/ 56 w 159"/>
                <a:gd name="T25" fmla="*/ 94 h 250"/>
                <a:gd name="T26" fmla="*/ 73 w 159"/>
                <a:gd name="T27" fmla="*/ 103 h 250"/>
                <a:gd name="T28" fmla="*/ 91 w 159"/>
                <a:gd name="T29" fmla="*/ 110 h 250"/>
                <a:gd name="T30" fmla="*/ 110 w 159"/>
                <a:gd name="T31" fmla="*/ 115 h 250"/>
                <a:gd name="T32" fmla="*/ 128 w 159"/>
                <a:gd name="T33" fmla="*/ 124 h 250"/>
                <a:gd name="T34" fmla="*/ 145 w 159"/>
                <a:gd name="T35" fmla="*/ 136 h 250"/>
                <a:gd name="T36" fmla="*/ 156 w 159"/>
                <a:gd name="T37" fmla="*/ 152 h 250"/>
                <a:gd name="T38" fmla="*/ 159 w 159"/>
                <a:gd name="T39" fmla="*/ 178 h 250"/>
                <a:gd name="T40" fmla="*/ 156 w 159"/>
                <a:gd name="T41" fmla="*/ 203 h 250"/>
                <a:gd name="T42" fmla="*/ 145 w 159"/>
                <a:gd name="T43" fmla="*/ 222 h 250"/>
                <a:gd name="T44" fmla="*/ 126 w 159"/>
                <a:gd name="T45" fmla="*/ 238 h 250"/>
                <a:gd name="T46" fmla="*/ 103 w 159"/>
                <a:gd name="T47" fmla="*/ 248 h 250"/>
                <a:gd name="T48" fmla="*/ 77 w 159"/>
                <a:gd name="T49" fmla="*/ 250 h 250"/>
                <a:gd name="T50" fmla="*/ 47 w 159"/>
                <a:gd name="T51" fmla="*/ 248 h 250"/>
                <a:gd name="T52" fmla="*/ 21 w 159"/>
                <a:gd name="T53" fmla="*/ 236 h 250"/>
                <a:gd name="T54" fmla="*/ 0 w 159"/>
                <a:gd name="T55" fmla="*/ 217 h 250"/>
                <a:gd name="T56" fmla="*/ 26 w 159"/>
                <a:gd name="T57" fmla="*/ 194 h 250"/>
                <a:gd name="T58" fmla="*/ 40 w 159"/>
                <a:gd name="T59" fmla="*/ 210 h 250"/>
                <a:gd name="T60" fmla="*/ 59 w 159"/>
                <a:gd name="T61" fmla="*/ 217 h 250"/>
                <a:gd name="T62" fmla="*/ 77 w 159"/>
                <a:gd name="T63" fmla="*/ 220 h 250"/>
                <a:gd name="T64" fmla="*/ 93 w 159"/>
                <a:gd name="T65" fmla="*/ 217 h 250"/>
                <a:gd name="T66" fmla="*/ 110 w 159"/>
                <a:gd name="T67" fmla="*/ 210 h 250"/>
                <a:gd name="T68" fmla="*/ 121 w 159"/>
                <a:gd name="T69" fmla="*/ 199 h 250"/>
                <a:gd name="T70" fmla="*/ 126 w 159"/>
                <a:gd name="T71" fmla="*/ 180 h 250"/>
                <a:gd name="T72" fmla="*/ 121 w 159"/>
                <a:gd name="T73" fmla="*/ 166 h 250"/>
                <a:gd name="T74" fmla="*/ 110 w 159"/>
                <a:gd name="T75" fmla="*/ 154 h 250"/>
                <a:gd name="T76" fmla="*/ 96 w 159"/>
                <a:gd name="T77" fmla="*/ 147 h 250"/>
                <a:gd name="T78" fmla="*/ 77 w 159"/>
                <a:gd name="T79" fmla="*/ 140 h 250"/>
                <a:gd name="T80" fmla="*/ 56 w 159"/>
                <a:gd name="T81" fmla="*/ 133 h 250"/>
                <a:gd name="T82" fmla="*/ 38 w 159"/>
                <a:gd name="T83" fmla="*/ 126 h 250"/>
                <a:gd name="T84" fmla="*/ 21 w 159"/>
                <a:gd name="T85" fmla="*/ 112 h 250"/>
                <a:gd name="T86" fmla="*/ 12 w 159"/>
                <a:gd name="T87" fmla="*/ 94 h 250"/>
                <a:gd name="T88" fmla="*/ 7 w 159"/>
                <a:gd name="T89" fmla="*/ 66 h 250"/>
                <a:gd name="T90" fmla="*/ 10 w 159"/>
                <a:gd name="T91" fmla="*/ 49 h 250"/>
                <a:gd name="T92" fmla="*/ 19 w 159"/>
                <a:gd name="T93" fmla="*/ 31 h 250"/>
                <a:gd name="T94" fmla="*/ 35 w 159"/>
                <a:gd name="T95" fmla="*/ 14 h 250"/>
                <a:gd name="T96" fmla="*/ 59 w 159"/>
                <a:gd name="T97" fmla="*/ 3 h 250"/>
                <a:gd name="T98" fmla="*/ 89 w 159"/>
                <a:gd name="T99" fmla="*/ 0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9" h="250">
                  <a:moveTo>
                    <a:pt x="89" y="0"/>
                  </a:moveTo>
                  <a:lnTo>
                    <a:pt x="114" y="3"/>
                  </a:lnTo>
                  <a:lnTo>
                    <a:pt x="138" y="10"/>
                  </a:lnTo>
                  <a:lnTo>
                    <a:pt x="156" y="26"/>
                  </a:lnTo>
                  <a:lnTo>
                    <a:pt x="131" y="52"/>
                  </a:lnTo>
                  <a:lnTo>
                    <a:pt x="114" y="35"/>
                  </a:lnTo>
                  <a:lnTo>
                    <a:pt x="89" y="31"/>
                  </a:lnTo>
                  <a:lnTo>
                    <a:pt x="66" y="33"/>
                  </a:lnTo>
                  <a:lnTo>
                    <a:pt x="52" y="42"/>
                  </a:lnTo>
                  <a:lnTo>
                    <a:pt x="45" y="54"/>
                  </a:lnTo>
                  <a:lnTo>
                    <a:pt x="42" y="66"/>
                  </a:lnTo>
                  <a:lnTo>
                    <a:pt x="47" y="84"/>
                  </a:lnTo>
                  <a:lnTo>
                    <a:pt x="56" y="94"/>
                  </a:lnTo>
                  <a:lnTo>
                    <a:pt x="73" y="103"/>
                  </a:lnTo>
                  <a:lnTo>
                    <a:pt x="91" y="110"/>
                  </a:lnTo>
                  <a:lnTo>
                    <a:pt x="110" y="115"/>
                  </a:lnTo>
                  <a:lnTo>
                    <a:pt x="128" y="124"/>
                  </a:lnTo>
                  <a:lnTo>
                    <a:pt x="145" y="136"/>
                  </a:lnTo>
                  <a:lnTo>
                    <a:pt x="156" y="152"/>
                  </a:lnTo>
                  <a:lnTo>
                    <a:pt x="159" y="178"/>
                  </a:lnTo>
                  <a:lnTo>
                    <a:pt x="156" y="203"/>
                  </a:lnTo>
                  <a:lnTo>
                    <a:pt x="145" y="222"/>
                  </a:lnTo>
                  <a:lnTo>
                    <a:pt x="126" y="238"/>
                  </a:lnTo>
                  <a:lnTo>
                    <a:pt x="103" y="248"/>
                  </a:lnTo>
                  <a:lnTo>
                    <a:pt x="77" y="250"/>
                  </a:lnTo>
                  <a:lnTo>
                    <a:pt x="47" y="248"/>
                  </a:lnTo>
                  <a:lnTo>
                    <a:pt x="21" y="236"/>
                  </a:lnTo>
                  <a:lnTo>
                    <a:pt x="0" y="217"/>
                  </a:lnTo>
                  <a:lnTo>
                    <a:pt x="26" y="194"/>
                  </a:lnTo>
                  <a:lnTo>
                    <a:pt x="40" y="210"/>
                  </a:lnTo>
                  <a:lnTo>
                    <a:pt x="59" y="217"/>
                  </a:lnTo>
                  <a:lnTo>
                    <a:pt x="77" y="220"/>
                  </a:lnTo>
                  <a:lnTo>
                    <a:pt x="93" y="217"/>
                  </a:lnTo>
                  <a:lnTo>
                    <a:pt x="110" y="210"/>
                  </a:lnTo>
                  <a:lnTo>
                    <a:pt x="121" y="199"/>
                  </a:lnTo>
                  <a:lnTo>
                    <a:pt x="126" y="180"/>
                  </a:lnTo>
                  <a:lnTo>
                    <a:pt x="121" y="166"/>
                  </a:lnTo>
                  <a:lnTo>
                    <a:pt x="110" y="154"/>
                  </a:lnTo>
                  <a:lnTo>
                    <a:pt x="96" y="147"/>
                  </a:lnTo>
                  <a:lnTo>
                    <a:pt x="77" y="140"/>
                  </a:lnTo>
                  <a:lnTo>
                    <a:pt x="56" y="133"/>
                  </a:lnTo>
                  <a:lnTo>
                    <a:pt x="38" y="126"/>
                  </a:lnTo>
                  <a:lnTo>
                    <a:pt x="21" y="112"/>
                  </a:lnTo>
                  <a:lnTo>
                    <a:pt x="12" y="94"/>
                  </a:lnTo>
                  <a:lnTo>
                    <a:pt x="7" y="66"/>
                  </a:lnTo>
                  <a:lnTo>
                    <a:pt x="10" y="49"/>
                  </a:lnTo>
                  <a:lnTo>
                    <a:pt x="19" y="31"/>
                  </a:lnTo>
                  <a:lnTo>
                    <a:pt x="35" y="14"/>
                  </a:lnTo>
                  <a:lnTo>
                    <a:pt x="59" y="3"/>
                  </a:lnTo>
                  <a:lnTo>
                    <a:pt x="89"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4" name="Freeform 31">
              <a:extLst>
                <a:ext uri="{FF2B5EF4-FFF2-40B4-BE49-F238E27FC236}">
                  <a16:creationId xmlns:a16="http://schemas.microsoft.com/office/drawing/2014/main" id="{65C9CAA0-65C0-41DF-87AB-707836166A19}"/>
                </a:ext>
              </a:extLst>
            </p:cNvPr>
            <p:cNvSpPr>
              <a:spLocks/>
            </p:cNvSpPr>
            <p:nvPr userDrawn="1"/>
          </p:nvSpPr>
          <p:spPr bwMode="auto">
            <a:xfrm>
              <a:off x="4743450" y="5280026"/>
              <a:ext cx="239713" cy="382588"/>
            </a:xfrm>
            <a:custGeom>
              <a:avLst/>
              <a:gdLst>
                <a:gd name="T0" fmla="*/ 0 w 151"/>
                <a:gd name="T1" fmla="*/ 0 h 241"/>
                <a:gd name="T2" fmla="*/ 151 w 151"/>
                <a:gd name="T3" fmla="*/ 0 h 241"/>
                <a:gd name="T4" fmla="*/ 151 w 151"/>
                <a:gd name="T5" fmla="*/ 31 h 241"/>
                <a:gd name="T6" fmla="*/ 33 w 151"/>
                <a:gd name="T7" fmla="*/ 31 h 241"/>
                <a:gd name="T8" fmla="*/ 33 w 151"/>
                <a:gd name="T9" fmla="*/ 105 h 241"/>
                <a:gd name="T10" fmla="*/ 142 w 151"/>
                <a:gd name="T11" fmla="*/ 105 h 241"/>
                <a:gd name="T12" fmla="*/ 142 w 151"/>
                <a:gd name="T13" fmla="*/ 136 h 241"/>
                <a:gd name="T14" fmla="*/ 33 w 151"/>
                <a:gd name="T15" fmla="*/ 136 h 241"/>
                <a:gd name="T16" fmla="*/ 33 w 151"/>
                <a:gd name="T17" fmla="*/ 241 h 241"/>
                <a:gd name="T18" fmla="*/ 0 w 151"/>
                <a:gd name="T19" fmla="*/ 241 h 241"/>
                <a:gd name="T20" fmla="*/ 0 w 151"/>
                <a:gd name="T21"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1" h="241">
                  <a:moveTo>
                    <a:pt x="0" y="0"/>
                  </a:moveTo>
                  <a:lnTo>
                    <a:pt x="151" y="0"/>
                  </a:lnTo>
                  <a:lnTo>
                    <a:pt x="151" y="31"/>
                  </a:lnTo>
                  <a:lnTo>
                    <a:pt x="33" y="31"/>
                  </a:lnTo>
                  <a:lnTo>
                    <a:pt x="33" y="105"/>
                  </a:lnTo>
                  <a:lnTo>
                    <a:pt x="142" y="105"/>
                  </a:lnTo>
                  <a:lnTo>
                    <a:pt x="142" y="136"/>
                  </a:lnTo>
                  <a:lnTo>
                    <a:pt x="33" y="136"/>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5" name="Freeform 32">
              <a:extLst>
                <a:ext uri="{FF2B5EF4-FFF2-40B4-BE49-F238E27FC236}">
                  <a16:creationId xmlns:a16="http://schemas.microsoft.com/office/drawing/2014/main" id="{B60FBEDB-2491-45C7-B661-CAAAD5CA1903}"/>
                </a:ext>
              </a:extLst>
            </p:cNvPr>
            <p:cNvSpPr>
              <a:spLocks noEditPoints="1"/>
            </p:cNvSpPr>
            <p:nvPr userDrawn="1"/>
          </p:nvSpPr>
          <p:spPr bwMode="auto">
            <a:xfrm>
              <a:off x="5021263" y="5268913"/>
              <a:ext cx="395288" cy="400050"/>
            </a:xfrm>
            <a:custGeom>
              <a:avLst/>
              <a:gdLst>
                <a:gd name="T0" fmla="*/ 125 w 249"/>
                <a:gd name="T1" fmla="*/ 33 h 252"/>
                <a:gd name="T2" fmla="*/ 95 w 249"/>
                <a:gd name="T3" fmla="*/ 38 h 252"/>
                <a:gd name="T4" fmla="*/ 70 w 249"/>
                <a:gd name="T5" fmla="*/ 49 h 252"/>
                <a:gd name="T6" fmla="*/ 51 w 249"/>
                <a:gd name="T7" fmla="*/ 70 h 252"/>
                <a:gd name="T8" fmla="*/ 39 w 249"/>
                <a:gd name="T9" fmla="*/ 98 h 252"/>
                <a:gd name="T10" fmla="*/ 35 w 249"/>
                <a:gd name="T11" fmla="*/ 126 h 252"/>
                <a:gd name="T12" fmla="*/ 39 w 249"/>
                <a:gd name="T13" fmla="*/ 157 h 252"/>
                <a:gd name="T14" fmla="*/ 51 w 249"/>
                <a:gd name="T15" fmla="*/ 182 h 252"/>
                <a:gd name="T16" fmla="*/ 70 w 249"/>
                <a:gd name="T17" fmla="*/ 203 h 252"/>
                <a:gd name="T18" fmla="*/ 95 w 249"/>
                <a:gd name="T19" fmla="*/ 217 h 252"/>
                <a:gd name="T20" fmla="*/ 125 w 249"/>
                <a:gd name="T21" fmla="*/ 222 h 252"/>
                <a:gd name="T22" fmla="*/ 156 w 249"/>
                <a:gd name="T23" fmla="*/ 217 h 252"/>
                <a:gd name="T24" fmla="*/ 179 w 249"/>
                <a:gd name="T25" fmla="*/ 203 h 252"/>
                <a:gd name="T26" fmla="*/ 200 w 249"/>
                <a:gd name="T27" fmla="*/ 182 h 252"/>
                <a:gd name="T28" fmla="*/ 212 w 249"/>
                <a:gd name="T29" fmla="*/ 157 h 252"/>
                <a:gd name="T30" fmla="*/ 214 w 249"/>
                <a:gd name="T31" fmla="*/ 126 h 252"/>
                <a:gd name="T32" fmla="*/ 212 w 249"/>
                <a:gd name="T33" fmla="*/ 98 h 252"/>
                <a:gd name="T34" fmla="*/ 200 w 249"/>
                <a:gd name="T35" fmla="*/ 70 h 252"/>
                <a:gd name="T36" fmla="*/ 179 w 249"/>
                <a:gd name="T37" fmla="*/ 49 h 252"/>
                <a:gd name="T38" fmla="*/ 156 w 249"/>
                <a:gd name="T39" fmla="*/ 38 h 252"/>
                <a:gd name="T40" fmla="*/ 125 w 249"/>
                <a:gd name="T41" fmla="*/ 33 h 252"/>
                <a:gd name="T42" fmla="*/ 125 w 249"/>
                <a:gd name="T43" fmla="*/ 0 h 252"/>
                <a:gd name="T44" fmla="*/ 165 w 249"/>
                <a:gd name="T45" fmla="*/ 7 h 252"/>
                <a:gd name="T46" fmla="*/ 200 w 249"/>
                <a:gd name="T47" fmla="*/ 26 h 252"/>
                <a:gd name="T48" fmla="*/ 226 w 249"/>
                <a:gd name="T49" fmla="*/ 52 h 252"/>
                <a:gd name="T50" fmla="*/ 244 w 249"/>
                <a:gd name="T51" fmla="*/ 87 h 252"/>
                <a:gd name="T52" fmla="*/ 249 w 249"/>
                <a:gd name="T53" fmla="*/ 126 h 252"/>
                <a:gd name="T54" fmla="*/ 244 w 249"/>
                <a:gd name="T55" fmla="*/ 168 h 252"/>
                <a:gd name="T56" fmla="*/ 226 w 249"/>
                <a:gd name="T57" fmla="*/ 203 h 252"/>
                <a:gd name="T58" fmla="*/ 200 w 249"/>
                <a:gd name="T59" fmla="*/ 229 h 252"/>
                <a:gd name="T60" fmla="*/ 165 w 249"/>
                <a:gd name="T61" fmla="*/ 248 h 252"/>
                <a:gd name="T62" fmla="*/ 125 w 249"/>
                <a:gd name="T63" fmla="*/ 252 h 252"/>
                <a:gd name="T64" fmla="*/ 84 w 249"/>
                <a:gd name="T65" fmla="*/ 248 h 252"/>
                <a:gd name="T66" fmla="*/ 49 w 249"/>
                <a:gd name="T67" fmla="*/ 229 h 252"/>
                <a:gd name="T68" fmla="*/ 23 w 249"/>
                <a:gd name="T69" fmla="*/ 203 h 252"/>
                <a:gd name="T70" fmla="*/ 7 w 249"/>
                <a:gd name="T71" fmla="*/ 168 h 252"/>
                <a:gd name="T72" fmla="*/ 0 w 249"/>
                <a:gd name="T73" fmla="*/ 126 h 252"/>
                <a:gd name="T74" fmla="*/ 7 w 249"/>
                <a:gd name="T75" fmla="*/ 87 h 252"/>
                <a:gd name="T76" fmla="*/ 23 w 249"/>
                <a:gd name="T77" fmla="*/ 52 h 252"/>
                <a:gd name="T78" fmla="*/ 49 w 249"/>
                <a:gd name="T79" fmla="*/ 26 h 252"/>
                <a:gd name="T80" fmla="*/ 84 w 249"/>
                <a:gd name="T81" fmla="*/ 7 h 252"/>
                <a:gd name="T82" fmla="*/ 125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5" y="33"/>
                  </a:moveTo>
                  <a:lnTo>
                    <a:pt x="95" y="38"/>
                  </a:lnTo>
                  <a:lnTo>
                    <a:pt x="70" y="49"/>
                  </a:lnTo>
                  <a:lnTo>
                    <a:pt x="51" y="70"/>
                  </a:lnTo>
                  <a:lnTo>
                    <a:pt x="39" y="98"/>
                  </a:lnTo>
                  <a:lnTo>
                    <a:pt x="35" y="126"/>
                  </a:lnTo>
                  <a:lnTo>
                    <a:pt x="39" y="157"/>
                  </a:lnTo>
                  <a:lnTo>
                    <a:pt x="51" y="182"/>
                  </a:lnTo>
                  <a:lnTo>
                    <a:pt x="70" y="203"/>
                  </a:lnTo>
                  <a:lnTo>
                    <a:pt x="95" y="217"/>
                  </a:lnTo>
                  <a:lnTo>
                    <a:pt x="125" y="222"/>
                  </a:lnTo>
                  <a:lnTo>
                    <a:pt x="156" y="217"/>
                  </a:lnTo>
                  <a:lnTo>
                    <a:pt x="179" y="203"/>
                  </a:lnTo>
                  <a:lnTo>
                    <a:pt x="200" y="182"/>
                  </a:lnTo>
                  <a:lnTo>
                    <a:pt x="212" y="157"/>
                  </a:lnTo>
                  <a:lnTo>
                    <a:pt x="214" y="126"/>
                  </a:lnTo>
                  <a:lnTo>
                    <a:pt x="212" y="98"/>
                  </a:lnTo>
                  <a:lnTo>
                    <a:pt x="200" y="70"/>
                  </a:lnTo>
                  <a:lnTo>
                    <a:pt x="179" y="49"/>
                  </a:lnTo>
                  <a:lnTo>
                    <a:pt x="156" y="38"/>
                  </a:lnTo>
                  <a:lnTo>
                    <a:pt x="125" y="33"/>
                  </a:lnTo>
                  <a:close/>
                  <a:moveTo>
                    <a:pt x="125" y="0"/>
                  </a:moveTo>
                  <a:lnTo>
                    <a:pt x="165" y="7"/>
                  </a:lnTo>
                  <a:lnTo>
                    <a:pt x="200" y="26"/>
                  </a:lnTo>
                  <a:lnTo>
                    <a:pt x="226" y="52"/>
                  </a:lnTo>
                  <a:lnTo>
                    <a:pt x="244" y="87"/>
                  </a:lnTo>
                  <a:lnTo>
                    <a:pt x="249" y="126"/>
                  </a:lnTo>
                  <a:lnTo>
                    <a:pt x="244" y="168"/>
                  </a:lnTo>
                  <a:lnTo>
                    <a:pt x="226" y="203"/>
                  </a:lnTo>
                  <a:lnTo>
                    <a:pt x="200" y="229"/>
                  </a:lnTo>
                  <a:lnTo>
                    <a:pt x="165" y="248"/>
                  </a:lnTo>
                  <a:lnTo>
                    <a:pt x="125" y="252"/>
                  </a:lnTo>
                  <a:lnTo>
                    <a:pt x="84" y="248"/>
                  </a:lnTo>
                  <a:lnTo>
                    <a:pt x="49" y="229"/>
                  </a:lnTo>
                  <a:lnTo>
                    <a:pt x="23" y="203"/>
                  </a:lnTo>
                  <a:lnTo>
                    <a:pt x="7" y="168"/>
                  </a:lnTo>
                  <a:lnTo>
                    <a:pt x="0" y="126"/>
                  </a:lnTo>
                  <a:lnTo>
                    <a:pt x="7" y="87"/>
                  </a:lnTo>
                  <a:lnTo>
                    <a:pt x="23" y="52"/>
                  </a:lnTo>
                  <a:lnTo>
                    <a:pt x="49" y="26"/>
                  </a:lnTo>
                  <a:lnTo>
                    <a:pt x="84" y="7"/>
                  </a:lnTo>
                  <a:lnTo>
                    <a:pt x="12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6" name="Freeform 33">
              <a:extLst>
                <a:ext uri="{FF2B5EF4-FFF2-40B4-BE49-F238E27FC236}">
                  <a16:creationId xmlns:a16="http://schemas.microsoft.com/office/drawing/2014/main" id="{C7394692-1D5B-4A3A-BE52-4CB6852F469D}"/>
                </a:ext>
              </a:extLst>
            </p:cNvPr>
            <p:cNvSpPr>
              <a:spLocks noEditPoints="1"/>
            </p:cNvSpPr>
            <p:nvPr userDrawn="1"/>
          </p:nvSpPr>
          <p:spPr bwMode="auto">
            <a:xfrm>
              <a:off x="5483225" y="5280026"/>
              <a:ext cx="269875" cy="382588"/>
            </a:xfrm>
            <a:custGeom>
              <a:avLst/>
              <a:gdLst>
                <a:gd name="T0" fmla="*/ 32 w 170"/>
                <a:gd name="T1" fmla="*/ 28 h 241"/>
                <a:gd name="T2" fmla="*/ 32 w 170"/>
                <a:gd name="T3" fmla="*/ 105 h 241"/>
                <a:gd name="T4" fmla="*/ 74 w 170"/>
                <a:gd name="T5" fmla="*/ 105 h 241"/>
                <a:gd name="T6" fmla="*/ 90 w 170"/>
                <a:gd name="T7" fmla="*/ 105 h 241"/>
                <a:gd name="T8" fmla="*/ 104 w 170"/>
                <a:gd name="T9" fmla="*/ 101 h 241"/>
                <a:gd name="T10" fmla="*/ 116 w 170"/>
                <a:gd name="T11" fmla="*/ 96 h 241"/>
                <a:gd name="T12" fmla="*/ 123 w 170"/>
                <a:gd name="T13" fmla="*/ 84 h 241"/>
                <a:gd name="T14" fmla="*/ 125 w 170"/>
                <a:gd name="T15" fmla="*/ 68 h 241"/>
                <a:gd name="T16" fmla="*/ 123 w 170"/>
                <a:gd name="T17" fmla="*/ 52 h 241"/>
                <a:gd name="T18" fmla="*/ 116 w 170"/>
                <a:gd name="T19" fmla="*/ 40 h 241"/>
                <a:gd name="T20" fmla="*/ 104 w 170"/>
                <a:gd name="T21" fmla="*/ 33 h 241"/>
                <a:gd name="T22" fmla="*/ 90 w 170"/>
                <a:gd name="T23" fmla="*/ 31 h 241"/>
                <a:gd name="T24" fmla="*/ 74 w 170"/>
                <a:gd name="T25" fmla="*/ 28 h 241"/>
                <a:gd name="T26" fmla="*/ 32 w 170"/>
                <a:gd name="T27" fmla="*/ 28 h 241"/>
                <a:gd name="T28" fmla="*/ 0 w 170"/>
                <a:gd name="T29" fmla="*/ 0 h 241"/>
                <a:gd name="T30" fmla="*/ 83 w 170"/>
                <a:gd name="T31" fmla="*/ 0 h 241"/>
                <a:gd name="T32" fmla="*/ 111 w 170"/>
                <a:gd name="T33" fmla="*/ 3 h 241"/>
                <a:gd name="T34" fmla="*/ 130 w 170"/>
                <a:gd name="T35" fmla="*/ 12 h 241"/>
                <a:gd name="T36" fmla="*/ 144 w 170"/>
                <a:gd name="T37" fmla="*/ 24 h 241"/>
                <a:gd name="T38" fmla="*/ 153 w 170"/>
                <a:gd name="T39" fmla="*/ 38 h 241"/>
                <a:gd name="T40" fmla="*/ 158 w 170"/>
                <a:gd name="T41" fmla="*/ 52 h 241"/>
                <a:gd name="T42" fmla="*/ 160 w 170"/>
                <a:gd name="T43" fmla="*/ 68 h 241"/>
                <a:gd name="T44" fmla="*/ 156 w 170"/>
                <a:gd name="T45" fmla="*/ 89 h 241"/>
                <a:gd name="T46" fmla="*/ 144 w 170"/>
                <a:gd name="T47" fmla="*/ 110 h 241"/>
                <a:gd name="T48" fmla="*/ 125 w 170"/>
                <a:gd name="T49" fmla="*/ 124 h 241"/>
                <a:gd name="T50" fmla="*/ 102 w 170"/>
                <a:gd name="T51" fmla="*/ 131 h 241"/>
                <a:gd name="T52" fmla="*/ 170 w 170"/>
                <a:gd name="T53" fmla="*/ 241 h 241"/>
                <a:gd name="T54" fmla="*/ 130 w 170"/>
                <a:gd name="T55" fmla="*/ 241 h 241"/>
                <a:gd name="T56" fmla="*/ 69 w 170"/>
                <a:gd name="T57" fmla="*/ 133 h 241"/>
                <a:gd name="T58" fmla="*/ 32 w 170"/>
                <a:gd name="T59" fmla="*/ 133 h 241"/>
                <a:gd name="T60" fmla="*/ 32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2" y="28"/>
                  </a:moveTo>
                  <a:lnTo>
                    <a:pt x="32" y="105"/>
                  </a:lnTo>
                  <a:lnTo>
                    <a:pt x="74" y="105"/>
                  </a:lnTo>
                  <a:lnTo>
                    <a:pt x="90" y="105"/>
                  </a:lnTo>
                  <a:lnTo>
                    <a:pt x="104" y="101"/>
                  </a:lnTo>
                  <a:lnTo>
                    <a:pt x="116" y="96"/>
                  </a:lnTo>
                  <a:lnTo>
                    <a:pt x="123" y="84"/>
                  </a:lnTo>
                  <a:lnTo>
                    <a:pt x="125" y="68"/>
                  </a:lnTo>
                  <a:lnTo>
                    <a:pt x="123" y="52"/>
                  </a:lnTo>
                  <a:lnTo>
                    <a:pt x="116" y="40"/>
                  </a:lnTo>
                  <a:lnTo>
                    <a:pt x="104" y="33"/>
                  </a:lnTo>
                  <a:lnTo>
                    <a:pt x="90" y="31"/>
                  </a:lnTo>
                  <a:lnTo>
                    <a:pt x="74" y="28"/>
                  </a:lnTo>
                  <a:lnTo>
                    <a:pt x="32" y="28"/>
                  </a:lnTo>
                  <a:close/>
                  <a:moveTo>
                    <a:pt x="0" y="0"/>
                  </a:moveTo>
                  <a:lnTo>
                    <a:pt x="83" y="0"/>
                  </a:lnTo>
                  <a:lnTo>
                    <a:pt x="111" y="3"/>
                  </a:lnTo>
                  <a:lnTo>
                    <a:pt x="130" y="12"/>
                  </a:lnTo>
                  <a:lnTo>
                    <a:pt x="144" y="24"/>
                  </a:lnTo>
                  <a:lnTo>
                    <a:pt x="153" y="38"/>
                  </a:lnTo>
                  <a:lnTo>
                    <a:pt x="158" y="52"/>
                  </a:lnTo>
                  <a:lnTo>
                    <a:pt x="160" y="68"/>
                  </a:lnTo>
                  <a:lnTo>
                    <a:pt x="156" y="89"/>
                  </a:lnTo>
                  <a:lnTo>
                    <a:pt x="144" y="110"/>
                  </a:lnTo>
                  <a:lnTo>
                    <a:pt x="125" y="124"/>
                  </a:lnTo>
                  <a:lnTo>
                    <a:pt x="102" y="131"/>
                  </a:lnTo>
                  <a:lnTo>
                    <a:pt x="170" y="241"/>
                  </a:lnTo>
                  <a:lnTo>
                    <a:pt x="130" y="241"/>
                  </a:lnTo>
                  <a:lnTo>
                    <a:pt x="69" y="133"/>
                  </a:lnTo>
                  <a:lnTo>
                    <a:pt x="32" y="133"/>
                  </a:lnTo>
                  <a:lnTo>
                    <a:pt x="3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7" name="Freeform 34">
              <a:extLst>
                <a:ext uri="{FF2B5EF4-FFF2-40B4-BE49-F238E27FC236}">
                  <a16:creationId xmlns:a16="http://schemas.microsoft.com/office/drawing/2014/main" id="{1F1940BD-EDC4-43F8-A4E2-6D056A9942F6}"/>
                </a:ext>
              </a:extLst>
            </p:cNvPr>
            <p:cNvSpPr>
              <a:spLocks noEditPoints="1"/>
            </p:cNvSpPr>
            <p:nvPr userDrawn="1"/>
          </p:nvSpPr>
          <p:spPr bwMode="auto">
            <a:xfrm>
              <a:off x="5895975" y="5280026"/>
              <a:ext cx="373063" cy="382588"/>
            </a:xfrm>
            <a:custGeom>
              <a:avLst/>
              <a:gdLst>
                <a:gd name="T0" fmla="*/ 117 w 235"/>
                <a:gd name="T1" fmla="*/ 42 h 241"/>
                <a:gd name="T2" fmla="*/ 72 w 235"/>
                <a:gd name="T3" fmla="*/ 152 h 241"/>
                <a:gd name="T4" fmla="*/ 163 w 235"/>
                <a:gd name="T5" fmla="*/ 152 h 241"/>
                <a:gd name="T6" fmla="*/ 119 w 235"/>
                <a:gd name="T7" fmla="*/ 42 h 241"/>
                <a:gd name="T8" fmla="*/ 117 w 235"/>
                <a:gd name="T9" fmla="*/ 42 h 241"/>
                <a:gd name="T10" fmla="*/ 105 w 235"/>
                <a:gd name="T11" fmla="*/ 0 h 241"/>
                <a:gd name="T12" fmla="*/ 135 w 235"/>
                <a:gd name="T13" fmla="*/ 0 h 241"/>
                <a:gd name="T14" fmla="*/ 235 w 235"/>
                <a:gd name="T15" fmla="*/ 241 h 241"/>
                <a:gd name="T16" fmla="*/ 198 w 235"/>
                <a:gd name="T17" fmla="*/ 241 h 241"/>
                <a:gd name="T18" fmla="*/ 175 w 235"/>
                <a:gd name="T19" fmla="*/ 180 h 241"/>
                <a:gd name="T20" fmla="*/ 61 w 235"/>
                <a:gd name="T21" fmla="*/ 180 h 241"/>
                <a:gd name="T22" fmla="*/ 38 w 235"/>
                <a:gd name="T23" fmla="*/ 241 h 241"/>
                <a:gd name="T24" fmla="*/ 0 w 235"/>
                <a:gd name="T25" fmla="*/ 241 h 241"/>
                <a:gd name="T26" fmla="*/ 105 w 235"/>
                <a:gd name="T2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5" h="241">
                  <a:moveTo>
                    <a:pt x="117" y="42"/>
                  </a:moveTo>
                  <a:lnTo>
                    <a:pt x="72" y="152"/>
                  </a:lnTo>
                  <a:lnTo>
                    <a:pt x="163" y="152"/>
                  </a:lnTo>
                  <a:lnTo>
                    <a:pt x="119" y="42"/>
                  </a:lnTo>
                  <a:lnTo>
                    <a:pt x="117" y="42"/>
                  </a:lnTo>
                  <a:close/>
                  <a:moveTo>
                    <a:pt x="105" y="0"/>
                  </a:moveTo>
                  <a:lnTo>
                    <a:pt x="135" y="0"/>
                  </a:lnTo>
                  <a:lnTo>
                    <a:pt x="235" y="241"/>
                  </a:lnTo>
                  <a:lnTo>
                    <a:pt x="198" y="241"/>
                  </a:lnTo>
                  <a:lnTo>
                    <a:pt x="175" y="180"/>
                  </a:lnTo>
                  <a:lnTo>
                    <a:pt x="61" y="180"/>
                  </a:lnTo>
                  <a:lnTo>
                    <a:pt x="38" y="241"/>
                  </a:lnTo>
                  <a:lnTo>
                    <a:pt x="0" y="241"/>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 name="Freeform 35">
              <a:extLst>
                <a:ext uri="{FF2B5EF4-FFF2-40B4-BE49-F238E27FC236}">
                  <a16:creationId xmlns:a16="http://schemas.microsoft.com/office/drawing/2014/main" id="{8F46F961-D81B-4055-B6D7-E6EE66017066}"/>
                </a:ext>
              </a:extLst>
            </p:cNvPr>
            <p:cNvSpPr>
              <a:spLocks/>
            </p:cNvSpPr>
            <p:nvPr userDrawn="1"/>
          </p:nvSpPr>
          <p:spPr bwMode="auto">
            <a:xfrm>
              <a:off x="6421438" y="5268913"/>
              <a:ext cx="254000" cy="400050"/>
            </a:xfrm>
            <a:custGeom>
              <a:avLst/>
              <a:gdLst>
                <a:gd name="T0" fmla="*/ 88 w 160"/>
                <a:gd name="T1" fmla="*/ 0 h 252"/>
                <a:gd name="T2" fmla="*/ 114 w 160"/>
                <a:gd name="T3" fmla="*/ 3 h 252"/>
                <a:gd name="T4" fmla="*/ 137 w 160"/>
                <a:gd name="T5" fmla="*/ 12 h 252"/>
                <a:gd name="T6" fmla="*/ 158 w 160"/>
                <a:gd name="T7" fmla="*/ 28 h 252"/>
                <a:gd name="T8" fmla="*/ 130 w 160"/>
                <a:gd name="T9" fmla="*/ 54 h 252"/>
                <a:gd name="T10" fmla="*/ 114 w 160"/>
                <a:gd name="T11" fmla="*/ 38 h 252"/>
                <a:gd name="T12" fmla="*/ 88 w 160"/>
                <a:gd name="T13" fmla="*/ 33 h 252"/>
                <a:gd name="T14" fmla="*/ 65 w 160"/>
                <a:gd name="T15" fmla="*/ 35 h 252"/>
                <a:gd name="T16" fmla="*/ 51 w 160"/>
                <a:gd name="T17" fmla="*/ 45 h 252"/>
                <a:gd name="T18" fmla="*/ 44 w 160"/>
                <a:gd name="T19" fmla="*/ 56 h 252"/>
                <a:gd name="T20" fmla="*/ 42 w 160"/>
                <a:gd name="T21" fmla="*/ 68 h 252"/>
                <a:gd name="T22" fmla="*/ 46 w 160"/>
                <a:gd name="T23" fmla="*/ 84 h 252"/>
                <a:gd name="T24" fmla="*/ 56 w 160"/>
                <a:gd name="T25" fmla="*/ 96 h 252"/>
                <a:gd name="T26" fmla="*/ 72 w 160"/>
                <a:gd name="T27" fmla="*/ 105 h 252"/>
                <a:gd name="T28" fmla="*/ 91 w 160"/>
                <a:gd name="T29" fmla="*/ 110 h 252"/>
                <a:gd name="T30" fmla="*/ 112 w 160"/>
                <a:gd name="T31" fmla="*/ 117 h 252"/>
                <a:gd name="T32" fmla="*/ 130 w 160"/>
                <a:gd name="T33" fmla="*/ 126 h 252"/>
                <a:gd name="T34" fmla="*/ 144 w 160"/>
                <a:gd name="T35" fmla="*/ 138 h 252"/>
                <a:gd name="T36" fmla="*/ 156 w 160"/>
                <a:gd name="T37" fmla="*/ 154 h 252"/>
                <a:gd name="T38" fmla="*/ 160 w 160"/>
                <a:gd name="T39" fmla="*/ 180 h 252"/>
                <a:gd name="T40" fmla="*/ 156 w 160"/>
                <a:gd name="T41" fmla="*/ 203 h 252"/>
                <a:gd name="T42" fmla="*/ 144 w 160"/>
                <a:gd name="T43" fmla="*/ 224 h 252"/>
                <a:gd name="T44" fmla="*/ 125 w 160"/>
                <a:gd name="T45" fmla="*/ 241 h 252"/>
                <a:gd name="T46" fmla="*/ 102 w 160"/>
                <a:gd name="T47" fmla="*/ 250 h 252"/>
                <a:gd name="T48" fmla="*/ 77 w 160"/>
                <a:gd name="T49" fmla="*/ 252 h 252"/>
                <a:gd name="T50" fmla="*/ 46 w 160"/>
                <a:gd name="T51" fmla="*/ 250 h 252"/>
                <a:gd name="T52" fmla="*/ 21 w 160"/>
                <a:gd name="T53" fmla="*/ 238 h 252"/>
                <a:gd name="T54" fmla="*/ 0 w 160"/>
                <a:gd name="T55" fmla="*/ 220 h 252"/>
                <a:gd name="T56" fmla="*/ 28 w 160"/>
                <a:gd name="T57" fmla="*/ 196 h 252"/>
                <a:gd name="T58" fmla="*/ 42 w 160"/>
                <a:gd name="T59" fmla="*/ 210 h 252"/>
                <a:gd name="T60" fmla="*/ 58 w 160"/>
                <a:gd name="T61" fmla="*/ 220 h 252"/>
                <a:gd name="T62" fmla="*/ 77 w 160"/>
                <a:gd name="T63" fmla="*/ 222 h 252"/>
                <a:gd name="T64" fmla="*/ 93 w 160"/>
                <a:gd name="T65" fmla="*/ 220 h 252"/>
                <a:gd name="T66" fmla="*/ 109 w 160"/>
                <a:gd name="T67" fmla="*/ 213 h 252"/>
                <a:gd name="T68" fmla="*/ 121 w 160"/>
                <a:gd name="T69" fmla="*/ 201 h 252"/>
                <a:gd name="T70" fmla="*/ 125 w 160"/>
                <a:gd name="T71" fmla="*/ 182 h 252"/>
                <a:gd name="T72" fmla="*/ 121 w 160"/>
                <a:gd name="T73" fmla="*/ 168 h 252"/>
                <a:gd name="T74" fmla="*/ 109 w 160"/>
                <a:gd name="T75" fmla="*/ 157 h 252"/>
                <a:gd name="T76" fmla="*/ 95 w 160"/>
                <a:gd name="T77" fmla="*/ 150 h 252"/>
                <a:gd name="T78" fmla="*/ 77 w 160"/>
                <a:gd name="T79" fmla="*/ 143 h 252"/>
                <a:gd name="T80" fmla="*/ 56 w 160"/>
                <a:gd name="T81" fmla="*/ 136 h 252"/>
                <a:gd name="T82" fmla="*/ 37 w 160"/>
                <a:gd name="T83" fmla="*/ 126 h 252"/>
                <a:gd name="T84" fmla="*/ 23 w 160"/>
                <a:gd name="T85" fmla="*/ 115 h 252"/>
                <a:gd name="T86" fmla="*/ 11 w 160"/>
                <a:gd name="T87" fmla="*/ 96 h 252"/>
                <a:gd name="T88" fmla="*/ 7 w 160"/>
                <a:gd name="T89" fmla="*/ 68 h 252"/>
                <a:gd name="T90" fmla="*/ 11 w 160"/>
                <a:gd name="T91" fmla="*/ 52 h 252"/>
                <a:gd name="T92" fmla="*/ 18 w 160"/>
                <a:gd name="T93" fmla="*/ 33 h 252"/>
                <a:gd name="T94" fmla="*/ 35 w 160"/>
                <a:gd name="T95" fmla="*/ 17 h 252"/>
                <a:gd name="T96" fmla="*/ 58 w 160"/>
                <a:gd name="T97" fmla="*/ 5 h 252"/>
                <a:gd name="T98" fmla="*/ 88 w 160"/>
                <a:gd name="T99"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0" h="252">
                  <a:moveTo>
                    <a:pt x="88" y="0"/>
                  </a:moveTo>
                  <a:lnTo>
                    <a:pt x="114" y="3"/>
                  </a:lnTo>
                  <a:lnTo>
                    <a:pt x="137" y="12"/>
                  </a:lnTo>
                  <a:lnTo>
                    <a:pt x="158" y="28"/>
                  </a:lnTo>
                  <a:lnTo>
                    <a:pt x="130" y="54"/>
                  </a:lnTo>
                  <a:lnTo>
                    <a:pt x="114" y="38"/>
                  </a:lnTo>
                  <a:lnTo>
                    <a:pt x="88" y="33"/>
                  </a:lnTo>
                  <a:lnTo>
                    <a:pt x="65" y="35"/>
                  </a:lnTo>
                  <a:lnTo>
                    <a:pt x="51" y="45"/>
                  </a:lnTo>
                  <a:lnTo>
                    <a:pt x="44" y="56"/>
                  </a:lnTo>
                  <a:lnTo>
                    <a:pt x="42" y="68"/>
                  </a:lnTo>
                  <a:lnTo>
                    <a:pt x="46" y="84"/>
                  </a:lnTo>
                  <a:lnTo>
                    <a:pt x="56" y="96"/>
                  </a:lnTo>
                  <a:lnTo>
                    <a:pt x="72" y="105"/>
                  </a:lnTo>
                  <a:lnTo>
                    <a:pt x="91" y="110"/>
                  </a:lnTo>
                  <a:lnTo>
                    <a:pt x="112" y="117"/>
                  </a:lnTo>
                  <a:lnTo>
                    <a:pt x="130" y="126"/>
                  </a:lnTo>
                  <a:lnTo>
                    <a:pt x="144" y="138"/>
                  </a:lnTo>
                  <a:lnTo>
                    <a:pt x="156" y="154"/>
                  </a:lnTo>
                  <a:lnTo>
                    <a:pt x="160" y="180"/>
                  </a:lnTo>
                  <a:lnTo>
                    <a:pt x="156" y="203"/>
                  </a:lnTo>
                  <a:lnTo>
                    <a:pt x="144" y="224"/>
                  </a:lnTo>
                  <a:lnTo>
                    <a:pt x="125" y="241"/>
                  </a:lnTo>
                  <a:lnTo>
                    <a:pt x="102" y="250"/>
                  </a:lnTo>
                  <a:lnTo>
                    <a:pt x="77" y="252"/>
                  </a:lnTo>
                  <a:lnTo>
                    <a:pt x="46" y="250"/>
                  </a:lnTo>
                  <a:lnTo>
                    <a:pt x="21" y="238"/>
                  </a:lnTo>
                  <a:lnTo>
                    <a:pt x="0" y="220"/>
                  </a:lnTo>
                  <a:lnTo>
                    <a:pt x="28" y="196"/>
                  </a:lnTo>
                  <a:lnTo>
                    <a:pt x="42" y="210"/>
                  </a:lnTo>
                  <a:lnTo>
                    <a:pt x="58" y="220"/>
                  </a:lnTo>
                  <a:lnTo>
                    <a:pt x="77" y="222"/>
                  </a:lnTo>
                  <a:lnTo>
                    <a:pt x="93" y="220"/>
                  </a:lnTo>
                  <a:lnTo>
                    <a:pt x="109" y="213"/>
                  </a:lnTo>
                  <a:lnTo>
                    <a:pt x="121" y="201"/>
                  </a:lnTo>
                  <a:lnTo>
                    <a:pt x="125" y="182"/>
                  </a:lnTo>
                  <a:lnTo>
                    <a:pt x="121" y="168"/>
                  </a:lnTo>
                  <a:lnTo>
                    <a:pt x="109" y="157"/>
                  </a:lnTo>
                  <a:lnTo>
                    <a:pt x="95" y="150"/>
                  </a:lnTo>
                  <a:lnTo>
                    <a:pt x="77" y="143"/>
                  </a:lnTo>
                  <a:lnTo>
                    <a:pt x="56" y="136"/>
                  </a:lnTo>
                  <a:lnTo>
                    <a:pt x="37" y="126"/>
                  </a:lnTo>
                  <a:lnTo>
                    <a:pt x="23" y="115"/>
                  </a:lnTo>
                  <a:lnTo>
                    <a:pt x="11" y="96"/>
                  </a:lnTo>
                  <a:lnTo>
                    <a:pt x="7" y="68"/>
                  </a:lnTo>
                  <a:lnTo>
                    <a:pt x="11" y="52"/>
                  </a:lnTo>
                  <a:lnTo>
                    <a:pt x="18" y="33"/>
                  </a:lnTo>
                  <a:lnTo>
                    <a:pt x="35" y="17"/>
                  </a:lnTo>
                  <a:lnTo>
                    <a:pt x="58" y="5"/>
                  </a:lnTo>
                  <a:lnTo>
                    <a:pt x="88"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9" name="Freeform 36">
              <a:extLst>
                <a:ext uri="{FF2B5EF4-FFF2-40B4-BE49-F238E27FC236}">
                  <a16:creationId xmlns:a16="http://schemas.microsoft.com/office/drawing/2014/main" id="{23FC9197-304A-4963-9AF0-BDBBA594EB85}"/>
                </a:ext>
              </a:extLst>
            </p:cNvPr>
            <p:cNvSpPr>
              <a:spLocks/>
            </p:cNvSpPr>
            <p:nvPr userDrawn="1"/>
          </p:nvSpPr>
          <p:spPr bwMode="auto">
            <a:xfrm>
              <a:off x="6738938" y="5280026"/>
              <a:ext cx="395288" cy="382588"/>
            </a:xfrm>
            <a:custGeom>
              <a:avLst/>
              <a:gdLst>
                <a:gd name="T0" fmla="*/ 0 w 249"/>
                <a:gd name="T1" fmla="*/ 0 h 241"/>
                <a:gd name="T2" fmla="*/ 49 w 249"/>
                <a:gd name="T3" fmla="*/ 0 h 241"/>
                <a:gd name="T4" fmla="*/ 123 w 249"/>
                <a:gd name="T5" fmla="*/ 182 h 241"/>
                <a:gd name="T6" fmla="*/ 126 w 249"/>
                <a:gd name="T7" fmla="*/ 182 h 241"/>
                <a:gd name="T8" fmla="*/ 200 w 249"/>
                <a:gd name="T9" fmla="*/ 0 h 241"/>
                <a:gd name="T10" fmla="*/ 249 w 249"/>
                <a:gd name="T11" fmla="*/ 0 h 241"/>
                <a:gd name="T12" fmla="*/ 249 w 249"/>
                <a:gd name="T13" fmla="*/ 241 h 241"/>
                <a:gd name="T14" fmla="*/ 216 w 249"/>
                <a:gd name="T15" fmla="*/ 241 h 241"/>
                <a:gd name="T16" fmla="*/ 216 w 249"/>
                <a:gd name="T17" fmla="*/ 42 h 241"/>
                <a:gd name="T18" fmla="*/ 216 w 249"/>
                <a:gd name="T19" fmla="*/ 42 h 241"/>
                <a:gd name="T20" fmla="*/ 135 w 249"/>
                <a:gd name="T21" fmla="*/ 241 h 241"/>
                <a:gd name="T22" fmla="*/ 114 w 249"/>
                <a:gd name="T23" fmla="*/ 241 h 241"/>
                <a:gd name="T24" fmla="*/ 33 w 249"/>
                <a:gd name="T25" fmla="*/ 42 h 241"/>
                <a:gd name="T26" fmla="*/ 33 w 249"/>
                <a:gd name="T27" fmla="*/ 42 h 241"/>
                <a:gd name="T28" fmla="*/ 33 w 249"/>
                <a:gd name="T29" fmla="*/ 241 h 241"/>
                <a:gd name="T30" fmla="*/ 0 w 249"/>
                <a:gd name="T31" fmla="*/ 241 h 241"/>
                <a:gd name="T32" fmla="*/ 0 w 249"/>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9" h="241">
                  <a:moveTo>
                    <a:pt x="0" y="0"/>
                  </a:moveTo>
                  <a:lnTo>
                    <a:pt x="49" y="0"/>
                  </a:lnTo>
                  <a:lnTo>
                    <a:pt x="123" y="182"/>
                  </a:lnTo>
                  <a:lnTo>
                    <a:pt x="126" y="182"/>
                  </a:lnTo>
                  <a:lnTo>
                    <a:pt x="200" y="0"/>
                  </a:lnTo>
                  <a:lnTo>
                    <a:pt x="249" y="0"/>
                  </a:lnTo>
                  <a:lnTo>
                    <a:pt x="249" y="241"/>
                  </a:lnTo>
                  <a:lnTo>
                    <a:pt x="216" y="241"/>
                  </a:lnTo>
                  <a:lnTo>
                    <a:pt x="216" y="42"/>
                  </a:lnTo>
                  <a:lnTo>
                    <a:pt x="216" y="42"/>
                  </a:lnTo>
                  <a:lnTo>
                    <a:pt x="135" y="241"/>
                  </a:lnTo>
                  <a:lnTo>
                    <a:pt x="114" y="241"/>
                  </a:lnTo>
                  <a:lnTo>
                    <a:pt x="33" y="42"/>
                  </a:lnTo>
                  <a:lnTo>
                    <a:pt x="33" y="42"/>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0" name="Freeform 37">
              <a:extLst>
                <a:ext uri="{FF2B5EF4-FFF2-40B4-BE49-F238E27FC236}">
                  <a16:creationId xmlns:a16="http://schemas.microsoft.com/office/drawing/2014/main" id="{B9971C12-812F-4F4A-AB6E-542EBA9C6AC7}"/>
                </a:ext>
              </a:extLst>
            </p:cNvPr>
            <p:cNvSpPr>
              <a:spLocks noEditPoints="1"/>
            </p:cNvSpPr>
            <p:nvPr userDrawn="1"/>
          </p:nvSpPr>
          <p:spPr bwMode="auto">
            <a:xfrm>
              <a:off x="7170738" y="5280026"/>
              <a:ext cx="377825" cy="382588"/>
            </a:xfrm>
            <a:custGeom>
              <a:avLst/>
              <a:gdLst>
                <a:gd name="T0" fmla="*/ 119 w 238"/>
                <a:gd name="T1" fmla="*/ 42 h 241"/>
                <a:gd name="T2" fmla="*/ 72 w 238"/>
                <a:gd name="T3" fmla="*/ 152 h 241"/>
                <a:gd name="T4" fmla="*/ 163 w 238"/>
                <a:gd name="T5" fmla="*/ 152 h 241"/>
                <a:gd name="T6" fmla="*/ 119 w 238"/>
                <a:gd name="T7" fmla="*/ 42 h 241"/>
                <a:gd name="T8" fmla="*/ 119 w 238"/>
                <a:gd name="T9" fmla="*/ 42 h 241"/>
                <a:gd name="T10" fmla="*/ 105 w 238"/>
                <a:gd name="T11" fmla="*/ 0 h 241"/>
                <a:gd name="T12" fmla="*/ 135 w 238"/>
                <a:gd name="T13" fmla="*/ 0 h 241"/>
                <a:gd name="T14" fmla="*/ 238 w 238"/>
                <a:gd name="T15" fmla="*/ 241 h 241"/>
                <a:gd name="T16" fmla="*/ 200 w 238"/>
                <a:gd name="T17" fmla="*/ 241 h 241"/>
                <a:gd name="T18" fmla="*/ 175 w 238"/>
                <a:gd name="T19" fmla="*/ 180 h 241"/>
                <a:gd name="T20" fmla="*/ 61 w 238"/>
                <a:gd name="T21" fmla="*/ 180 h 241"/>
                <a:gd name="T22" fmla="*/ 37 w 238"/>
                <a:gd name="T23" fmla="*/ 241 h 241"/>
                <a:gd name="T24" fmla="*/ 0 w 238"/>
                <a:gd name="T25" fmla="*/ 241 h 241"/>
                <a:gd name="T26" fmla="*/ 105 w 238"/>
                <a:gd name="T2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8" h="241">
                  <a:moveTo>
                    <a:pt x="119" y="42"/>
                  </a:moveTo>
                  <a:lnTo>
                    <a:pt x="72" y="152"/>
                  </a:lnTo>
                  <a:lnTo>
                    <a:pt x="163" y="152"/>
                  </a:lnTo>
                  <a:lnTo>
                    <a:pt x="119" y="42"/>
                  </a:lnTo>
                  <a:lnTo>
                    <a:pt x="119" y="42"/>
                  </a:lnTo>
                  <a:close/>
                  <a:moveTo>
                    <a:pt x="105" y="0"/>
                  </a:moveTo>
                  <a:lnTo>
                    <a:pt x="135" y="0"/>
                  </a:lnTo>
                  <a:lnTo>
                    <a:pt x="238" y="241"/>
                  </a:lnTo>
                  <a:lnTo>
                    <a:pt x="200" y="241"/>
                  </a:lnTo>
                  <a:lnTo>
                    <a:pt x="175" y="180"/>
                  </a:lnTo>
                  <a:lnTo>
                    <a:pt x="61" y="180"/>
                  </a:lnTo>
                  <a:lnTo>
                    <a:pt x="37" y="241"/>
                  </a:lnTo>
                  <a:lnTo>
                    <a:pt x="0" y="241"/>
                  </a:lnTo>
                  <a:lnTo>
                    <a:pt x="105"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1" name="Freeform 38">
              <a:extLst>
                <a:ext uri="{FF2B5EF4-FFF2-40B4-BE49-F238E27FC236}">
                  <a16:creationId xmlns:a16="http://schemas.microsoft.com/office/drawing/2014/main" id="{5E8976EB-26F3-46F3-B521-3B821CE21916}"/>
                </a:ext>
              </a:extLst>
            </p:cNvPr>
            <p:cNvSpPr>
              <a:spLocks noEditPoints="1"/>
            </p:cNvSpPr>
            <p:nvPr userDrawn="1"/>
          </p:nvSpPr>
          <p:spPr bwMode="auto">
            <a:xfrm>
              <a:off x="7588250" y="5280026"/>
              <a:ext cx="269875" cy="382588"/>
            </a:xfrm>
            <a:custGeom>
              <a:avLst/>
              <a:gdLst>
                <a:gd name="T0" fmla="*/ 33 w 170"/>
                <a:gd name="T1" fmla="*/ 28 h 241"/>
                <a:gd name="T2" fmla="*/ 33 w 170"/>
                <a:gd name="T3" fmla="*/ 105 h 241"/>
                <a:gd name="T4" fmla="*/ 75 w 170"/>
                <a:gd name="T5" fmla="*/ 105 h 241"/>
                <a:gd name="T6" fmla="*/ 91 w 170"/>
                <a:gd name="T7" fmla="*/ 105 h 241"/>
                <a:gd name="T8" fmla="*/ 105 w 170"/>
                <a:gd name="T9" fmla="*/ 101 h 241"/>
                <a:gd name="T10" fmla="*/ 117 w 170"/>
                <a:gd name="T11" fmla="*/ 96 h 241"/>
                <a:gd name="T12" fmla="*/ 124 w 170"/>
                <a:gd name="T13" fmla="*/ 84 h 241"/>
                <a:gd name="T14" fmla="*/ 126 w 170"/>
                <a:gd name="T15" fmla="*/ 68 h 241"/>
                <a:gd name="T16" fmla="*/ 124 w 170"/>
                <a:gd name="T17" fmla="*/ 52 h 241"/>
                <a:gd name="T18" fmla="*/ 117 w 170"/>
                <a:gd name="T19" fmla="*/ 40 h 241"/>
                <a:gd name="T20" fmla="*/ 105 w 170"/>
                <a:gd name="T21" fmla="*/ 33 h 241"/>
                <a:gd name="T22" fmla="*/ 91 w 170"/>
                <a:gd name="T23" fmla="*/ 31 h 241"/>
                <a:gd name="T24" fmla="*/ 75 w 170"/>
                <a:gd name="T25" fmla="*/ 28 h 241"/>
                <a:gd name="T26" fmla="*/ 33 w 170"/>
                <a:gd name="T27" fmla="*/ 28 h 241"/>
                <a:gd name="T28" fmla="*/ 0 w 170"/>
                <a:gd name="T29" fmla="*/ 0 h 241"/>
                <a:gd name="T30" fmla="*/ 84 w 170"/>
                <a:gd name="T31" fmla="*/ 0 h 241"/>
                <a:gd name="T32" fmla="*/ 112 w 170"/>
                <a:gd name="T33" fmla="*/ 3 h 241"/>
                <a:gd name="T34" fmla="*/ 131 w 170"/>
                <a:gd name="T35" fmla="*/ 12 h 241"/>
                <a:gd name="T36" fmla="*/ 145 w 170"/>
                <a:gd name="T37" fmla="*/ 24 h 241"/>
                <a:gd name="T38" fmla="*/ 154 w 170"/>
                <a:gd name="T39" fmla="*/ 38 h 241"/>
                <a:gd name="T40" fmla="*/ 158 w 170"/>
                <a:gd name="T41" fmla="*/ 52 h 241"/>
                <a:gd name="T42" fmla="*/ 161 w 170"/>
                <a:gd name="T43" fmla="*/ 68 h 241"/>
                <a:gd name="T44" fmla="*/ 156 w 170"/>
                <a:gd name="T45" fmla="*/ 89 h 241"/>
                <a:gd name="T46" fmla="*/ 145 w 170"/>
                <a:gd name="T47" fmla="*/ 110 h 241"/>
                <a:gd name="T48" fmla="*/ 126 w 170"/>
                <a:gd name="T49" fmla="*/ 124 h 241"/>
                <a:gd name="T50" fmla="*/ 103 w 170"/>
                <a:gd name="T51" fmla="*/ 131 h 241"/>
                <a:gd name="T52" fmla="*/ 170 w 170"/>
                <a:gd name="T53" fmla="*/ 241 h 241"/>
                <a:gd name="T54" fmla="*/ 128 w 170"/>
                <a:gd name="T55" fmla="*/ 241 h 241"/>
                <a:gd name="T56" fmla="*/ 68 w 170"/>
                <a:gd name="T57" fmla="*/ 133 h 241"/>
                <a:gd name="T58" fmla="*/ 33 w 170"/>
                <a:gd name="T59" fmla="*/ 133 h 241"/>
                <a:gd name="T60" fmla="*/ 33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3" y="28"/>
                  </a:moveTo>
                  <a:lnTo>
                    <a:pt x="33" y="105"/>
                  </a:lnTo>
                  <a:lnTo>
                    <a:pt x="75" y="105"/>
                  </a:lnTo>
                  <a:lnTo>
                    <a:pt x="91" y="105"/>
                  </a:lnTo>
                  <a:lnTo>
                    <a:pt x="105" y="101"/>
                  </a:lnTo>
                  <a:lnTo>
                    <a:pt x="117" y="96"/>
                  </a:lnTo>
                  <a:lnTo>
                    <a:pt x="124" y="84"/>
                  </a:lnTo>
                  <a:lnTo>
                    <a:pt x="126" y="68"/>
                  </a:lnTo>
                  <a:lnTo>
                    <a:pt x="124" y="52"/>
                  </a:lnTo>
                  <a:lnTo>
                    <a:pt x="117" y="40"/>
                  </a:lnTo>
                  <a:lnTo>
                    <a:pt x="105" y="33"/>
                  </a:lnTo>
                  <a:lnTo>
                    <a:pt x="91" y="31"/>
                  </a:lnTo>
                  <a:lnTo>
                    <a:pt x="75" y="28"/>
                  </a:lnTo>
                  <a:lnTo>
                    <a:pt x="33" y="28"/>
                  </a:lnTo>
                  <a:close/>
                  <a:moveTo>
                    <a:pt x="0" y="0"/>
                  </a:moveTo>
                  <a:lnTo>
                    <a:pt x="84" y="0"/>
                  </a:lnTo>
                  <a:lnTo>
                    <a:pt x="112" y="3"/>
                  </a:lnTo>
                  <a:lnTo>
                    <a:pt x="131" y="12"/>
                  </a:lnTo>
                  <a:lnTo>
                    <a:pt x="145" y="24"/>
                  </a:lnTo>
                  <a:lnTo>
                    <a:pt x="154" y="38"/>
                  </a:lnTo>
                  <a:lnTo>
                    <a:pt x="158" y="52"/>
                  </a:lnTo>
                  <a:lnTo>
                    <a:pt x="161" y="68"/>
                  </a:lnTo>
                  <a:lnTo>
                    <a:pt x="156" y="89"/>
                  </a:lnTo>
                  <a:lnTo>
                    <a:pt x="145" y="110"/>
                  </a:lnTo>
                  <a:lnTo>
                    <a:pt x="126" y="124"/>
                  </a:lnTo>
                  <a:lnTo>
                    <a:pt x="103" y="131"/>
                  </a:lnTo>
                  <a:lnTo>
                    <a:pt x="170" y="241"/>
                  </a:lnTo>
                  <a:lnTo>
                    <a:pt x="128" y="241"/>
                  </a:lnTo>
                  <a:lnTo>
                    <a:pt x="68" y="133"/>
                  </a:lnTo>
                  <a:lnTo>
                    <a:pt x="33" y="133"/>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2" name="Freeform 39">
              <a:extLst>
                <a:ext uri="{FF2B5EF4-FFF2-40B4-BE49-F238E27FC236}">
                  <a16:creationId xmlns:a16="http://schemas.microsoft.com/office/drawing/2014/main" id="{67ECA2D0-2E7D-4616-8EF0-D7325EC2EE1A}"/>
                </a:ext>
              </a:extLst>
            </p:cNvPr>
            <p:cNvSpPr>
              <a:spLocks/>
            </p:cNvSpPr>
            <p:nvPr userDrawn="1"/>
          </p:nvSpPr>
          <p:spPr bwMode="auto">
            <a:xfrm>
              <a:off x="7866063" y="5280026"/>
              <a:ext cx="295275" cy="382588"/>
            </a:xfrm>
            <a:custGeom>
              <a:avLst/>
              <a:gdLst>
                <a:gd name="T0" fmla="*/ 0 w 186"/>
                <a:gd name="T1" fmla="*/ 0 h 241"/>
                <a:gd name="T2" fmla="*/ 186 w 186"/>
                <a:gd name="T3" fmla="*/ 0 h 241"/>
                <a:gd name="T4" fmla="*/ 186 w 186"/>
                <a:gd name="T5" fmla="*/ 31 h 241"/>
                <a:gd name="T6" fmla="*/ 109 w 186"/>
                <a:gd name="T7" fmla="*/ 31 h 241"/>
                <a:gd name="T8" fmla="*/ 109 w 186"/>
                <a:gd name="T9" fmla="*/ 241 h 241"/>
                <a:gd name="T10" fmla="*/ 77 w 186"/>
                <a:gd name="T11" fmla="*/ 241 h 241"/>
                <a:gd name="T12" fmla="*/ 77 w 186"/>
                <a:gd name="T13" fmla="*/ 31 h 241"/>
                <a:gd name="T14" fmla="*/ 0 w 186"/>
                <a:gd name="T15" fmla="*/ 31 h 241"/>
                <a:gd name="T16" fmla="*/ 0 w 186"/>
                <a:gd name="T17"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6" h="241">
                  <a:moveTo>
                    <a:pt x="0" y="0"/>
                  </a:moveTo>
                  <a:lnTo>
                    <a:pt x="186" y="0"/>
                  </a:lnTo>
                  <a:lnTo>
                    <a:pt x="186" y="31"/>
                  </a:lnTo>
                  <a:lnTo>
                    <a:pt x="109" y="31"/>
                  </a:lnTo>
                  <a:lnTo>
                    <a:pt x="109" y="241"/>
                  </a:lnTo>
                  <a:lnTo>
                    <a:pt x="77" y="241"/>
                  </a:lnTo>
                  <a:lnTo>
                    <a:pt x="77" y="31"/>
                  </a:lnTo>
                  <a:lnTo>
                    <a:pt x="0" y="3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3" name="Freeform 40">
              <a:extLst>
                <a:ext uri="{FF2B5EF4-FFF2-40B4-BE49-F238E27FC236}">
                  <a16:creationId xmlns:a16="http://schemas.microsoft.com/office/drawing/2014/main" id="{1FF5B2F2-E920-434E-A3C7-3DF026735A86}"/>
                </a:ext>
              </a:extLst>
            </p:cNvPr>
            <p:cNvSpPr>
              <a:spLocks/>
            </p:cNvSpPr>
            <p:nvPr userDrawn="1"/>
          </p:nvSpPr>
          <p:spPr bwMode="auto">
            <a:xfrm>
              <a:off x="8205788" y="5280026"/>
              <a:ext cx="254000" cy="382588"/>
            </a:xfrm>
            <a:custGeom>
              <a:avLst/>
              <a:gdLst>
                <a:gd name="T0" fmla="*/ 0 w 160"/>
                <a:gd name="T1" fmla="*/ 0 h 241"/>
                <a:gd name="T2" fmla="*/ 156 w 160"/>
                <a:gd name="T3" fmla="*/ 0 h 241"/>
                <a:gd name="T4" fmla="*/ 156 w 160"/>
                <a:gd name="T5" fmla="*/ 31 h 241"/>
                <a:gd name="T6" fmla="*/ 32 w 160"/>
                <a:gd name="T7" fmla="*/ 31 h 241"/>
                <a:gd name="T8" fmla="*/ 32 w 160"/>
                <a:gd name="T9" fmla="*/ 103 h 241"/>
                <a:gd name="T10" fmla="*/ 146 w 160"/>
                <a:gd name="T11" fmla="*/ 103 h 241"/>
                <a:gd name="T12" fmla="*/ 146 w 160"/>
                <a:gd name="T13" fmla="*/ 133 h 241"/>
                <a:gd name="T14" fmla="*/ 32 w 160"/>
                <a:gd name="T15" fmla="*/ 133 h 241"/>
                <a:gd name="T16" fmla="*/ 32 w 160"/>
                <a:gd name="T17" fmla="*/ 210 h 241"/>
                <a:gd name="T18" fmla="*/ 160 w 160"/>
                <a:gd name="T19" fmla="*/ 210 h 241"/>
                <a:gd name="T20" fmla="*/ 160 w 160"/>
                <a:gd name="T21" fmla="*/ 241 h 241"/>
                <a:gd name="T22" fmla="*/ 0 w 160"/>
                <a:gd name="T23" fmla="*/ 241 h 241"/>
                <a:gd name="T24" fmla="*/ 0 w 160"/>
                <a:gd name="T2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0" h="241">
                  <a:moveTo>
                    <a:pt x="0" y="0"/>
                  </a:moveTo>
                  <a:lnTo>
                    <a:pt x="156" y="0"/>
                  </a:lnTo>
                  <a:lnTo>
                    <a:pt x="156" y="31"/>
                  </a:lnTo>
                  <a:lnTo>
                    <a:pt x="32" y="31"/>
                  </a:lnTo>
                  <a:lnTo>
                    <a:pt x="32" y="103"/>
                  </a:lnTo>
                  <a:lnTo>
                    <a:pt x="146" y="103"/>
                  </a:lnTo>
                  <a:lnTo>
                    <a:pt x="146" y="133"/>
                  </a:lnTo>
                  <a:lnTo>
                    <a:pt x="32" y="133"/>
                  </a:lnTo>
                  <a:lnTo>
                    <a:pt x="32" y="210"/>
                  </a:lnTo>
                  <a:lnTo>
                    <a:pt x="160" y="210"/>
                  </a:lnTo>
                  <a:lnTo>
                    <a:pt x="160"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4" name="Freeform 41">
              <a:extLst>
                <a:ext uri="{FF2B5EF4-FFF2-40B4-BE49-F238E27FC236}">
                  <a16:creationId xmlns:a16="http://schemas.microsoft.com/office/drawing/2014/main" id="{A02D6F3D-F77C-43BD-836A-F1FF029D4E09}"/>
                </a:ext>
              </a:extLst>
            </p:cNvPr>
            <p:cNvSpPr>
              <a:spLocks noEditPoints="1"/>
            </p:cNvSpPr>
            <p:nvPr userDrawn="1"/>
          </p:nvSpPr>
          <p:spPr bwMode="auto">
            <a:xfrm>
              <a:off x="8526463" y="5280026"/>
              <a:ext cx="269875" cy="382588"/>
            </a:xfrm>
            <a:custGeom>
              <a:avLst/>
              <a:gdLst>
                <a:gd name="T0" fmla="*/ 33 w 170"/>
                <a:gd name="T1" fmla="*/ 28 h 241"/>
                <a:gd name="T2" fmla="*/ 33 w 170"/>
                <a:gd name="T3" fmla="*/ 105 h 241"/>
                <a:gd name="T4" fmla="*/ 75 w 170"/>
                <a:gd name="T5" fmla="*/ 105 h 241"/>
                <a:gd name="T6" fmla="*/ 89 w 170"/>
                <a:gd name="T7" fmla="*/ 105 h 241"/>
                <a:gd name="T8" fmla="*/ 103 w 170"/>
                <a:gd name="T9" fmla="*/ 101 h 241"/>
                <a:gd name="T10" fmla="*/ 114 w 170"/>
                <a:gd name="T11" fmla="*/ 96 h 241"/>
                <a:gd name="T12" fmla="*/ 124 w 170"/>
                <a:gd name="T13" fmla="*/ 84 h 241"/>
                <a:gd name="T14" fmla="*/ 126 w 170"/>
                <a:gd name="T15" fmla="*/ 68 h 241"/>
                <a:gd name="T16" fmla="*/ 124 w 170"/>
                <a:gd name="T17" fmla="*/ 52 h 241"/>
                <a:gd name="T18" fmla="*/ 114 w 170"/>
                <a:gd name="T19" fmla="*/ 40 h 241"/>
                <a:gd name="T20" fmla="*/ 103 w 170"/>
                <a:gd name="T21" fmla="*/ 33 h 241"/>
                <a:gd name="T22" fmla="*/ 89 w 170"/>
                <a:gd name="T23" fmla="*/ 31 h 241"/>
                <a:gd name="T24" fmla="*/ 75 w 170"/>
                <a:gd name="T25" fmla="*/ 28 h 241"/>
                <a:gd name="T26" fmla="*/ 33 w 170"/>
                <a:gd name="T27" fmla="*/ 28 h 241"/>
                <a:gd name="T28" fmla="*/ 0 w 170"/>
                <a:gd name="T29" fmla="*/ 0 h 241"/>
                <a:gd name="T30" fmla="*/ 84 w 170"/>
                <a:gd name="T31" fmla="*/ 0 h 241"/>
                <a:gd name="T32" fmla="*/ 110 w 170"/>
                <a:gd name="T33" fmla="*/ 3 h 241"/>
                <a:gd name="T34" fmla="*/ 131 w 170"/>
                <a:gd name="T35" fmla="*/ 12 h 241"/>
                <a:gd name="T36" fmla="*/ 145 w 170"/>
                <a:gd name="T37" fmla="*/ 24 h 241"/>
                <a:gd name="T38" fmla="*/ 154 w 170"/>
                <a:gd name="T39" fmla="*/ 38 h 241"/>
                <a:gd name="T40" fmla="*/ 159 w 170"/>
                <a:gd name="T41" fmla="*/ 52 h 241"/>
                <a:gd name="T42" fmla="*/ 161 w 170"/>
                <a:gd name="T43" fmla="*/ 68 h 241"/>
                <a:gd name="T44" fmla="*/ 156 w 170"/>
                <a:gd name="T45" fmla="*/ 89 h 241"/>
                <a:gd name="T46" fmla="*/ 145 w 170"/>
                <a:gd name="T47" fmla="*/ 110 h 241"/>
                <a:gd name="T48" fmla="*/ 126 w 170"/>
                <a:gd name="T49" fmla="*/ 124 h 241"/>
                <a:gd name="T50" fmla="*/ 100 w 170"/>
                <a:gd name="T51" fmla="*/ 131 h 241"/>
                <a:gd name="T52" fmla="*/ 170 w 170"/>
                <a:gd name="T53" fmla="*/ 241 h 241"/>
                <a:gd name="T54" fmla="*/ 128 w 170"/>
                <a:gd name="T55" fmla="*/ 241 h 241"/>
                <a:gd name="T56" fmla="*/ 68 w 170"/>
                <a:gd name="T57" fmla="*/ 133 h 241"/>
                <a:gd name="T58" fmla="*/ 33 w 170"/>
                <a:gd name="T59" fmla="*/ 133 h 241"/>
                <a:gd name="T60" fmla="*/ 33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3" y="28"/>
                  </a:moveTo>
                  <a:lnTo>
                    <a:pt x="33" y="105"/>
                  </a:lnTo>
                  <a:lnTo>
                    <a:pt x="75" y="105"/>
                  </a:lnTo>
                  <a:lnTo>
                    <a:pt x="89" y="105"/>
                  </a:lnTo>
                  <a:lnTo>
                    <a:pt x="103" y="101"/>
                  </a:lnTo>
                  <a:lnTo>
                    <a:pt x="114" y="96"/>
                  </a:lnTo>
                  <a:lnTo>
                    <a:pt x="124" y="84"/>
                  </a:lnTo>
                  <a:lnTo>
                    <a:pt x="126" y="68"/>
                  </a:lnTo>
                  <a:lnTo>
                    <a:pt x="124" y="52"/>
                  </a:lnTo>
                  <a:lnTo>
                    <a:pt x="114" y="40"/>
                  </a:lnTo>
                  <a:lnTo>
                    <a:pt x="103" y="33"/>
                  </a:lnTo>
                  <a:lnTo>
                    <a:pt x="89" y="31"/>
                  </a:lnTo>
                  <a:lnTo>
                    <a:pt x="75" y="28"/>
                  </a:lnTo>
                  <a:lnTo>
                    <a:pt x="33" y="28"/>
                  </a:lnTo>
                  <a:close/>
                  <a:moveTo>
                    <a:pt x="0" y="0"/>
                  </a:moveTo>
                  <a:lnTo>
                    <a:pt x="84" y="0"/>
                  </a:lnTo>
                  <a:lnTo>
                    <a:pt x="110" y="3"/>
                  </a:lnTo>
                  <a:lnTo>
                    <a:pt x="131" y="12"/>
                  </a:lnTo>
                  <a:lnTo>
                    <a:pt x="145" y="24"/>
                  </a:lnTo>
                  <a:lnTo>
                    <a:pt x="154" y="38"/>
                  </a:lnTo>
                  <a:lnTo>
                    <a:pt x="159" y="52"/>
                  </a:lnTo>
                  <a:lnTo>
                    <a:pt x="161" y="68"/>
                  </a:lnTo>
                  <a:lnTo>
                    <a:pt x="156" y="89"/>
                  </a:lnTo>
                  <a:lnTo>
                    <a:pt x="145" y="110"/>
                  </a:lnTo>
                  <a:lnTo>
                    <a:pt x="126" y="124"/>
                  </a:lnTo>
                  <a:lnTo>
                    <a:pt x="100" y="131"/>
                  </a:lnTo>
                  <a:lnTo>
                    <a:pt x="170" y="241"/>
                  </a:lnTo>
                  <a:lnTo>
                    <a:pt x="128" y="241"/>
                  </a:lnTo>
                  <a:lnTo>
                    <a:pt x="68" y="133"/>
                  </a:lnTo>
                  <a:lnTo>
                    <a:pt x="33" y="133"/>
                  </a:lnTo>
                  <a:lnTo>
                    <a:pt x="33"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5" name="Freeform 42">
              <a:extLst>
                <a:ext uri="{FF2B5EF4-FFF2-40B4-BE49-F238E27FC236}">
                  <a16:creationId xmlns:a16="http://schemas.microsoft.com/office/drawing/2014/main" id="{5F3BAB0E-E73F-46CF-9F44-568EB69B2381}"/>
                </a:ext>
              </a:extLst>
            </p:cNvPr>
            <p:cNvSpPr>
              <a:spLocks/>
            </p:cNvSpPr>
            <p:nvPr userDrawn="1"/>
          </p:nvSpPr>
          <p:spPr bwMode="auto">
            <a:xfrm>
              <a:off x="8937625" y="5280026"/>
              <a:ext cx="512763" cy="382588"/>
            </a:xfrm>
            <a:custGeom>
              <a:avLst/>
              <a:gdLst>
                <a:gd name="T0" fmla="*/ 0 w 323"/>
                <a:gd name="T1" fmla="*/ 0 h 241"/>
                <a:gd name="T2" fmla="*/ 35 w 323"/>
                <a:gd name="T3" fmla="*/ 0 h 241"/>
                <a:gd name="T4" fmla="*/ 86 w 323"/>
                <a:gd name="T5" fmla="*/ 192 h 241"/>
                <a:gd name="T6" fmla="*/ 86 w 323"/>
                <a:gd name="T7" fmla="*/ 192 h 241"/>
                <a:gd name="T8" fmla="*/ 144 w 323"/>
                <a:gd name="T9" fmla="*/ 0 h 241"/>
                <a:gd name="T10" fmla="*/ 181 w 323"/>
                <a:gd name="T11" fmla="*/ 0 h 241"/>
                <a:gd name="T12" fmla="*/ 237 w 323"/>
                <a:gd name="T13" fmla="*/ 192 h 241"/>
                <a:gd name="T14" fmla="*/ 237 w 323"/>
                <a:gd name="T15" fmla="*/ 192 h 241"/>
                <a:gd name="T16" fmla="*/ 291 w 323"/>
                <a:gd name="T17" fmla="*/ 0 h 241"/>
                <a:gd name="T18" fmla="*/ 323 w 323"/>
                <a:gd name="T19" fmla="*/ 0 h 241"/>
                <a:gd name="T20" fmla="*/ 253 w 323"/>
                <a:gd name="T21" fmla="*/ 241 h 241"/>
                <a:gd name="T22" fmla="*/ 221 w 323"/>
                <a:gd name="T23" fmla="*/ 241 h 241"/>
                <a:gd name="T24" fmla="*/ 163 w 323"/>
                <a:gd name="T25" fmla="*/ 45 h 241"/>
                <a:gd name="T26" fmla="*/ 160 w 323"/>
                <a:gd name="T27" fmla="*/ 45 h 241"/>
                <a:gd name="T28" fmla="*/ 104 w 323"/>
                <a:gd name="T29" fmla="*/ 241 h 241"/>
                <a:gd name="T30" fmla="*/ 69 w 323"/>
                <a:gd name="T31" fmla="*/ 241 h 241"/>
                <a:gd name="T32" fmla="*/ 0 w 323"/>
                <a:gd name="T33"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3" h="241">
                  <a:moveTo>
                    <a:pt x="0" y="0"/>
                  </a:moveTo>
                  <a:lnTo>
                    <a:pt x="35" y="0"/>
                  </a:lnTo>
                  <a:lnTo>
                    <a:pt x="86" y="192"/>
                  </a:lnTo>
                  <a:lnTo>
                    <a:pt x="86" y="192"/>
                  </a:lnTo>
                  <a:lnTo>
                    <a:pt x="144" y="0"/>
                  </a:lnTo>
                  <a:lnTo>
                    <a:pt x="181" y="0"/>
                  </a:lnTo>
                  <a:lnTo>
                    <a:pt x="237" y="192"/>
                  </a:lnTo>
                  <a:lnTo>
                    <a:pt x="237" y="192"/>
                  </a:lnTo>
                  <a:lnTo>
                    <a:pt x="291" y="0"/>
                  </a:lnTo>
                  <a:lnTo>
                    <a:pt x="323" y="0"/>
                  </a:lnTo>
                  <a:lnTo>
                    <a:pt x="253" y="241"/>
                  </a:lnTo>
                  <a:lnTo>
                    <a:pt x="221" y="241"/>
                  </a:lnTo>
                  <a:lnTo>
                    <a:pt x="163" y="45"/>
                  </a:lnTo>
                  <a:lnTo>
                    <a:pt x="160" y="45"/>
                  </a:lnTo>
                  <a:lnTo>
                    <a:pt x="104" y="241"/>
                  </a:lnTo>
                  <a:lnTo>
                    <a:pt x="69"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6" name="Freeform 43">
              <a:extLst>
                <a:ext uri="{FF2B5EF4-FFF2-40B4-BE49-F238E27FC236}">
                  <a16:creationId xmlns:a16="http://schemas.microsoft.com/office/drawing/2014/main" id="{6FB5EE82-C79A-4D56-BC59-536224BC9B49}"/>
                </a:ext>
              </a:extLst>
            </p:cNvPr>
            <p:cNvSpPr>
              <a:spLocks noEditPoints="1"/>
            </p:cNvSpPr>
            <p:nvPr userDrawn="1"/>
          </p:nvSpPr>
          <p:spPr bwMode="auto">
            <a:xfrm>
              <a:off x="9469438" y="5268913"/>
              <a:ext cx="395288" cy="400050"/>
            </a:xfrm>
            <a:custGeom>
              <a:avLst/>
              <a:gdLst>
                <a:gd name="T0" fmla="*/ 123 w 249"/>
                <a:gd name="T1" fmla="*/ 33 h 252"/>
                <a:gd name="T2" fmla="*/ 93 w 249"/>
                <a:gd name="T3" fmla="*/ 38 h 252"/>
                <a:gd name="T4" fmla="*/ 70 w 249"/>
                <a:gd name="T5" fmla="*/ 49 h 252"/>
                <a:gd name="T6" fmla="*/ 51 w 249"/>
                <a:gd name="T7" fmla="*/ 70 h 252"/>
                <a:gd name="T8" fmla="*/ 37 w 249"/>
                <a:gd name="T9" fmla="*/ 98 h 252"/>
                <a:gd name="T10" fmla="*/ 35 w 249"/>
                <a:gd name="T11" fmla="*/ 126 h 252"/>
                <a:gd name="T12" fmla="*/ 37 w 249"/>
                <a:gd name="T13" fmla="*/ 157 h 252"/>
                <a:gd name="T14" fmla="*/ 51 w 249"/>
                <a:gd name="T15" fmla="*/ 182 h 252"/>
                <a:gd name="T16" fmla="*/ 70 w 249"/>
                <a:gd name="T17" fmla="*/ 203 h 252"/>
                <a:gd name="T18" fmla="*/ 93 w 249"/>
                <a:gd name="T19" fmla="*/ 217 h 252"/>
                <a:gd name="T20" fmla="*/ 123 w 249"/>
                <a:gd name="T21" fmla="*/ 222 h 252"/>
                <a:gd name="T22" fmla="*/ 153 w 249"/>
                <a:gd name="T23" fmla="*/ 217 h 252"/>
                <a:gd name="T24" fmla="*/ 179 w 249"/>
                <a:gd name="T25" fmla="*/ 203 h 252"/>
                <a:gd name="T26" fmla="*/ 198 w 249"/>
                <a:gd name="T27" fmla="*/ 182 h 252"/>
                <a:gd name="T28" fmla="*/ 209 w 249"/>
                <a:gd name="T29" fmla="*/ 157 h 252"/>
                <a:gd name="T30" fmla="*/ 214 w 249"/>
                <a:gd name="T31" fmla="*/ 126 h 252"/>
                <a:gd name="T32" fmla="*/ 209 w 249"/>
                <a:gd name="T33" fmla="*/ 98 h 252"/>
                <a:gd name="T34" fmla="*/ 198 w 249"/>
                <a:gd name="T35" fmla="*/ 70 h 252"/>
                <a:gd name="T36" fmla="*/ 179 w 249"/>
                <a:gd name="T37" fmla="*/ 49 h 252"/>
                <a:gd name="T38" fmla="*/ 153 w 249"/>
                <a:gd name="T39" fmla="*/ 38 h 252"/>
                <a:gd name="T40" fmla="*/ 123 w 249"/>
                <a:gd name="T41" fmla="*/ 33 h 252"/>
                <a:gd name="T42" fmla="*/ 123 w 249"/>
                <a:gd name="T43" fmla="*/ 0 h 252"/>
                <a:gd name="T44" fmla="*/ 165 w 249"/>
                <a:gd name="T45" fmla="*/ 7 h 252"/>
                <a:gd name="T46" fmla="*/ 200 w 249"/>
                <a:gd name="T47" fmla="*/ 26 h 252"/>
                <a:gd name="T48" fmla="*/ 226 w 249"/>
                <a:gd name="T49" fmla="*/ 52 h 252"/>
                <a:gd name="T50" fmla="*/ 242 w 249"/>
                <a:gd name="T51" fmla="*/ 87 h 252"/>
                <a:gd name="T52" fmla="*/ 249 w 249"/>
                <a:gd name="T53" fmla="*/ 126 h 252"/>
                <a:gd name="T54" fmla="*/ 242 w 249"/>
                <a:gd name="T55" fmla="*/ 168 h 252"/>
                <a:gd name="T56" fmla="*/ 226 w 249"/>
                <a:gd name="T57" fmla="*/ 203 h 252"/>
                <a:gd name="T58" fmla="*/ 200 w 249"/>
                <a:gd name="T59" fmla="*/ 229 h 252"/>
                <a:gd name="T60" fmla="*/ 165 w 249"/>
                <a:gd name="T61" fmla="*/ 248 h 252"/>
                <a:gd name="T62" fmla="*/ 123 w 249"/>
                <a:gd name="T63" fmla="*/ 252 h 252"/>
                <a:gd name="T64" fmla="*/ 84 w 249"/>
                <a:gd name="T65" fmla="*/ 248 h 252"/>
                <a:gd name="T66" fmla="*/ 49 w 249"/>
                <a:gd name="T67" fmla="*/ 229 h 252"/>
                <a:gd name="T68" fmla="*/ 23 w 249"/>
                <a:gd name="T69" fmla="*/ 203 h 252"/>
                <a:gd name="T70" fmla="*/ 4 w 249"/>
                <a:gd name="T71" fmla="*/ 168 h 252"/>
                <a:gd name="T72" fmla="*/ 0 w 249"/>
                <a:gd name="T73" fmla="*/ 126 h 252"/>
                <a:gd name="T74" fmla="*/ 4 w 249"/>
                <a:gd name="T75" fmla="*/ 87 h 252"/>
                <a:gd name="T76" fmla="*/ 23 w 249"/>
                <a:gd name="T77" fmla="*/ 52 h 252"/>
                <a:gd name="T78" fmla="*/ 49 w 249"/>
                <a:gd name="T79" fmla="*/ 26 h 252"/>
                <a:gd name="T80" fmla="*/ 84 w 249"/>
                <a:gd name="T81" fmla="*/ 7 h 252"/>
                <a:gd name="T82" fmla="*/ 123 w 249"/>
                <a:gd name="T83"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49" h="252">
                  <a:moveTo>
                    <a:pt x="123" y="33"/>
                  </a:moveTo>
                  <a:lnTo>
                    <a:pt x="93" y="38"/>
                  </a:lnTo>
                  <a:lnTo>
                    <a:pt x="70" y="49"/>
                  </a:lnTo>
                  <a:lnTo>
                    <a:pt x="51" y="70"/>
                  </a:lnTo>
                  <a:lnTo>
                    <a:pt x="37" y="98"/>
                  </a:lnTo>
                  <a:lnTo>
                    <a:pt x="35" y="126"/>
                  </a:lnTo>
                  <a:lnTo>
                    <a:pt x="37" y="157"/>
                  </a:lnTo>
                  <a:lnTo>
                    <a:pt x="51" y="182"/>
                  </a:lnTo>
                  <a:lnTo>
                    <a:pt x="70" y="203"/>
                  </a:lnTo>
                  <a:lnTo>
                    <a:pt x="93" y="217"/>
                  </a:lnTo>
                  <a:lnTo>
                    <a:pt x="123" y="222"/>
                  </a:lnTo>
                  <a:lnTo>
                    <a:pt x="153" y="217"/>
                  </a:lnTo>
                  <a:lnTo>
                    <a:pt x="179" y="203"/>
                  </a:lnTo>
                  <a:lnTo>
                    <a:pt x="198" y="182"/>
                  </a:lnTo>
                  <a:lnTo>
                    <a:pt x="209" y="157"/>
                  </a:lnTo>
                  <a:lnTo>
                    <a:pt x="214" y="126"/>
                  </a:lnTo>
                  <a:lnTo>
                    <a:pt x="209" y="98"/>
                  </a:lnTo>
                  <a:lnTo>
                    <a:pt x="198" y="70"/>
                  </a:lnTo>
                  <a:lnTo>
                    <a:pt x="179" y="49"/>
                  </a:lnTo>
                  <a:lnTo>
                    <a:pt x="153" y="38"/>
                  </a:lnTo>
                  <a:lnTo>
                    <a:pt x="123" y="33"/>
                  </a:lnTo>
                  <a:close/>
                  <a:moveTo>
                    <a:pt x="123" y="0"/>
                  </a:moveTo>
                  <a:lnTo>
                    <a:pt x="165" y="7"/>
                  </a:lnTo>
                  <a:lnTo>
                    <a:pt x="200" y="26"/>
                  </a:lnTo>
                  <a:lnTo>
                    <a:pt x="226" y="52"/>
                  </a:lnTo>
                  <a:lnTo>
                    <a:pt x="242" y="87"/>
                  </a:lnTo>
                  <a:lnTo>
                    <a:pt x="249" y="126"/>
                  </a:lnTo>
                  <a:lnTo>
                    <a:pt x="242" y="168"/>
                  </a:lnTo>
                  <a:lnTo>
                    <a:pt x="226" y="203"/>
                  </a:lnTo>
                  <a:lnTo>
                    <a:pt x="200" y="229"/>
                  </a:lnTo>
                  <a:lnTo>
                    <a:pt x="165" y="248"/>
                  </a:lnTo>
                  <a:lnTo>
                    <a:pt x="123" y="252"/>
                  </a:lnTo>
                  <a:lnTo>
                    <a:pt x="84" y="248"/>
                  </a:lnTo>
                  <a:lnTo>
                    <a:pt x="49" y="229"/>
                  </a:lnTo>
                  <a:lnTo>
                    <a:pt x="23" y="203"/>
                  </a:lnTo>
                  <a:lnTo>
                    <a:pt x="4" y="168"/>
                  </a:lnTo>
                  <a:lnTo>
                    <a:pt x="0" y="126"/>
                  </a:lnTo>
                  <a:lnTo>
                    <a:pt x="4" y="87"/>
                  </a:lnTo>
                  <a:lnTo>
                    <a:pt x="23" y="52"/>
                  </a:lnTo>
                  <a:lnTo>
                    <a:pt x="49" y="26"/>
                  </a:lnTo>
                  <a:lnTo>
                    <a:pt x="84" y="7"/>
                  </a:lnTo>
                  <a:lnTo>
                    <a:pt x="123"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7" name="Freeform 44">
              <a:extLst>
                <a:ext uri="{FF2B5EF4-FFF2-40B4-BE49-F238E27FC236}">
                  <a16:creationId xmlns:a16="http://schemas.microsoft.com/office/drawing/2014/main" id="{C46EBC34-5FEE-42FD-B83B-88003CAA9B5A}"/>
                </a:ext>
              </a:extLst>
            </p:cNvPr>
            <p:cNvSpPr>
              <a:spLocks noEditPoints="1"/>
            </p:cNvSpPr>
            <p:nvPr userDrawn="1"/>
          </p:nvSpPr>
          <p:spPr bwMode="auto">
            <a:xfrm>
              <a:off x="9931400" y="5280026"/>
              <a:ext cx="269875" cy="382588"/>
            </a:xfrm>
            <a:custGeom>
              <a:avLst/>
              <a:gdLst>
                <a:gd name="T0" fmla="*/ 32 w 170"/>
                <a:gd name="T1" fmla="*/ 28 h 241"/>
                <a:gd name="T2" fmla="*/ 32 w 170"/>
                <a:gd name="T3" fmla="*/ 105 h 241"/>
                <a:gd name="T4" fmla="*/ 74 w 170"/>
                <a:gd name="T5" fmla="*/ 105 h 241"/>
                <a:gd name="T6" fmla="*/ 88 w 170"/>
                <a:gd name="T7" fmla="*/ 105 h 241"/>
                <a:gd name="T8" fmla="*/ 102 w 170"/>
                <a:gd name="T9" fmla="*/ 101 h 241"/>
                <a:gd name="T10" fmla="*/ 114 w 170"/>
                <a:gd name="T11" fmla="*/ 96 h 241"/>
                <a:gd name="T12" fmla="*/ 123 w 170"/>
                <a:gd name="T13" fmla="*/ 84 h 241"/>
                <a:gd name="T14" fmla="*/ 125 w 170"/>
                <a:gd name="T15" fmla="*/ 68 h 241"/>
                <a:gd name="T16" fmla="*/ 123 w 170"/>
                <a:gd name="T17" fmla="*/ 52 h 241"/>
                <a:gd name="T18" fmla="*/ 114 w 170"/>
                <a:gd name="T19" fmla="*/ 40 h 241"/>
                <a:gd name="T20" fmla="*/ 102 w 170"/>
                <a:gd name="T21" fmla="*/ 33 h 241"/>
                <a:gd name="T22" fmla="*/ 88 w 170"/>
                <a:gd name="T23" fmla="*/ 31 h 241"/>
                <a:gd name="T24" fmla="*/ 74 w 170"/>
                <a:gd name="T25" fmla="*/ 28 h 241"/>
                <a:gd name="T26" fmla="*/ 32 w 170"/>
                <a:gd name="T27" fmla="*/ 28 h 241"/>
                <a:gd name="T28" fmla="*/ 0 w 170"/>
                <a:gd name="T29" fmla="*/ 0 h 241"/>
                <a:gd name="T30" fmla="*/ 83 w 170"/>
                <a:gd name="T31" fmla="*/ 0 h 241"/>
                <a:gd name="T32" fmla="*/ 109 w 170"/>
                <a:gd name="T33" fmla="*/ 3 h 241"/>
                <a:gd name="T34" fmla="*/ 130 w 170"/>
                <a:gd name="T35" fmla="*/ 12 h 241"/>
                <a:gd name="T36" fmla="*/ 144 w 170"/>
                <a:gd name="T37" fmla="*/ 24 h 241"/>
                <a:gd name="T38" fmla="*/ 153 w 170"/>
                <a:gd name="T39" fmla="*/ 38 h 241"/>
                <a:gd name="T40" fmla="*/ 158 w 170"/>
                <a:gd name="T41" fmla="*/ 52 h 241"/>
                <a:gd name="T42" fmla="*/ 160 w 170"/>
                <a:gd name="T43" fmla="*/ 68 h 241"/>
                <a:gd name="T44" fmla="*/ 156 w 170"/>
                <a:gd name="T45" fmla="*/ 89 h 241"/>
                <a:gd name="T46" fmla="*/ 144 w 170"/>
                <a:gd name="T47" fmla="*/ 110 h 241"/>
                <a:gd name="T48" fmla="*/ 125 w 170"/>
                <a:gd name="T49" fmla="*/ 124 h 241"/>
                <a:gd name="T50" fmla="*/ 100 w 170"/>
                <a:gd name="T51" fmla="*/ 131 h 241"/>
                <a:gd name="T52" fmla="*/ 170 w 170"/>
                <a:gd name="T53" fmla="*/ 241 h 241"/>
                <a:gd name="T54" fmla="*/ 128 w 170"/>
                <a:gd name="T55" fmla="*/ 241 h 241"/>
                <a:gd name="T56" fmla="*/ 67 w 170"/>
                <a:gd name="T57" fmla="*/ 133 h 241"/>
                <a:gd name="T58" fmla="*/ 32 w 170"/>
                <a:gd name="T59" fmla="*/ 133 h 241"/>
                <a:gd name="T60" fmla="*/ 32 w 170"/>
                <a:gd name="T61" fmla="*/ 241 h 241"/>
                <a:gd name="T62" fmla="*/ 0 w 170"/>
                <a:gd name="T63" fmla="*/ 241 h 241"/>
                <a:gd name="T64" fmla="*/ 0 w 170"/>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70" h="241">
                  <a:moveTo>
                    <a:pt x="32" y="28"/>
                  </a:moveTo>
                  <a:lnTo>
                    <a:pt x="32" y="105"/>
                  </a:lnTo>
                  <a:lnTo>
                    <a:pt x="74" y="105"/>
                  </a:lnTo>
                  <a:lnTo>
                    <a:pt x="88" y="105"/>
                  </a:lnTo>
                  <a:lnTo>
                    <a:pt x="102" y="101"/>
                  </a:lnTo>
                  <a:lnTo>
                    <a:pt x="114" y="96"/>
                  </a:lnTo>
                  <a:lnTo>
                    <a:pt x="123" y="84"/>
                  </a:lnTo>
                  <a:lnTo>
                    <a:pt x="125" y="68"/>
                  </a:lnTo>
                  <a:lnTo>
                    <a:pt x="123" y="52"/>
                  </a:lnTo>
                  <a:lnTo>
                    <a:pt x="114" y="40"/>
                  </a:lnTo>
                  <a:lnTo>
                    <a:pt x="102" y="33"/>
                  </a:lnTo>
                  <a:lnTo>
                    <a:pt x="88" y="31"/>
                  </a:lnTo>
                  <a:lnTo>
                    <a:pt x="74" y="28"/>
                  </a:lnTo>
                  <a:lnTo>
                    <a:pt x="32" y="28"/>
                  </a:lnTo>
                  <a:close/>
                  <a:moveTo>
                    <a:pt x="0" y="0"/>
                  </a:moveTo>
                  <a:lnTo>
                    <a:pt x="83" y="0"/>
                  </a:lnTo>
                  <a:lnTo>
                    <a:pt x="109" y="3"/>
                  </a:lnTo>
                  <a:lnTo>
                    <a:pt x="130" y="12"/>
                  </a:lnTo>
                  <a:lnTo>
                    <a:pt x="144" y="24"/>
                  </a:lnTo>
                  <a:lnTo>
                    <a:pt x="153" y="38"/>
                  </a:lnTo>
                  <a:lnTo>
                    <a:pt x="158" y="52"/>
                  </a:lnTo>
                  <a:lnTo>
                    <a:pt x="160" y="68"/>
                  </a:lnTo>
                  <a:lnTo>
                    <a:pt x="156" y="89"/>
                  </a:lnTo>
                  <a:lnTo>
                    <a:pt x="144" y="110"/>
                  </a:lnTo>
                  <a:lnTo>
                    <a:pt x="125" y="124"/>
                  </a:lnTo>
                  <a:lnTo>
                    <a:pt x="100" y="131"/>
                  </a:lnTo>
                  <a:lnTo>
                    <a:pt x="170" y="241"/>
                  </a:lnTo>
                  <a:lnTo>
                    <a:pt x="128" y="241"/>
                  </a:lnTo>
                  <a:lnTo>
                    <a:pt x="67" y="133"/>
                  </a:lnTo>
                  <a:lnTo>
                    <a:pt x="32" y="133"/>
                  </a:lnTo>
                  <a:lnTo>
                    <a:pt x="3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8" name="Freeform 45">
              <a:extLst>
                <a:ext uri="{FF2B5EF4-FFF2-40B4-BE49-F238E27FC236}">
                  <a16:creationId xmlns:a16="http://schemas.microsoft.com/office/drawing/2014/main" id="{AF7B554D-512C-432D-9204-37DE0AFDD455}"/>
                </a:ext>
              </a:extLst>
            </p:cNvPr>
            <p:cNvSpPr>
              <a:spLocks/>
            </p:cNvSpPr>
            <p:nvPr userDrawn="1"/>
          </p:nvSpPr>
          <p:spPr bwMode="auto">
            <a:xfrm>
              <a:off x="10248900" y="5280026"/>
              <a:ext cx="225425" cy="382588"/>
            </a:xfrm>
            <a:custGeom>
              <a:avLst/>
              <a:gdLst>
                <a:gd name="T0" fmla="*/ 0 w 142"/>
                <a:gd name="T1" fmla="*/ 0 h 241"/>
                <a:gd name="T2" fmla="*/ 32 w 142"/>
                <a:gd name="T3" fmla="*/ 0 h 241"/>
                <a:gd name="T4" fmla="*/ 32 w 142"/>
                <a:gd name="T5" fmla="*/ 210 h 241"/>
                <a:gd name="T6" fmla="*/ 142 w 142"/>
                <a:gd name="T7" fmla="*/ 210 h 241"/>
                <a:gd name="T8" fmla="*/ 142 w 142"/>
                <a:gd name="T9" fmla="*/ 241 h 241"/>
                <a:gd name="T10" fmla="*/ 0 w 142"/>
                <a:gd name="T11" fmla="*/ 241 h 241"/>
                <a:gd name="T12" fmla="*/ 0 w 142"/>
                <a:gd name="T13" fmla="*/ 0 h 241"/>
              </a:gdLst>
              <a:ahLst/>
              <a:cxnLst>
                <a:cxn ang="0">
                  <a:pos x="T0" y="T1"/>
                </a:cxn>
                <a:cxn ang="0">
                  <a:pos x="T2" y="T3"/>
                </a:cxn>
                <a:cxn ang="0">
                  <a:pos x="T4" y="T5"/>
                </a:cxn>
                <a:cxn ang="0">
                  <a:pos x="T6" y="T7"/>
                </a:cxn>
                <a:cxn ang="0">
                  <a:pos x="T8" y="T9"/>
                </a:cxn>
                <a:cxn ang="0">
                  <a:pos x="T10" y="T11"/>
                </a:cxn>
                <a:cxn ang="0">
                  <a:pos x="T12" y="T13"/>
                </a:cxn>
              </a:cxnLst>
              <a:rect l="0" t="0" r="r" b="b"/>
              <a:pathLst>
                <a:path w="142" h="241">
                  <a:moveTo>
                    <a:pt x="0" y="0"/>
                  </a:moveTo>
                  <a:lnTo>
                    <a:pt x="32" y="0"/>
                  </a:lnTo>
                  <a:lnTo>
                    <a:pt x="32" y="210"/>
                  </a:lnTo>
                  <a:lnTo>
                    <a:pt x="142" y="210"/>
                  </a:lnTo>
                  <a:lnTo>
                    <a:pt x="142"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39" name="Freeform 46">
              <a:extLst>
                <a:ext uri="{FF2B5EF4-FFF2-40B4-BE49-F238E27FC236}">
                  <a16:creationId xmlns:a16="http://schemas.microsoft.com/office/drawing/2014/main" id="{A2FDA819-396F-4418-90D4-2165F47C5066}"/>
                </a:ext>
              </a:extLst>
            </p:cNvPr>
            <p:cNvSpPr>
              <a:spLocks noEditPoints="1"/>
            </p:cNvSpPr>
            <p:nvPr userDrawn="1"/>
          </p:nvSpPr>
          <p:spPr bwMode="auto">
            <a:xfrm>
              <a:off x="10510838" y="5280026"/>
              <a:ext cx="328613" cy="382588"/>
            </a:xfrm>
            <a:custGeom>
              <a:avLst/>
              <a:gdLst>
                <a:gd name="T0" fmla="*/ 33 w 207"/>
                <a:gd name="T1" fmla="*/ 31 h 241"/>
                <a:gd name="T2" fmla="*/ 33 w 207"/>
                <a:gd name="T3" fmla="*/ 210 h 241"/>
                <a:gd name="T4" fmla="*/ 72 w 207"/>
                <a:gd name="T5" fmla="*/ 210 h 241"/>
                <a:gd name="T6" fmla="*/ 105 w 207"/>
                <a:gd name="T7" fmla="*/ 206 h 241"/>
                <a:gd name="T8" fmla="*/ 133 w 207"/>
                <a:gd name="T9" fmla="*/ 194 h 241"/>
                <a:gd name="T10" fmla="*/ 154 w 207"/>
                <a:gd name="T11" fmla="*/ 178 h 241"/>
                <a:gd name="T12" fmla="*/ 168 w 207"/>
                <a:gd name="T13" fmla="*/ 152 h 241"/>
                <a:gd name="T14" fmla="*/ 175 w 207"/>
                <a:gd name="T15" fmla="*/ 119 h 241"/>
                <a:gd name="T16" fmla="*/ 172 w 207"/>
                <a:gd name="T17" fmla="*/ 105 h 241"/>
                <a:gd name="T18" fmla="*/ 170 w 207"/>
                <a:gd name="T19" fmla="*/ 89 h 241"/>
                <a:gd name="T20" fmla="*/ 161 w 207"/>
                <a:gd name="T21" fmla="*/ 73 h 241"/>
                <a:gd name="T22" fmla="*/ 149 w 207"/>
                <a:gd name="T23" fmla="*/ 56 h 241"/>
                <a:gd name="T24" fmla="*/ 133 w 207"/>
                <a:gd name="T25" fmla="*/ 42 h 241"/>
                <a:gd name="T26" fmla="*/ 109 w 207"/>
                <a:gd name="T27" fmla="*/ 35 h 241"/>
                <a:gd name="T28" fmla="*/ 82 w 207"/>
                <a:gd name="T29" fmla="*/ 31 h 241"/>
                <a:gd name="T30" fmla="*/ 33 w 207"/>
                <a:gd name="T31" fmla="*/ 31 h 241"/>
                <a:gd name="T32" fmla="*/ 0 w 207"/>
                <a:gd name="T33" fmla="*/ 0 h 241"/>
                <a:gd name="T34" fmla="*/ 84 w 207"/>
                <a:gd name="T35" fmla="*/ 0 h 241"/>
                <a:gd name="T36" fmla="*/ 121 w 207"/>
                <a:gd name="T37" fmla="*/ 5 h 241"/>
                <a:gd name="T38" fmla="*/ 151 w 207"/>
                <a:gd name="T39" fmla="*/ 17 h 241"/>
                <a:gd name="T40" fmla="*/ 175 w 207"/>
                <a:gd name="T41" fmla="*/ 33 h 241"/>
                <a:gd name="T42" fmla="*/ 191 w 207"/>
                <a:gd name="T43" fmla="*/ 54 h 241"/>
                <a:gd name="T44" fmla="*/ 200 w 207"/>
                <a:gd name="T45" fmla="*/ 77 h 241"/>
                <a:gd name="T46" fmla="*/ 207 w 207"/>
                <a:gd name="T47" fmla="*/ 101 h 241"/>
                <a:gd name="T48" fmla="*/ 207 w 207"/>
                <a:gd name="T49" fmla="*/ 119 h 241"/>
                <a:gd name="T50" fmla="*/ 205 w 207"/>
                <a:gd name="T51" fmla="*/ 150 h 241"/>
                <a:gd name="T52" fmla="*/ 193 w 207"/>
                <a:gd name="T53" fmla="*/ 178 h 241"/>
                <a:gd name="T54" fmla="*/ 175 w 207"/>
                <a:gd name="T55" fmla="*/ 203 h 241"/>
                <a:gd name="T56" fmla="*/ 149 w 207"/>
                <a:gd name="T57" fmla="*/ 222 h 241"/>
                <a:gd name="T58" fmla="*/ 116 w 207"/>
                <a:gd name="T59" fmla="*/ 236 h 241"/>
                <a:gd name="T60" fmla="*/ 77 w 207"/>
                <a:gd name="T61" fmla="*/ 241 h 241"/>
                <a:gd name="T62" fmla="*/ 0 w 207"/>
                <a:gd name="T63" fmla="*/ 241 h 241"/>
                <a:gd name="T64" fmla="*/ 0 w 207"/>
                <a:gd name="T65" fmla="*/ 0 h 2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07" h="241">
                  <a:moveTo>
                    <a:pt x="33" y="31"/>
                  </a:moveTo>
                  <a:lnTo>
                    <a:pt x="33" y="210"/>
                  </a:lnTo>
                  <a:lnTo>
                    <a:pt x="72" y="210"/>
                  </a:lnTo>
                  <a:lnTo>
                    <a:pt x="105" y="206"/>
                  </a:lnTo>
                  <a:lnTo>
                    <a:pt x="133" y="194"/>
                  </a:lnTo>
                  <a:lnTo>
                    <a:pt x="154" y="178"/>
                  </a:lnTo>
                  <a:lnTo>
                    <a:pt x="168" y="152"/>
                  </a:lnTo>
                  <a:lnTo>
                    <a:pt x="175" y="119"/>
                  </a:lnTo>
                  <a:lnTo>
                    <a:pt x="172" y="105"/>
                  </a:lnTo>
                  <a:lnTo>
                    <a:pt x="170" y="89"/>
                  </a:lnTo>
                  <a:lnTo>
                    <a:pt x="161" y="73"/>
                  </a:lnTo>
                  <a:lnTo>
                    <a:pt x="149" y="56"/>
                  </a:lnTo>
                  <a:lnTo>
                    <a:pt x="133" y="42"/>
                  </a:lnTo>
                  <a:lnTo>
                    <a:pt x="109" y="35"/>
                  </a:lnTo>
                  <a:lnTo>
                    <a:pt x="82" y="31"/>
                  </a:lnTo>
                  <a:lnTo>
                    <a:pt x="33" y="31"/>
                  </a:lnTo>
                  <a:close/>
                  <a:moveTo>
                    <a:pt x="0" y="0"/>
                  </a:moveTo>
                  <a:lnTo>
                    <a:pt x="84" y="0"/>
                  </a:lnTo>
                  <a:lnTo>
                    <a:pt x="121" y="5"/>
                  </a:lnTo>
                  <a:lnTo>
                    <a:pt x="151" y="17"/>
                  </a:lnTo>
                  <a:lnTo>
                    <a:pt x="175" y="33"/>
                  </a:lnTo>
                  <a:lnTo>
                    <a:pt x="191" y="54"/>
                  </a:lnTo>
                  <a:lnTo>
                    <a:pt x="200" y="77"/>
                  </a:lnTo>
                  <a:lnTo>
                    <a:pt x="207" y="101"/>
                  </a:lnTo>
                  <a:lnTo>
                    <a:pt x="207" y="119"/>
                  </a:lnTo>
                  <a:lnTo>
                    <a:pt x="205" y="150"/>
                  </a:lnTo>
                  <a:lnTo>
                    <a:pt x="193" y="178"/>
                  </a:lnTo>
                  <a:lnTo>
                    <a:pt x="175" y="203"/>
                  </a:lnTo>
                  <a:lnTo>
                    <a:pt x="149" y="222"/>
                  </a:lnTo>
                  <a:lnTo>
                    <a:pt x="116" y="236"/>
                  </a:lnTo>
                  <a:lnTo>
                    <a:pt x="77" y="241"/>
                  </a:lnTo>
                  <a:lnTo>
                    <a:pt x="0" y="241"/>
                  </a:lnTo>
                  <a:lnTo>
                    <a:pt x="0" y="0"/>
                  </a:lnTo>
                  <a:close/>
                </a:path>
              </a:pathLst>
            </a:custGeom>
            <a:solidFill>
              <a:srgbClr val="0000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Quality Large Headline">
    <p:spTree>
      <p:nvGrpSpPr>
        <p:cNvPr id="1" name=""/>
        <p:cNvGrpSpPr/>
        <p:nvPr/>
      </p:nvGrpSpPr>
      <p:grpSpPr>
        <a:xfrm>
          <a:off x="0" y="0"/>
          <a:ext cx="0" cy="0"/>
          <a:chOff x="0" y="0"/>
          <a:chExt cx="0" cy="0"/>
        </a:xfrm>
      </p:grpSpPr>
      <p:pic>
        <p:nvPicPr>
          <p:cNvPr id="24" name="Picture Placeholder 6" descr="A person standing in front of a store&#10;&#10;Description automatically generated">
            <a:extLst>
              <a:ext uri="{FF2B5EF4-FFF2-40B4-BE49-F238E27FC236}">
                <a16:creationId xmlns:a16="http://schemas.microsoft.com/office/drawing/2014/main" id="{B6308E49-6F4B-4FB3-B55E-5ABCE9FC1EC3}"/>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919" y="78902"/>
            <a:ext cx="4560213" cy="6779098"/>
          </a:xfrm>
          <a:prstGeom prst="rect">
            <a:avLst/>
          </a:prstGeom>
        </p:spPr>
      </p:pic>
      <p:sp>
        <p:nvSpPr>
          <p:cNvPr id="21" name="Rectangle 20">
            <a:extLst>
              <a:ext uri="{FF2B5EF4-FFF2-40B4-BE49-F238E27FC236}">
                <a16:creationId xmlns:a16="http://schemas.microsoft.com/office/drawing/2014/main" id="{014D81D1-28E2-4B5A-90AC-0665128E04D9}"/>
              </a:ext>
            </a:extLst>
          </p:cNvPr>
          <p:cNvSpPr/>
          <p:nvPr userDrawn="1"/>
        </p:nvSpPr>
        <p:spPr>
          <a:xfrm rot="10800000">
            <a:off x="0" y="79514"/>
            <a:ext cx="4196372" cy="6778486"/>
          </a:xfrm>
          <a:prstGeom prst="rect">
            <a:avLst/>
          </a:prstGeom>
          <a:gradFill flip="none" rotWithShape="1">
            <a:gsLst>
              <a:gs pos="3000">
                <a:schemeClr val="accent1">
                  <a:alpha val="38000"/>
                </a:schemeClr>
              </a:gs>
              <a:gs pos="34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1259CC84-9D61-4B7E-B269-B36414503070}"/>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5" name="TextBox 24">
            <a:extLst>
              <a:ext uri="{FF2B5EF4-FFF2-40B4-BE49-F238E27FC236}">
                <a16:creationId xmlns:a16="http://schemas.microsoft.com/office/drawing/2014/main" id="{4F57D660-4AAE-4D5D-82B7-7B0FFD272375}"/>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6" name="Group 25">
            <a:extLst>
              <a:ext uri="{FF2B5EF4-FFF2-40B4-BE49-F238E27FC236}">
                <a16:creationId xmlns:a16="http://schemas.microsoft.com/office/drawing/2014/main" id="{A7964EA6-FA40-459F-BF7E-34433308865C}"/>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6B56D1BA-1D0B-48D6-8A9B-D6701B6E2C0F}"/>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6F33A3D7-2E0B-4E81-A491-81B9B4545670}"/>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CE9950E5-3A53-4262-9FF9-392F9697D4C9}"/>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53084A67-7628-476E-9F80-8CED241E2D7C}"/>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BEBEFBC6-A920-4150-8CB5-2F07F5A518EE}"/>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633708007"/>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Mobile Large Headline">
    <p:spTree>
      <p:nvGrpSpPr>
        <p:cNvPr id="1" name=""/>
        <p:cNvGrpSpPr/>
        <p:nvPr/>
      </p:nvGrpSpPr>
      <p:grpSpPr>
        <a:xfrm>
          <a:off x="0" y="0"/>
          <a:ext cx="0" cy="0"/>
          <a:chOff x="0" y="0"/>
          <a:chExt cx="0" cy="0"/>
        </a:xfrm>
      </p:grpSpPr>
      <p:pic>
        <p:nvPicPr>
          <p:cNvPr id="21" name="Picture Placeholder 6" descr="A picture containing person, indoor, kitchen, standing&#10;&#10;Description automatically generated">
            <a:extLst>
              <a:ext uri="{FF2B5EF4-FFF2-40B4-BE49-F238E27FC236}">
                <a16:creationId xmlns:a16="http://schemas.microsoft.com/office/drawing/2014/main" id="{D1FAD2AD-D927-430E-83F0-A8F8A5926A47}"/>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919" y="78902"/>
            <a:ext cx="4560213" cy="6779098"/>
          </a:xfrm>
          <a:prstGeom prst="rect">
            <a:avLst/>
          </a:prstGeom>
        </p:spPr>
      </p:pic>
      <p:sp>
        <p:nvSpPr>
          <p:cNvPr id="22" name="Rectangle 21">
            <a:extLst>
              <a:ext uri="{FF2B5EF4-FFF2-40B4-BE49-F238E27FC236}">
                <a16:creationId xmlns:a16="http://schemas.microsoft.com/office/drawing/2014/main" id="{CF9387C9-D1B7-403A-B764-A76CCEA66EE8}"/>
              </a:ext>
            </a:extLst>
          </p:cNvPr>
          <p:cNvSpPr/>
          <p:nvPr userDrawn="1"/>
        </p:nvSpPr>
        <p:spPr>
          <a:xfrm rot="10800000">
            <a:off x="-1" y="79514"/>
            <a:ext cx="4562131" cy="6778486"/>
          </a:xfrm>
          <a:prstGeom prst="rect">
            <a:avLst/>
          </a:prstGeom>
          <a:gradFill flip="none" rotWithShape="1">
            <a:gsLst>
              <a:gs pos="3000">
                <a:schemeClr val="accent1">
                  <a:alpha val="38000"/>
                </a:schemeClr>
              </a:gs>
              <a:gs pos="34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72DDE7A5-E2F2-4CF2-B186-F3795441777B}"/>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3" name="TextBox 22">
            <a:extLst>
              <a:ext uri="{FF2B5EF4-FFF2-40B4-BE49-F238E27FC236}">
                <a16:creationId xmlns:a16="http://schemas.microsoft.com/office/drawing/2014/main" id="{A47F1F9F-4C3C-4D70-9F0E-5759721FA966}"/>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4" name="Group 23">
            <a:extLst>
              <a:ext uri="{FF2B5EF4-FFF2-40B4-BE49-F238E27FC236}">
                <a16:creationId xmlns:a16="http://schemas.microsoft.com/office/drawing/2014/main" id="{F115E115-25E8-43EB-BA59-CCA58D4B8507}"/>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EB0E3C50-5D0D-4B3D-AB5E-FB14C50605B1}"/>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27BAD98C-D2A0-4D70-8EE5-0EF8CD534BEB}"/>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691DC690-D4FD-4831-96EA-3B2665EC0D44}"/>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C76CB046-A760-4B56-AE94-1EB3F5FDF2CF}"/>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EE180CB8-C23E-474B-B32A-6F5128D6C69D}"/>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08114561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Industrial Large Headline">
    <p:spTree>
      <p:nvGrpSpPr>
        <p:cNvPr id="1" name=""/>
        <p:cNvGrpSpPr/>
        <p:nvPr/>
      </p:nvGrpSpPr>
      <p:grpSpPr>
        <a:xfrm>
          <a:off x="0" y="0"/>
          <a:ext cx="0" cy="0"/>
          <a:chOff x="0" y="0"/>
          <a:chExt cx="0" cy="0"/>
        </a:xfrm>
      </p:grpSpPr>
      <p:pic>
        <p:nvPicPr>
          <p:cNvPr id="21" name="Picture Placeholder 4" descr="A picture containing building, indoor, toy, train&#10;&#10;Description automatically generated">
            <a:extLst>
              <a:ext uri="{FF2B5EF4-FFF2-40B4-BE49-F238E27FC236}">
                <a16:creationId xmlns:a16="http://schemas.microsoft.com/office/drawing/2014/main" id="{73837969-8D79-4D54-80F4-F540E9577315}"/>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919" y="78902"/>
            <a:ext cx="4560213" cy="6779098"/>
          </a:xfrm>
          <a:prstGeom prst="rect">
            <a:avLst/>
          </a:prstGeom>
        </p:spPr>
      </p:pic>
      <p:sp>
        <p:nvSpPr>
          <p:cNvPr id="23" name="Rectangle 22">
            <a:extLst>
              <a:ext uri="{FF2B5EF4-FFF2-40B4-BE49-F238E27FC236}">
                <a16:creationId xmlns:a16="http://schemas.microsoft.com/office/drawing/2014/main" id="{20C6F7F7-17BF-482B-BA80-F24629A4A24E}"/>
              </a:ext>
            </a:extLst>
          </p:cNvPr>
          <p:cNvSpPr/>
          <p:nvPr userDrawn="1"/>
        </p:nvSpPr>
        <p:spPr>
          <a:xfrm rot="10800000">
            <a:off x="0" y="79514"/>
            <a:ext cx="4196372" cy="6778486"/>
          </a:xfrm>
          <a:prstGeom prst="rect">
            <a:avLst/>
          </a:prstGeom>
          <a:gradFill flip="none" rotWithShape="1">
            <a:gsLst>
              <a:gs pos="3000">
                <a:schemeClr val="accent1">
                  <a:alpha val="38000"/>
                </a:schemeClr>
              </a:gs>
              <a:gs pos="34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D183140B-A247-4A2B-9D4E-348839DEB103}"/>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FD784AD3-2BA5-4E85-98B2-D09F18251633}"/>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5" name="Group 24">
            <a:extLst>
              <a:ext uri="{FF2B5EF4-FFF2-40B4-BE49-F238E27FC236}">
                <a16:creationId xmlns:a16="http://schemas.microsoft.com/office/drawing/2014/main" id="{80B958C5-2B3E-473E-8744-054A7F5304DE}"/>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E7C1EB4B-5A45-4466-8072-0645AC92A328}"/>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FE6AE65A-B4E9-4A34-9C1D-11C90F15FB75}"/>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C9E3FC99-0BDE-4CA4-8495-6D512122D32B}"/>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4576331F-C76A-4EB4-91BB-E020D9D8E24C}"/>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9AC83E4E-604E-456C-8274-6BBEB5FB5DDA}"/>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4172915667"/>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Networking Large Headline">
    <p:spTree>
      <p:nvGrpSpPr>
        <p:cNvPr id="1" name=""/>
        <p:cNvGrpSpPr/>
        <p:nvPr/>
      </p:nvGrpSpPr>
      <p:grpSpPr>
        <a:xfrm>
          <a:off x="0" y="0"/>
          <a:ext cx="0" cy="0"/>
          <a:chOff x="0" y="0"/>
          <a:chExt cx="0" cy="0"/>
        </a:xfrm>
      </p:grpSpPr>
      <p:pic>
        <p:nvPicPr>
          <p:cNvPr id="21" name="Picture Placeholder 6" descr="A antenna on a cloudy day&#10;&#10;Description automatically generated">
            <a:extLst>
              <a:ext uri="{FF2B5EF4-FFF2-40B4-BE49-F238E27FC236}">
                <a16:creationId xmlns:a16="http://schemas.microsoft.com/office/drawing/2014/main" id="{E91A284D-B48E-4428-872F-AA05AB4316E8}"/>
              </a:ext>
            </a:extLst>
          </p:cNvPr>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a:xfrm>
            <a:off x="1919" y="78902"/>
            <a:ext cx="4560213" cy="6779098"/>
          </a:xfrm>
          <a:prstGeom prst="rect">
            <a:avLst/>
          </a:prstGeom>
        </p:spPr>
      </p:pic>
      <p:sp>
        <p:nvSpPr>
          <p:cNvPr id="22" name="Rectangle 21">
            <a:extLst>
              <a:ext uri="{FF2B5EF4-FFF2-40B4-BE49-F238E27FC236}">
                <a16:creationId xmlns:a16="http://schemas.microsoft.com/office/drawing/2014/main" id="{2AAAD775-814D-4D87-B23C-FB937F7D91FA}"/>
              </a:ext>
            </a:extLst>
          </p:cNvPr>
          <p:cNvSpPr/>
          <p:nvPr userDrawn="1"/>
        </p:nvSpPr>
        <p:spPr>
          <a:xfrm>
            <a:off x="61415" y="79514"/>
            <a:ext cx="4490903" cy="6778486"/>
          </a:xfrm>
          <a:prstGeom prst="rect">
            <a:avLst/>
          </a:prstGeom>
          <a:gradFill flip="none" rotWithShape="1">
            <a:gsLst>
              <a:gs pos="3000">
                <a:schemeClr val="accent3">
                  <a:alpha val="26000"/>
                </a:schemeClr>
              </a:gs>
              <a:gs pos="70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2FA28723-837F-4B23-8CE8-02BE47FE281C}"/>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4" name="TextBox 23">
            <a:extLst>
              <a:ext uri="{FF2B5EF4-FFF2-40B4-BE49-F238E27FC236}">
                <a16:creationId xmlns:a16="http://schemas.microsoft.com/office/drawing/2014/main" id="{6FD25E3D-662E-44DF-8C74-92C87184BB0C}"/>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25" name="Group 24">
            <a:extLst>
              <a:ext uri="{FF2B5EF4-FFF2-40B4-BE49-F238E27FC236}">
                <a16:creationId xmlns:a16="http://schemas.microsoft.com/office/drawing/2014/main" id="{55CFFEF0-33F0-4F4C-BE34-F0CE8B9E61E9}"/>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BC086BCB-54AC-46CF-A349-82F2CB7DD890}"/>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F622D00E-770D-4828-BB83-AF27DABC282F}"/>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43E01C42-EE25-40F8-84CF-C03046F9A185}"/>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F37FE27F-A44B-48E4-910C-3CA9640096F6}"/>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79D3E226-DE3E-4BD8-98C8-FE8CA53A0FD4}"/>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3913026805"/>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Smart City Large Headline">
    <p:spTree>
      <p:nvGrpSpPr>
        <p:cNvPr id="1" name=""/>
        <p:cNvGrpSpPr/>
        <p:nvPr/>
      </p:nvGrpSpPr>
      <p:grpSpPr>
        <a:xfrm>
          <a:off x="0" y="0"/>
          <a:ext cx="0" cy="0"/>
          <a:chOff x="0" y="0"/>
          <a:chExt cx="0" cy="0"/>
        </a:xfrm>
      </p:grpSpPr>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20" name="Slide Number Placeholder 1">
            <a:extLst>
              <a:ext uri="{FF2B5EF4-FFF2-40B4-BE49-F238E27FC236}">
                <a16:creationId xmlns:a16="http://schemas.microsoft.com/office/drawing/2014/main" id="{83A94EBF-98FE-4812-9A14-44279029264B}"/>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8" name="TextBox 27">
            <a:extLst>
              <a:ext uri="{FF2B5EF4-FFF2-40B4-BE49-F238E27FC236}">
                <a16:creationId xmlns:a16="http://schemas.microsoft.com/office/drawing/2014/main" id="{803D1922-F66C-4A65-BADA-585E83654932}"/>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35" name="Group 34">
            <a:extLst>
              <a:ext uri="{FF2B5EF4-FFF2-40B4-BE49-F238E27FC236}">
                <a16:creationId xmlns:a16="http://schemas.microsoft.com/office/drawing/2014/main" id="{712E3D91-19A9-47E1-A2D0-389742C55D2F}"/>
              </a:ext>
            </a:extLst>
          </p:cNvPr>
          <p:cNvGrpSpPr/>
          <p:nvPr userDrawn="1"/>
        </p:nvGrpSpPr>
        <p:grpSpPr>
          <a:xfrm>
            <a:off x="11369623" y="6476214"/>
            <a:ext cx="489002" cy="176138"/>
            <a:chOff x="271463" y="2852738"/>
            <a:chExt cx="3190876" cy="1149350"/>
          </a:xfrm>
        </p:grpSpPr>
        <p:sp>
          <p:nvSpPr>
            <p:cNvPr id="40" name="Freeform 6">
              <a:extLst>
                <a:ext uri="{FF2B5EF4-FFF2-40B4-BE49-F238E27FC236}">
                  <a16:creationId xmlns:a16="http://schemas.microsoft.com/office/drawing/2014/main" id="{ACAB0B10-E424-4C5F-81CD-AE869D728553}"/>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1" name="Freeform 7">
              <a:extLst>
                <a:ext uri="{FF2B5EF4-FFF2-40B4-BE49-F238E27FC236}">
                  <a16:creationId xmlns:a16="http://schemas.microsoft.com/office/drawing/2014/main" id="{0F5701D1-A391-456C-8948-07FBBDD32D2C}"/>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2" name="Freeform 8">
              <a:extLst>
                <a:ext uri="{FF2B5EF4-FFF2-40B4-BE49-F238E27FC236}">
                  <a16:creationId xmlns:a16="http://schemas.microsoft.com/office/drawing/2014/main" id="{2A0F9761-7943-4EDD-AD61-B82DDD42EE1A}"/>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3" name="Freeform 9">
              <a:extLst>
                <a:ext uri="{FF2B5EF4-FFF2-40B4-BE49-F238E27FC236}">
                  <a16:creationId xmlns:a16="http://schemas.microsoft.com/office/drawing/2014/main" id="{5C1A76E3-E547-459A-AA20-2A41DD1D59AF}"/>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4" name="Freeform 10">
              <a:extLst>
                <a:ext uri="{FF2B5EF4-FFF2-40B4-BE49-F238E27FC236}">
                  <a16:creationId xmlns:a16="http://schemas.microsoft.com/office/drawing/2014/main" id="{468C635A-20C5-45ED-A75C-99F8C469DED1}"/>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pic>
        <p:nvPicPr>
          <p:cNvPr id="22" name="Picture 21" descr="A view of a city&#10;&#10;Description automatically generated">
            <a:extLst>
              <a:ext uri="{FF2B5EF4-FFF2-40B4-BE49-F238E27FC236}">
                <a16:creationId xmlns:a16="http://schemas.microsoft.com/office/drawing/2014/main" id="{CB9ABCE8-B5F4-48BD-86CE-887669C5B93C}"/>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773" y="78900"/>
            <a:ext cx="4558359" cy="6779099"/>
          </a:xfrm>
          <a:prstGeom prst="rect">
            <a:avLst/>
          </a:prstGeom>
        </p:spPr>
      </p:pic>
      <p:sp>
        <p:nvSpPr>
          <p:cNvPr id="23" name="Rectangle 22">
            <a:extLst>
              <a:ext uri="{FF2B5EF4-FFF2-40B4-BE49-F238E27FC236}">
                <a16:creationId xmlns:a16="http://schemas.microsoft.com/office/drawing/2014/main" id="{F63BE673-EBB9-4511-BBA9-928E31D9C62B}"/>
              </a:ext>
            </a:extLst>
          </p:cNvPr>
          <p:cNvSpPr/>
          <p:nvPr userDrawn="1"/>
        </p:nvSpPr>
        <p:spPr>
          <a:xfrm flipV="1">
            <a:off x="-6831" y="78902"/>
            <a:ext cx="4558359" cy="2192350"/>
          </a:xfrm>
          <a:prstGeom prst="rect">
            <a:avLst/>
          </a:prstGeom>
          <a:gradFill flip="none" rotWithShape="1">
            <a:gsLst>
              <a:gs pos="3000">
                <a:schemeClr val="accent1">
                  <a:alpha val="41000"/>
                </a:schemeClr>
              </a:gs>
              <a:gs pos="70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24" name="Picture Placeholder 76">
            <a:extLst>
              <a:ext uri="{FF2B5EF4-FFF2-40B4-BE49-F238E27FC236}">
                <a16:creationId xmlns:a16="http://schemas.microsoft.com/office/drawing/2014/main" id="{994508B0-A33C-4CE0-B505-0D816FBBCF7B}"/>
              </a:ext>
            </a:extLst>
          </p:cNvPr>
          <p:cNvSpPr>
            <a:spLocks noGrp="1"/>
          </p:cNvSpPr>
          <p:nvPr>
            <p:ph type="pic" sz="quarter" idx="13" hasCustomPrompt="1"/>
          </p:nvPr>
        </p:nvSpPr>
        <p:spPr>
          <a:xfrm>
            <a:off x="-8749" y="78902"/>
            <a:ext cx="4562132"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Tree>
    <p:extLst>
      <p:ext uri="{BB962C8B-B14F-4D97-AF65-F5344CB8AC3E}">
        <p14:creationId xmlns:p14="http://schemas.microsoft.com/office/powerpoint/2010/main" val="848620082"/>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Smart Home Large Headline">
    <p:spTree>
      <p:nvGrpSpPr>
        <p:cNvPr id="1" name=""/>
        <p:cNvGrpSpPr/>
        <p:nvPr/>
      </p:nvGrpSpPr>
      <p:grpSpPr>
        <a:xfrm>
          <a:off x="0" y="0"/>
          <a:ext cx="0" cy="0"/>
          <a:chOff x="0" y="0"/>
          <a:chExt cx="0" cy="0"/>
        </a:xfrm>
      </p:grpSpPr>
      <p:pic>
        <p:nvPicPr>
          <p:cNvPr id="21" name="Picture Placeholder 6" descr="A living room with a fireplace and a large window&#10;&#10;Description automatically generated">
            <a:extLst>
              <a:ext uri="{FF2B5EF4-FFF2-40B4-BE49-F238E27FC236}">
                <a16:creationId xmlns:a16="http://schemas.microsoft.com/office/drawing/2014/main" id="{6100B157-B5B3-46F6-B663-F4415621E7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919" y="78902"/>
            <a:ext cx="4560213" cy="6779098"/>
          </a:xfrm>
          <a:prstGeom prst="rect">
            <a:avLst/>
          </a:prstGeom>
        </p:spPr>
      </p:pic>
      <p:sp>
        <p:nvSpPr>
          <p:cNvPr id="22" name="Rectangle 21">
            <a:extLst>
              <a:ext uri="{FF2B5EF4-FFF2-40B4-BE49-F238E27FC236}">
                <a16:creationId xmlns:a16="http://schemas.microsoft.com/office/drawing/2014/main" id="{90A81B96-5386-44A4-B378-BF3D5A5F5174}"/>
              </a:ext>
            </a:extLst>
          </p:cNvPr>
          <p:cNvSpPr/>
          <p:nvPr userDrawn="1"/>
        </p:nvSpPr>
        <p:spPr>
          <a:xfrm rot="10800000" flipH="1">
            <a:off x="365760" y="79514"/>
            <a:ext cx="4196372" cy="6778486"/>
          </a:xfrm>
          <a:prstGeom prst="rect">
            <a:avLst/>
          </a:prstGeom>
          <a:gradFill flip="none" rotWithShape="1">
            <a:gsLst>
              <a:gs pos="3000">
                <a:schemeClr val="accent1">
                  <a:alpha val="38000"/>
                </a:schemeClr>
              </a:gs>
              <a:gs pos="34000">
                <a:schemeClr val="accent1">
                  <a:alpha val="0"/>
                </a:schemeClr>
              </a:gs>
              <a:gs pos="100000">
                <a:schemeClr val="accent1">
                  <a:alpha val="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endParaRPr>
          </a:p>
        </p:txBody>
      </p:sp>
      <p:sp>
        <p:nvSpPr>
          <p:cNvPr id="77" name="Picture Placeholder 76">
            <a:extLst>
              <a:ext uri="{FF2B5EF4-FFF2-40B4-BE49-F238E27FC236}">
                <a16:creationId xmlns:a16="http://schemas.microsoft.com/office/drawing/2014/main" id="{792C26BF-6739-427A-A9E9-8A8A678B7CC7}"/>
              </a:ext>
            </a:extLst>
          </p:cNvPr>
          <p:cNvSpPr>
            <a:spLocks noGrp="1"/>
          </p:cNvSpPr>
          <p:nvPr>
            <p:ph type="pic" sz="quarter" idx="13" hasCustomPrompt="1"/>
          </p:nvPr>
        </p:nvSpPr>
        <p:spPr>
          <a:xfrm>
            <a:off x="1919" y="78902"/>
            <a:ext cx="4560213" cy="6779098"/>
          </a:xfrm>
        </p:spPr>
        <p:txBody>
          <a:bodyPr anchor="ctr">
            <a:normAutofit/>
          </a:bodyPr>
          <a:lstStyle>
            <a:lvl1pPr marL="0" indent="0" algn="ctr">
              <a:buFontTx/>
              <a:buNone/>
              <a:defRPr sz="1500">
                <a:solidFill>
                  <a:schemeClr val="bg1"/>
                </a:solidFill>
                <a:latin typeface="Arial" panose="020B0604020202020204" pitchFamily="34" charset="0"/>
                <a:cs typeface="Arial" panose="020B0604020202020204" pitchFamily="34" charset="0"/>
              </a:defRPr>
            </a:lvl1pPr>
          </a:lstStyle>
          <a:p>
            <a:r>
              <a:rPr lang="en-US"/>
              <a:t>Click to Place Picture</a:t>
            </a:r>
          </a:p>
        </p:txBody>
      </p:sp>
      <p:sp>
        <p:nvSpPr>
          <p:cNvPr id="37" name="Rectangle 182">
            <a:extLst>
              <a:ext uri="{FF2B5EF4-FFF2-40B4-BE49-F238E27FC236}">
                <a16:creationId xmlns:a16="http://schemas.microsoft.com/office/drawing/2014/main" id="{7F1551CC-56A8-4FFE-8188-6BBCFBC0D73C}"/>
              </a:ext>
            </a:extLst>
          </p:cNvPr>
          <p:cNvSpPr>
            <a:spLocks noGrp="1" noChangeArrowheads="1"/>
          </p:cNvSpPr>
          <p:nvPr>
            <p:ph type="ctrTitle" hasCustomPrompt="1"/>
          </p:nvPr>
        </p:nvSpPr>
        <p:spPr bwMode="blackWhite">
          <a:xfrm>
            <a:off x="5275942" y="1272210"/>
            <a:ext cx="6325011" cy="3864494"/>
          </a:xfrm>
          <a:prstGeom prst="rect">
            <a:avLst/>
          </a:prstGeom>
          <a:ln w="25400"/>
          <a:effectLst/>
        </p:spPr>
        <p:txBody>
          <a:bodyPr tIns="91440" bIns="91440" anchor="ctr">
            <a:normAutofit/>
          </a:bodyPr>
          <a:lstStyle>
            <a:lvl1pPr algn="l">
              <a:lnSpc>
                <a:spcPct val="100000"/>
              </a:lnSpc>
              <a:spcBef>
                <a:spcPts val="0"/>
              </a:spcBef>
              <a:defRPr lang="en-US" sz="5100" b="0" kern="1200" cap="none" spc="-50" baseline="0" dirty="0">
                <a:solidFill>
                  <a:schemeClr val="tx1">
                    <a:lumMod val="85000"/>
                    <a:lumOff val="15000"/>
                  </a:schemeClr>
                </a:solidFill>
                <a:effectLst/>
                <a:latin typeface="Arial" panose="020B0604020202020204" pitchFamily="34" charset="0"/>
                <a:ea typeface="+mn-ea"/>
                <a:cs typeface="Arial" panose="020B0604020202020204" pitchFamily="34" charset="0"/>
              </a:defRPr>
            </a:lvl1pPr>
          </a:lstStyle>
          <a:p>
            <a:r>
              <a:rPr lang="en-US"/>
              <a:t>Large headline or statement goes here. Lorem ipsum</a:t>
            </a:r>
          </a:p>
        </p:txBody>
      </p:sp>
      <p:grpSp>
        <p:nvGrpSpPr>
          <p:cNvPr id="29" name="Group 28">
            <a:extLst>
              <a:ext uri="{FF2B5EF4-FFF2-40B4-BE49-F238E27FC236}">
                <a16:creationId xmlns:a16="http://schemas.microsoft.com/office/drawing/2014/main" id="{C08A7271-EAD5-41DA-A647-B52662CE3871}"/>
              </a:ext>
            </a:extLst>
          </p:cNvPr>
          <p:cNvGrpSpPr/>
          <p:nvPr userDrawn="1"/>
        </p:nvGrpSpPr>
        <p:grpSpPr>
          <a:xfrm>
            <a:off x="0" y="0"/>
            <a:ext cx="12190081" cy="79514"/>
            <a:chOff x="0" y="-1"/>
            <a:chExt cx="12190081" cy="1350190"/>
          </a:xfrm>
        </p:grpSpPr>
        <p:sp>
          <p:nvSpPr>
            <p:cNvPr id="30" name="Rectangle 29">
              <a:extLst>
                <a:ext uri="{FF2B5EF4-FFF2-40B4-BE49-F238E27FC236}">
                  <a16:creationId xmlns:a16="http://schemas.microsoft.com/office/drawing/2014/main" id="{566998BE-D4A8-4E8F-9220-64B75E6ABA38}"/>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1" name="Rectangle 30">
              <a:extLst>
                <a:ext uri="{FF2B5EF4-FFF2-40B4-BE49-F238E27FC236}">
                  <a16:creationId xmlns:a16="http://schemas.microsoft.com/office/drawing/2014/main" id="{4DAEA3FA-932F-42AD-ABBD-14E9BA87D297}"/>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2" name="Rectangle 31">
              <a:extLst>
                <a:ext uri="{FF2B5EF4-FFF2-40B4-BE49-F238E27FC236}">
                  <a16:creationId xmlns:a16="http://schemas.microsoft.com/office/drawing/2014/main" id="{29991BE7-E792-4F0F-B8A2-3D9FCF1CD3BB}"/>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3" name="Rectangle 32">
              <a:extLst>
                <a:ext uri="{FF2B5EF4-FFF2-40B4-BE49-F238E27FC236}">
                  <a16:creationId xmlns:a16="http://schemas.microsoft.com/office/drawing/2014/main" id="{73D0491D-8066-428E-9435-FA3684E23FA0}"/>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34" name="Rectangle 33">
              <a:extLst>
                <a:ext uri="{FF2B5EF4-FFF2-40B4-BE49-F238E27FC236}">
                  <a16:creationId xmlns:a16="http://schemas.microsoft.com/office/drawing/2014/main" id="{B99A8192-CD11-4ECE-A1A1-EF3ACC047545}"/>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sp>
        <p:nvSpPr>
          <p:cNvPr id="45" name="Slide Number Placeholder 1">
            <a:extLst>
              <a:ext uri="{FF2B5EF4-FFF2-40B4-BE49-F238E27FC236}">
                <a16:creationId xmlns:a16="http://schemas.microsoft.com/office/drawing/2014/main" id="{7D12FB66-22AA-4777-8CC2-F076131FE9DF}"/>
              </a:ext>
            </a:extLst>
          </p:cNvPr>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46" name="TextBox 45">
            <a:extLst>
              <a:ext uri="{FF2B5EF4-FFF2-40B4-BE49-F238E27FC236}">
                <a16:creationId xmlns:a16="http://schemas.microsoft.com/office/drawing/2014/main" id="{A1736F53-0FCF-4DF2-B88E-1DE0E43AA886}"/>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47" name="Group 46">
            <a:extLst>
              <a:ext uri="{FF2B5EF4-FFF2-40B4-BE49-F238E27FC236}">
                <a16:creationId xmlns:a16="http://schemas.microsoft.com/office/drawing/2014/main" id="{7A4A96C1-8B50-4A87-8923-04CE2B04CEAF}"/>
              </a:ext>
            </a:extLst>
          </p:cNvPr>
          <p:cNvGrpSpPr/>
          <p:nvPr userDrawn="1"/>
        </p:nvGrpSpPr>
        <p:grpSpPr>
          <a:xfrm>
            <a:off x="11369623" y="6476214"/>
            <a:ext cx="489002" cy="176138"/>
            <a:chOff x="271463" y="2852738"/>
            <a:chExt cx="3190876" cy="1149350"/>
          </a:xfrm>
        </p:grpSpPr>
        <p:sp>
          <p:nvSpPr>
            <p:cNvPr id="48" name="Freeform 6">
              <a:extLst>
                <a:ext uri="{FF2B5EF4-FFF2-40B4-BE49-F238E27FC236}">
                  <a16:creationId xmlns:a16="http://schemas.microsoft.com/office/drawing/2014/main" id="{3247CA1E-AF86-49CC-A305-8195944FFB98}"/>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49" name="Freeform 7">
              <a:extLst>
                <a:ext uri="{FF2B5EF4-FFF2-40B4-BE49-F238E27FC236}">
                  <a16:creationId xmlns:a16="http://schemas.microsoft.com/office/drawing/2014/main" id="{7CBFD072-C24E-4AF0-803E-E83E9025FAF2}"/>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0" name="Freeform 8">
              <a:extLst>
                <a:ext uri="{FF2B5EF4-FFF2-40B4-BE49-F238E27FC236}">
                  <a16:creationId xmlns:a16="http://schemas.microsoft.com/office/drawing/2014/main" id="{27821654-D521-4D2E-9557-169616963275}"/>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1" name="Freeform 9">
              <a:extLst>
                <a:ext uri="{FF2B5EF4-FFF2-40B4-BE49-F238E27FC236}">
                  <a16:creationId xmlns:a16="http://schemas.microsoft.com/office/drawing/2014/main" id="{766EDC3E-69CE-4032-9FB6-85216A191E94}"/>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52" name="Freeform 10">
              <a:extLst>
                <a:ext uri="{FF2B5EF4-FFF2-40B4-BE49-F238E27FC236}">
                  <a16:creationId xmlns:a16="http://schemas.microsoft.com/office/drawing/2014/main" id="{286022DB-6135-4077-A9E3-D3090DA262EC}"/>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64826482"/>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Slide">
    <p:spTree>
      <p:nvGrpSpPr>
        <p:cNvPr id="1" name=""/>
        <p:cNvGrpSpPr/>
        <p:nvPr/>
      </p:nvGrpSpPr>
      <p:grpSpPr>
        <a:xfrm>
          <a:off x="0" y="0"/>
          <a:ext cx="0" cy="0"/>
          <a:chOff x="0" y="0"/>
          <a:chExt cx="0" cy="0"/>
        </a:xfrm>
      </p:grpSpPr>
      <p:sp>
        <p:nvSpPr>
          <p:cNvPr id="44" name="Rectangle 226"/>
          <p:cNvSpPr>
            <a:spLocks noGrp="1" noChangeArrowheads="1"/>
          </p:cNvSpPr>
          <p:nvPr>
            <p:ph type="title" hasCustomPrompt="1"/>
          </p:nvPr>
        </p:nvSpPr>
        <p:spPr bwMode="auto">
          <a:xfrm>
            <a:off x="394775" y="414064"/>
            <a:ext cx="11425752" cy="654049"/>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lvl1pPr>
              <a:defRPr>
                <a:solidFill>
                  <a:schemeClr val="tx1"/>
                </a:solidFill>
                <a:latin typeface="Arial" panose="020B0604020202020204" pitchFamily="34" charset="0"/>
                <a:cs typeface="Arial" panose="020B0604020202020204" pitchFamily="34" charset="0"/>
              </a:defRPr>
            </a:lvl1pPr>
          </a:lstStyle>
          <a:p>
            <a:pPr lvl="0"/>
            <a:r>
              <a:rPr lang="en-US"/>
              <a:t>Click to add title here</a:t>
            </a:r>
            <a:br>
              <a:rPr lang="en-US"/>
            </a:br>
            <a:r>
              <a:rPr lang="en-US"/>
              <a:t>second line title</a:t>
            </a:r>
          </a:p>
        </p:txBody>
      </p:sp>
      <p:sp>
        <p:nvSpPr>
          <p:cNvPr id="46" name="Text Placeholder 45"/>
          <p:cNvSpPr>
            <a:spLocks noGrp="1"/>
          </p:cNvSpPr>
          <p:nvPr>
            <p:ph type="body" sz="quarter" idx="10"/>
          </p:nvPr>
        </p:nvSpPr>
        <p:spPr>
          <a:xfrm>
            <a:off x="394774" y="1153266"/>
            <a:ext cx="11425752" cy="4667249"/>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9133332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066" name="Rectangle 226"/>
          <p:cNvSpPr>
            <a:spLocks noGrp="1" noChangeArrowheads="1"/>
          </p:cNvSpPr>
          <p:nvPr>
            <p:ph type="title"/>
          </p:nvPr>
        </p:nvSpPr>
        <p:spPr bwMode="auto">
          <a:xfrm>
            <a:off x="395932" y="414063"/>
            <a:ext cx="11451382" cy="654050"/>
          </a:xfrm>
          <a:prstGeom prst="rect">
            <a:avLst/>
          </a:prstGeom>
          <a:noFill/>
          <a:ln w="9525" algn="ctr">
            <a:noFill/>
            <a:miter lim="800000"/>
            <a:headEnd/>
            <a:tailEnd/>
          </a:ln>
          <a:effectLst/>
        </p:spPr>
        <p:txBody>
          <a:bodyPr vert="horz" wrap="square" lIns="91440" tIns="45720" rIns="91440" bIns="45720" numCol="1" anchor="t" anchorCtr="0" compatLnSpc="1">
            <a:prstTxWarp prst="textNoShape">
              <a:avLst/>
            </a:prstTxWarp>
          </a:bodyPr>
          <a:lstStyle/>
          <a:p>
            <a:pPr lvl="0"/>
            <a:r>
              <a:rPr lang="en-US"/>
              <a:t>Title Goes Here</a:t>
            </a:r>
            <a:br>
              <a:rPr lang="en-US"/>
            </a:br>
            <a:r>
              <a:rPr lang="en-US"/>
              <a:t>second line title goes here</a:t>
            </a:r>
          </a:p>
        </p:txBody>
      </p:sp>
      <p:sp>
        <p:nvSpPr>
          <p:cNvPr id="17" name="Text Placeholder 16"/>
          <p:cNvSpPr>
            <a:spLocks noGrp="1"/>
          </p:cNvSpPr>
          <p:nvPr>
            <p:ph type="body" idx="1"/>
          </p:nvPr>
        </p:nvSpPr>
        <p:spPr>
          <a:xfrm>
            <a:off x="394773" y="1262418"/>
            <a:ext cx="11463852" cy="470847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
          <p:cNvSpPr txBox="1">
            <a:spLocks/>
          </p:cNvSpPr>
          <p:nvPr userDrawn="1"/>
        </p:nvSpPr>
        <p:spPr>
          <a:xfrm>
            <a:off x="10315547" y="6463203"/>
            <a:ext cx="596447" cy="277811"/>
          </a:xfrm>
          <a:prstGeom prst="rect">
            <a:avLst/>
          </a:prstGeom>
        </p:spPr>
        <p:txBody>
          <a:bodyPr vert="horz" lIns="68580" tIns="34290" rIns="68580" bIns="34290" rtlCol="0" anchor="ctr"/>
          <a:lstStyle>
            <a:defPPr>
              <a:defRPr lang="en-US"/>
            </a:defPPr>
            <a:lvl1pPr algn="l" rtl="0" fontAlgn="base">
              <a:spcBef>
                <a:spcPct val="0"/>
              </a:spcBef>
              <a:spcAft>
                <a:spcPct val="0"/>
              </a:spcAft>
              <a:defRPr sz="1000" b="0"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lgn="r"/>
            <a:fld id="{9899D5D8-9A89-49C6-87E2-D5B81659BB09}" type="slidenum">
              <a:rPr lang="en-US" sz="1000" b="1" spc="300" smtClean="0">
                <a:solidFill>
                  <a:schemeClr val="tx1">
                    <a:lumMod val="65000"/>
                    <a:lumOff val="35000"/>
                  </a:schemeClr>
                </a:solidFill>
                <a:latin typeface="Arial" panose="020B0604020202020204" pitchFamily="34" charset="0"/>
                <a:cs typeface="Arial" panose="020B0604020202020204" pitchFamily="34" charset="0"/>
              </a:rPr>
              <a:pPr algn="r"/>
              <a:t>‹#›</a:t>
            </a:fld>
            <a:endParaRPr lang="en-US" sz="1000" b="1" spc="300">
              <a:solidFill>
                <a:schemeClr val="tx1">
                  <a:lumMod val="65000"/>
                  <a:lumOff val="35000"/>
                </a:schemeClr>
              </a:solidFill>
              <a:latin typeface="Arial" panose="020B0604020202020204" pitchFamily="34" charset="0"/>
              <a:cs typeface="Arial" panose="020B0604020202020204" pitchFamily="34" charset="0"/>
            </a:endParaRPr>
          </a:p>
        </p:txBody>
      </p:sp>
      <p:sp>
        <p:nvSpPr>
          <p:cNvPr id="22" name="TextBox 21">
            <a:extLst>
              <a:ext uri="{FF2B5EF4-FFF2-40B4-BE49-F238E27FC236}">
                <a16:creationId xmlns:a16="http://schemas.microsoft.com/office/drawing/2014/main" id="{660BD596-F1C1-457C-B796-82B14CD68D03}"/>
              </a:ext>
            </a:extLst>
          </p:cNvPr>
          <p:cNvSpPr txBox="1"/>
          <p:nvPr userDrawn="1"/>
        </p:nvSpPr>
        <p:spPr>
          <a:xfrm>
            <a:off x="7781092" y="6418656"/>
            <a:ext cx="2590528" cy="308777"/>
          </a:xfrm>
          <a:prstGeom prst="rect">
            <a:avLst/>
          </a:prstGeom>
          <a:noFill/>
        </p:spPr>
        <p:txBody>
          <a:bodyPr wrap="square" rtlCol="0" anchor="b">
            <a:noAutofit/>
          </a:bodyPr>
          <a:lstStyle/>
          <a:p>
            <a:pPr algn="r"/>
            <a:r>
              <a:rPr lang="en-US" sz="900" b="1" i="0" cap="all" spc="50" baseline="0">
                <a:solidFill>
                  <a:schemeClr val="tx2">
                    <a:lumMod val="90000"/>
                  </a:schemeClr>
                </a:solidFill>
                <a:latin typeface="Arial" panose="020B0604020202020204" pitchFamily="34" charset="0"/>
                <a:cs typeface="Arial" panose="020B0604020202020204" pitchFamily="34" charset="0"/>
              </a:rPr>
              <a:t>CONFIDENTIAL</a:t>
            </a:r>
          </a:p>
        </p:txBody>
      </p:sp>
      <p:grpSp>
        <p:nvGrpSpPr>
          <p:cNvPr id="16" name="Group 15">
            <a:extLst>
              <a:ext uri="{FF2B5EF4-FFF2-40B4-BE49-F238E27FC236}">
                <a16:creationId xmlns:a16="http://schemas.microsoft.com/office/drawing/2014/main" id="{CF4EBEAB-4D41-4F13-AA13-5BDC7E266E1D}"/>
              </a:ext>
            </a:extLst>
          </p:cNvPr>
          <p:cNvGrpSpPr/>
          <p:nvPr userDrawn="1"/>
        </p:nvGrpSpPr>
        <p:grpSpPr>
          <a:xfrm>
            <a:off x="0" y="0"/>
            <a:ext cx="12190081" cy="79514"/>
            <a:chOff x="0" y="-1"/>
            <a:chExt cx="12190081" cy="1350190"/>
          </a:xfrm>
        </p:grpSpPr>
        <p:sp>
          <p:nvSpPr>
            <p:cNvPr id="18" name="Rectangle 17">
              <a:extLst>
                <a:ext uri="{FF2B5EF4-FFF2-40B4-BE49-F238E27FC236}">
                  <a16:creationId xmlns:a16="http://schemas.microsoft.com/office/drawing/2014/main" id="{8333770F-5625-4034-9686-943A98D45359}"/>
                </a:ext>
              </a:extLst>
            </p:cNvPr>
            <p:cNvSpPr/>
            <p:nvPr userDrawn="1"/>
          </p:nvSpPr>
          <p:spPr>
            <a:xfrm>
              <a:off x="0" y="-1"/>
              <a:ext cx="3641697" cy="1350190"/>
            </a:xfrm>
            <a:prstGeom prst="rect">
              <a:avLst/>
            </a:prstGeom>
            <a:solidFill>
              <a:srgbClr val="FFA015"/>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19" name="Rectangle 18">
              <a:extLst>
                <a:ext uri="{FF2B5EF4-FFF2-40B4-BE49-F238E27FC236}">
                  <a16:creationId xmlns:a16="http://schemas.microsoft.com/office/drawing/2014/main" id="{486B75AB-80AF-44F5-B06D-0637D166F451}"/>
                </a:ext>
              </a:extLst>
            </p:cNvPr>
            <p:cNvSpPr/>
            <p:nvPr userDrawn="1"/>
          </p:nvSpPr>
          <p:spPr>
            <a:xfrm>
              <a:off x="3641698" y="-1"/>
              <a:ext cx="922352" cy="1350190"/>
            </a:xfrm>
            <a:prstGeom prst="rect">
              <a:avLst/>
            </a:prstGeom>
            <a:solidFill>
              <a:srgbClr val="958436"/>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0" name="Rectangle 19">
              <a:extLst>
                <a:ext uri="{FF2B5EF4-FFF2-40B4-BE49-F238E27FC236}">
                  <a16:creationId xmlns:a16="http://schemas.microsoft.com/office/drawing/2014/main" id="{AEE71252-7C01-47AA-93B9-87F623C7177A}"/>
                </a:ext>
              </a:extLst>
            </p:cNvPr>
            <p:cNvSpPr/>
            <p:nvPr userDrawn="1"/>
          </p:nvSpPr>
          <p:spPr>
            <a:xfrm>
              <a:off x="4564051" y="-1"/>
              <a:ext cx="2806808" cy="1350190"/>
            </a:xfrm>
            <a:prstGeom prst="rect">
              <a:avLst/>
            </a:prstGeom>
            <a:solidFill>
              <a:srgbClr val="7DB2DB"/>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1" name="Rectangle 20">
              <a:extLst>
                <a:ext uri="{FF2B5EF4-FFF2-40B4-BE49-F238E27FC236}">
                  <a16:creationId xmlns:a16="http://schemas.microsoft.com/office/drawing/2014/main" id="{BD9CF932-D779-4EA8-BDE2-87D4119A6B55}"/>
                </a:ext>
              </a:extLst>
            </p:cNvPr>
            <p:cNvSpPr/>
            <p:nvPr userDrawn="1"/>
          </p:nvSpPr>
          <p:spPr>
            <a:xfrm>
              <a:off x="7370859" y="-1"/>
              <a:ext cx="1685677" cy="1350190"/>
            </a:xfrm>
            <a:prstGeom prst="rect">
              <a:avLst/>
            </a:prstGeom>
            <a:solidFill>
              <a:srgbClr val="73983E"/>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sp>
          <p:nvSpPr>
            <p:cNvPr id="24" name="Rectangle 23">
              <a:extLst>
                <a:ext uri="{FF2B5EF4-FFF2-40B4-BE49-F238E27FC236}">
                  <a16:creationId xmlns:a16="http://schemas.microsoft.com/office/drawing/2014/main" id="{FEE4F54C-20EC-4792-9EF9-A06348BEB537}"/>
                </a:ext>
              </a:extLst>
            </p:cNvPr>
            <p:cNvSpPr/>
            <p:nvPr userDrawn="1"/>
          </p:nvSpPr>
          <p:spPr>
            <a:xfrm>
              <a:off x="9048586" y="-1"/>
              <a:ext cx="3141495" cy="1350190"/>
            </a:xfrm>
            <a:prstGeom prst="rect">
              <a:avLst/>
            </a:prstGeom>
            <a:solidFill>
              <a:srgbClr val="C7D22D"/>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Arial" panose="020B0604020202020204" pitchFamily="34" charset="0"/>
                <a:cs typeface="Arial" panose="020B0604020202020204" pitchFamily="34" charset="0"/>
              </a:endParaRPr>
            </a:p>
          </p:txBody>
        </p:sp>
      </p:grpSp>
      <p:grpSp>
        <p:nvGrpSpPr>
          <p:cNvPr id="14" name="Group 13">
            <a:extLst>
              <a:ext uri="{FF2B5EF4-FFF2-40B4-BE49-F238E27FC236}">
                <a16:creationId xmlns:a16="http://schemas.microsoft.com/office/drawing/2014/main" id="{D320A626-8584-4FE9-ACE5-B044CB0C67AB}"/>
              </a:ext>
            </a:extLst>
          </p:cNvPr>
          <p:cNvGrpSpPr/>
          <p:nvPr userDrawn="1"/>
        </p:nvGrpSpPr>
        <p:grpSpPr>
          <a:xfrm>
            <a:off x="11369623" y="6476214"/>
            <a:ext cx="489002" cy="176138"/>
            <a:chOff x="271463" y="2852738"/>
            <a:chExt cx="3190876" cy="1149350"/>
          </a:xfrm>
        </p:grpSpPr>
        <p:sp>
          <p:nvSpPr>
            <p:cNvPr id="15" name="Freeform 6">
              <a:extLst>
                <a:ext uri="{FF2B5EF4-FFF2-40B4-BE49-F238E27FC236}">
                  <a16:creationId xmlns:a16="http://schemas.microsoft.com/office/drawing/2014/main" id="{2B4D1812-625C-465C-8A40-C3A4D4EF977C}"/>
                </a:ext>
              </a:extLst>
            </p:cNvPr>
            <p:cNvSpPr>
              <a:spLocks/>
            </p:cNvSpPr>
            <p:nvPr/>
          </p:nvSpPr>
          <p:spPr bwMode="auto">
            <a:xfrm>
              <a:off x="1577976" y="2852738"/>
              <a:ext cx="609600" cy="1149350"/>
            </a:xfrm>
            <a:custGeom>
              <a:avLst/>
              <a:gdLst>
                <a:gd name="T0" fmla="*/ 0 w 384"/>
                <a:gd name="T1" fmla="*/ 0 h 724"/>
                <a:gd name="T2" fmla="*/ 41 w 384"/>
                <a:gd name="T3" fmla="*/ 0 h 724"/>
                <a:gd name="T4" fmla="*/ 192 w 384"/>
                <a:gd name="T5" fmla="*/ 241 h 724"/>
                <a:gd name="T6" fmla="*/ 341 w 384"/>
                <a:gd name="T7" fmla="*/ 0 h 724"/>
                <a:gd name="T8" fmla="*/ 382 w 384"/>
                <a:gd name="T9" fmla="*/ 0 h 724"/>
                <a:gd name="T10" fmla="*/ 382 w 384"/>
                <a:gd name="T11" fmla="*/ 723 h 724"/>
                <a:gd name="T12" fmla="*/ 384 w 384"/>
                <a:gd name="T13" fmla="*/ 724 h 724"/>
                <a:gd name="T14" fmla="*/ 341 w 384"/>
                <a:gd name="T15" fmla="*/ 724 h 724"/>
                <a:gd name="T16" fmla="*/ 192 w 384"/>
                <a:gd name="T17" fmla="*/ 483 h 724"/>
                <a:gd name="T18" fmla="*/ 41 w 384"/>
                <a:gd name="T19" fmla="*/ 724 h 724"/>
                <a:gd name="T20" fmla="*/ 0 w 384"/>
                <a:gd name="T21" fmla="*/ 724 h 724"/>
                <a:gd name="T22" fmla="*/ 0 w 384"/>
                <a:gd name="T23"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84" h="724">
                  <a:moveTo>
                    <a:pt x="0" y="0"/>
                  </a:moveTo>
                  <a:lnTo>
                    <a:pt x="41" y="0"/>
                  </a:lnTo>
                  <a:lnTo>
                    <a:pt x="192" y="241"/>
                  </a:lnTo>
                  <a:lnTo>
                    <a:pt x="341" y="0"/>
                  </a:lnTo>
                  <a:lnTo>
                    <a:pt x="382" y="0"/>
                  </a:lnTo>
                  <a:lnTo>
                    <a:pt x="382" y="723"/>
                  </a:lnTo>
                  <a:lnTo>
                    <a:pt x="384" y="724"/>
                  </a:lnTo>
                  <a:lnTo>
                    <a:pt x="341" y="724"/>
                  </a:lnTo>
                  <a:lnTo>
                    <a:pt x="192" y="483"/>
                  </a:lnTo>
                  <a:lnTo>
                    <a:pt x="41" y="724"/>
                  </a:lnTo>
                  <a:lnTo>
                    <a:pt x="0" y="724"/>
                  </a:lnTo>
                  <a:lnTo>
                    <a:pt x="0" y="0"/>
                  </a:lnTo>
                  <a:close/>
                </a:path>
              </a:pathLst>
            </a:custGeom>
            <a:solidFill>
              <a:srgbClr val="7DB2DB"/>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5" name="Freeform 7">
              <a:extLst>
                <a:ext uri="{FF2B5EF4-FFF2-40B4-BE49-F238E27FC236}">
                  <a16:creationId xmlns:a16="http://schemas.microsoft.com/office/drawing/2014/main" id="{3E33A4A8-DD5C-4ACC-9DDA-825DE8D6A643}"/>
                </a:ext>
              </a:extLst>
            </p:cNvPr>
            <p:cNvSpPr>
              <a:spLocks/>
            </p:cNvSpPr>
            <p:nvPr/>
          </p:nvSpPr>
          <p:spPr bwMode="auto">
            <a:xfrm>
              <a:off x="1225551" y="2852738"/>
              <a:ext cx="352425" cy="1149350"/>
            </a:xfrm>
            <a:custGeom>
              <a:avLst/>
              <a:gdLst>
                <a:gd name="T0" fmla="*/ 0 w 222"/>
                <a:gd name="T1" fmla="*/ 0 h 724"/>
                <a:gd name="T2" fmla="*/ 222 w 222"/>
                <a:gd name="T3" fmla="*/ 0 h 724"/>
                <a:gd name="T4" fmla="*/ 222 w 222"/>
                <a:gd name="T5" fmla="*/ 724 h 724"/>
                <a:gd name="T6" fmla="*/ 0 w 222"/>
                <a:gd name="T7" fmla="*/ 724 h 724"/>
                <a:gd name="T8" fmla="*/ 222 w 222"/>
                <a:gd name="T9" fmla="*/ 361 h 724"/>
                <a:gd name="T10" fmla="*/ 0 w 222"/>
                <a:gd name="T11" fmla="*/ 0 h 724"/>
              </a:gdLst>
              <a:ahLst/>
              <a:cxnLst>
                <a:cxn ang="0">
                  <a:pos x="T0" y="T1"/>
                </a:cxn>
                <a:cxn ang="0">
                  <a:pos x="T2" y="T3"/>
                </a:cxn>
                <a:cxn ang="0">
                  <a:pos x="T4" y="T5"/>
                </a:cxn>
                <a:cxn ang="0">
                  <a:pos x="T6" y="T7"/>
                </a:cxn>
                <a:cxn ang="0">
                  <a:pos x="T8" y="T9"/>
                </a:cxn>
                <a:cxn ang="0">
                  <a:pos x="T10" y="T11"/>
                </a:cxn>
              </a:cxnLst>
              <a:rect l="0" t="0" r="r" b="b"/>
              <a:pathLst>
                <a:path w="222" h="724">
                  <a:moveTo>
                    <a:pt x="0" y="0"/>
                  </a:moveTo>
                  <a:lnTo>
                    <a:pt x="222" y="0"/>
                  </a:lnTo>
                  <a:lnTo>
                    <a:pt x="222" y="724"/>
                  </a:lnTo>
                  <a:lnTo>
                    <a:pt x="0" y="724"/>
                  </a:lnTo>
                  <a:lnTo>
                    <a:pt x="222" y="361"/>
                  </a:lnTo>
                  <a:lnTo>
                    <a:pt x="0" y="0"/>
                  </a:lnTo>
                  <a:close/>
                </a:path>
              </a:pathLst>
            </a:custGeom>
            <a:solidFill>
              <a:srgbClr val="958436"/>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6" name="Freeform 8">
              <a:extLst>
                <a:ext uri="{FF2B5EF4-FFF2-40B4-BE49-F238E27FC236}">
                  <a16:creationId xmlns:a16="http://schemas.microsoft.com/office/drawing/2014/main" id="{FC1DDF41-AC1C-4311-A127-9908D531585A}"/>
                </a:ext>
              </a:extLst>
            </p:cNvPr>
            <p:cNvSpPr>
              <a:spLocks/>
            </p:cNvSpPr>
            <p:nvPr/>
          </p:nvSpPr>
          <p:spPr bwMode="auto">
            <a:xfrm>
              <a:off x="2184401" y="2852738"/>
              <a:ext cx="354013" cy="1149350"/>
            </a:xfrm>
            <a:custGeom>
              <a:avLst/>
              <a:gdLst>
                <a:gd name="T0" fmla="*/ 0 w 223"/>
                <a:gd name="T1" fmla="*/ 0 h 724"/>
                <a:gd name="T2" fmla="*/ 223 w 223"/>
                <a:gd name="T3" fmla="*/ 0 h 724"/>
                <a:gd name="T4" fmla="*/ 2 w 223"/>
                <a:gd name="T5" fmla="*/ 361 h 724"/>
                <a:gd name="T6" fmla="*/ 223 w 223"/>
                <a:gd name="T7" fmla="*/ 724 h 724"/>
                <a:gd name="T8" fmla="*/ 2 w 223"/>
                <a:gd name="T9" fmla="*/ 724 h 724"/>
                <a:gd name="T10" fmla="*/ 0 w 223"/>
                <a:gd name="T11" fmla="*/ 723 h 724"/>
                <a:gd name="T12" fmla="*/ 0 w 223"/>
                <a:gd name="T13" fmla="*/ 0 h 724"/>
              </a:gdLst>
              <a:ahLst/>
              <a:cxnLst>
                <a:cxn ang="0">
                  <a:pos x="T0" y="T1"/>
                </a:cxn>
                <a:cxn ang="0">
                  <a:pos x="T2" y="T3"/>
                </a:cxn>
                <a:cxn ang="0">
                  <a:pos x="T4" y="T5"/>
                </a:cxn>
                <a:cxn ang="0">
                  <a:pos x="T6" y="T7"/>
                </a:cxn>
                <a:cxn ang="0">
                  <a:pos x="T8" y="T9"/>
                </a:cxn>
                <a:cxn ang="0">
                  <a:pos x="T10" y="T11"/>
                </a:cxn>
                <a:cxn ang="0">
                  <a:pos x="T12" y="T13"/>
                </a:cxn>
              </a:cxnLst>
              <a:rect l="0" t="0" r="r" b="b"/>
              <a:pathLst>
                <a:path w="223" h="724">
                  <a:moveTo>
                    <a:pt x="0" y="0"/>
                  </a:moveTo>
                  <a:lnTo>
                    <a:pt x="223" y="0"/>
                  </a:lnTo>
                  <a:lnTo>
                    <a:pt x="2" y="361"/>
                  </a:lnTo>
                  <a:lnTo>
                    <a:pt x="223" y="724"/>
                  </a:lnTo>
                  <a:lnTo>
                    <a:pt x="2" y="724"/>
                  </a:lnTo>
                  <a:lnTo>
                    <a:pt x="0" y="723"/>
                  </a:lnTo>
                  <a:lnTo>
                    <a:pt x="0" y="0"/>
                  </a:lnTo>
                  <a:close/>
                </a:path>
              </a:pathLst>
            </a:custGeom>
            <a:solidFill>
              <a:srgbClr val="73983E"/>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7" name="Freeform 9">
              <a:extLst>
                <a:ext uri="{FF2B5EF4-FFF2-40B4-BE49-F238E27FC236}">
                  <a16:creationId xmlns:a16="http://schemas.microsoft.com/office/drawing/2014/main" id="{1504D5C3-43D0-4E06-8303-EED7507E404E}"/>
                </a:ext>
              </a:extLst>
            </p:cNvPr>
            <p:cNvSpPr>
              <a:spLocks noEditPoints="1"/>
            </p:cNvSpPr>
            <p:nvPr/>
          </p:nvSpPr>
          <p:spPr bwMode="auto">
            <a:xfrm>
              <a:off x="2187576" y="2852738"/>
              <a:ext cx="1274763" cy="1149350"/>
            </a:xfrm>
            <a:custGeom>
              <a:avLst/>
              <a:gdLst>
                <a:gd name="T0" fmla="*/ 221 w 803"/>
                <a:gd name="T1" fmla="*/ 179 h 724"/>
                <a:gd name="T2" fmla="*/ 221 w 803"/>
                <a:gd name="T3" fmla="*/ 383 h 724"/>
                <a:gd name="T4" fmla="*/ 523 w 803"/>
                <a:gd name="T5" fmla="*/ 383 h 724"/>
                <a:gd name="T6" fmla="*/ 543 w 803"/>
                <a:gd name="T7" fmla="*/ 382 h 724"/>
                <a:gd name="T8" fmla="*/ 560 w 803"/>
                <a:gd name="T9" fmla="*/ 374 h 724"/>
                <a:gd name="T10" fmla="*/ 573 w 803"/>
                <a:gd name="T11" fmla="*/ 361 h 724"/>
                <a:gd name="T12" fmla="*/ 583 w 803"/>
                <a:gd name="T13" fmla="*/ 346 h 724"/>
                <a:gd name="T14" fmla="*/ 589 w 803"/>
                <a:gd name="T15" fmla="*/ 329 h 724"/>
                <a:gd name="T16" fmla="*/ 594 w 803"/>
                <a:gd name="T17" fmla="*/ 310 h 724"/>
                <a:gd name="T18" fmla="*/ 596 w 803"/>
                <a:gd name="T19" fmla="*/ 292 h 724"/>
                <a:gd name="T20" fmla="*/ 596 w 803"/>
                <a:gd name="T21" fmla="*/ 256 h 724"/>
                <a:gd name="T22" fmla="*/ 592 w 803"/>
                <a:gd name="T23" fmla="*/ 233 h 724"/>
                <a:gd name="T24" fmla="*/ 586 w 803"/>
                <a:gd name="T25" fmla="*/ 215 h 724"/>
                <a:gd name="T26" fmla="*/ 574 w 803"/>
                <a:gd name="T27" fmla="*/ 200 h 724"/>
                <a:gd name="T28" fmla="*/ 558 w 803"/>
                <a:gd name="T29" fmla="*/ 188 h 724"/>
                <a:gd name="T30" fmla="*/ 533 w 803"/>
                <a:gd name="T31" fmla="*/ 182 h 724"/>
                <a:gd name="T32" fmla="*/ 504 w 803"/>
                <a:gd name="T33" fmla="*/ 179 h 724"/>
                <a:gd name="T34" fmla="*/ 221 w 803"/>
                <a:gd name="T35" fmla="*/ 179 h 724"/>
                <a:gd name="T36" fmla="*/ 221 w 803"/>
                <a:gd name="T37" fmla="*/ 0 h 724"/>
                <a:gd name="T38" fmla="*/ 540 w 803"/>
                <a:gd name="T39" fmla="*/ 0 h 724"/>
                <a:gd name="T40" fmla="*/ 589 w 803"/>
                <a:gd name="T41" fmla="*/ 2 h 724"/>
                <a:gd name="T42" fmla="*/ 633 w 803"/>
                <a:gd name="T43" fmla="*/ 8 h 724"/>
                <a:gd name="T44" fmla="*/ 670 w 803"/>
                <a:gd name="T45" fmla="*/ 18 h 724"/>
                <a:gd name="T46" fmla="*/ 702 w 803"/>
                <a:gd name="T47" fmla="*/ 33 h 724"/>
                <a:gd name="T48" fmla="*/ 729 w 803"/>
                <a:gd name="T49" fmla="*/ 49 h 724"/>
                <a:gd name="T50" fmla="*/ 750 w 803"/>
                <a:gd name="T51" fmla="*/ 70 h 724"/>
                <a:gd name="T52" fmla="*/ 768 w 803"/>
                <a:gd name="T53" fmla="*/ 93 h 724"/>
                <a:gd name="T54" fmla="*/ 781 w 803"/>
                <a:gd name="T55" fmla="*/ 120 h 724"/>
                <a:gd name="T56" fmla="*/ 791 w 803"/>
                <a:gd name="T57" fmla="*/ 149 h 724"/>
                <a:gd name="T58" fmla="*/ 798 w 803"/>
                <a:gd name="T59" fmla="*/ 180 h 724"/>
                <a:gd name="T60" fmla="*/ 803 w 803"/>
                <a:gd name="T61" fmla="*/ 213 h 724"/>
                <a:gd name="T62" fmla="*/ 803 w 803"/>
                <a:gd name="T63" fmla="*/ 247 h 724"/>
                <a:gd name="T64" fmla="*/ 803 w 803"/>
                <a:gd name="T65" fmla="*/ 333 h 724"/>
                <a:gd name="T66" fmla="*/ 803 w 803"/>
                <a:gd name="T67" fmla="*/ 361 h 724"/>
                <a:gd name="T68" fmla="*/ 798 w 803"/>
                <a:gd name="T69" fmla="*/ 392 h 724"/>
                <a:gd name="T70" fmla="*/ 791 w 803"/>
                <a:gd name="T71" fmla="*/ 421 h 724"/>
                <a:gd name="T72" fmla="*/ 781 w 803"/>
                <a:gd name="T73" fmla="*/ 449 h 724"/>
                <a:gd name="T74" fmla="*/ 768 w 803"/>
                <a:gd name="T75" fmla="*/ 475 h 724"/>
                <a:gd name="T76" fmla="*/ 750 w 803"/>
                <a:gd name="T77" fmla="*/ 500 h 724"/>
                <a:gd name="T78" fmla="*/ 729 w 803"/>
                <a:gd name="T79" fmla="*/ 521 h 724"/>
                <a:gd name="T80" fmla="*/ 704 w 803"/>
                <a:gd name="T81" fmla="*/ 539 h 724"/>
                <a:gd name="T82" fmla="*/ 673 w 803"/>
                <a:gd name="T83" fmla="*/ 552 h 724"/>
                <a:gd name="T84" fmla="*/ 638 w 803"/>
                <a:gd name="T85" fmla="*/ 560 h 724"/>
                <a:gd name="T86" fmla="*/ 597 w 803"/>
                <a:gd name="T87" fmla="*/ 564 h 724"/>
                <a:gd name="T88" fmla="*/ 221 w 803"/>
                <a:gd name="T89" fmla="*/ 564 h 724"/>
                <a:gd name="T90" fmla="*/ 221 w 803"/>
                <a:gd name="T91" fmla="*/ 724 h 724"/>
                <a:gd name="T92" fmla="*/ 221 w 803"/>
                <a:gd name="T93" fmla="*/ 724 h 724"/>
                <a:gd name="T94" fmla="*/ 0 w 803"/>
                <a:gd name="T95" fmla="*/ 361 h 724"/>
                <a:gd name="T96" fmla="*/ 221 w 803"/>
                <a:gd name="T97"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03" h="724">
                  <a:moveTo>
                    <a:pt x="221" y="179"/>
                  </a:moveTo>
                  <a:lnTo>
                    <a:pt x="221" y="383"/>
                  </a:lnTo>
                  <a:lnTo>
                    <a:pt x="523" y="383"/>
                  </a:lnTo>
                  <a:lnTo>
                    <a:pt x="543" y="382"/>
                  </a:lnTo>
                  <a:lnTo>
                    <a:pt x="560" y="374"/>
                  </a:lnTo>
                  <a:lnTo>
                    <a:pt x="573" y="361"/>
                  </a:lnTo>
                  <a:lnTo>
                    <a:pt x="583" y="346"/>
                  </a:lnTo>
                  <a:lnTo>
                    <a:pt x="589" y="329"/>
                  </a:lnTo>
                  <a:lnTo>
                    <a:pt x="594" y="310"/>
                  </a:lnTo>
                  <a:lnTo>
                    <a:pt x="596" y="292"/>
                  </a:lnTo>
                  <a:lnTo>
                    <a:pt x="596" y="256"/>
                  </a:lnTo>
                  <a:lnTo>
                    <a:pt x="592" y="233"/>
                  </a:lnTo>
                  <a:lnTo>
                    <a:pt x="586" y="215"/>
                  </a:lnTo>
                  <a:lnTo>
                    <a:pt x="574" y="200"/>
                  </a:lnTo>
                  <a:lnTo>
                    <a:pt x="558" y="188"/>
                  </a:lnTo>
                  <a:lnTo>
                    <a:pt x="533" y="182"/>
                  </a:lnTo>
                  <a:lnTo>
                    <a:pt x="504" y="179"/>
                  </a:lnTo>
                  <a:lnTo>
                    <a:pt x="221" y="179"/>
                  </a:lnTo>
                  <a:close/>
                  <a:moveTo>
                    <a:pt x="221" y="0"/>
                  </a:moveTo>
                  <a:lnTo>
                    <a:pt x="540" y="0"/>
                  </a:lnTo>
                  <a:lnTo>
                    <a:pt x="589" y="2"/>
                  </a:lnTo>
                  <a:lnTo>
                    <a:pt x="633" y="8"/>
                  </a:lnTo>
                  <a:lnTo>
                    <a:pt x="670" y="18"/>
                  </a:lnTo>
                  <a:lnTo>
                    <a:pt x="702" y="33"/>
                  </a:lnTo>
                  <a:lnTo>
                    <a:pt x="729" y="49"/>
                  </a:lnTo>
                  <a:lnTo>
                    <a:pt x="750" y="70"/>
                  </a:lnTo>
                  <a:lnTo>
                    <a:pt x="768" y="93"/>
                  </a:lnTo>
                  <a:lnTo>
                    <a:pt x="781" y="120"/>
                  </a:lnTo>
                  <a:lnTo>
                    <a:pt x="791" y="149"/>
                  </a:lnTo>
                  <a:lnTo>
                    <a:pt x="798" y="180"/>
                  </a:lnTo>
                  <a:lnTo>
                    <a:pt x="803" y="213"/>
                  </a:lnTo>
                  <a:lnTo>
                    <a:pt x="803" y="247"/>
                  </a:lnTo>
                  <a:lnTo>
                    <a:pt x="803" y="333"/>
                  </a:lnTo>
                  <a:lnTo>
                    <a:pt x="803" y="361"/>
                  </a:lnTo>
                  <a:lnTo>
                    <a:pt x="798" y="392"/>
                  </a:lnTo>
                  <a:lnTo>
                    <a:pt x="791" y="421"/>
                  </a:lnTo>
                  <a:lnTo>
                    <a:pt x="781" y="449"/>
                  </a:lnTo>
                  <a:lnTo>
                    <a:pt x="768" y="475"/>
                  </a:lnTo>
                  <a:lnTo>
                    <a:pt x="750" y="500"/>
                  </a:lnTo>
                  <a:lnTo>
                    <a:pt x="729" y="521"/>
                  </a:lnTo>
                  <a:lnTo>
                    <a:pt x="704" y="539"/>
                  </a:lnTo>
                  <a:lnTo>
                    <a:pt x="673" y="552"/>
                  </a:lnTo>
                  <a:lnTo>
                    <a:pt x="638" y="560"/>
                  </a:lnTo>
                  <a:lnTo>
                    <a:pt x="597" y="564"/>
                  </a:lnTo>
                  <a:lnTo>
                    <a:pt x="221" y="564"/>
                  </a:lnTo>
                  <a:lnTo>
                    <a:pt x="221" y="724"/>
                  </a:lnTo>
                  <a:lnTo>
                    <a:pt x="221" y="724"/>
                  </a:lnTo>
                  <a:lnTo>
                    <a:pt x="0" y="361"/>
                  </a:lnTo>
                  <a:lnTo>
                    <a:pt x="221" y="0"/>
                  </a:lnTo>
                  <a:close/>
                </a:path>
              </a:pathLst>
            </a:custGeom>
            <a:solidFill>
              <a:srgbClr val="C7D22D"/>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sp>
          <p:nvSpPr>
            <p:cNvPr id="28" name="Freeform 10">
              <a:extLst>
                <a:ext uri="{FF2B5EF4-FFF2-40B4-BE49-F238E27FC236}">
                  <a16:creationId xmlns:a16="http://schemas.microsoft.com/office/drawing/2014/main" id="{91FEF9C5-FE0D-4F71-BA75-6F78CC0E7E37}"/>
                </a:ext>
              </a:extLst>
            </p:cNvPr>
            <p:cNvSpPr>
              <a:spLocks/>
            </p:cNvSpPr>
            <p:nvPr/>
          </p:nvSpPr>
          <p:spPr bwMode="auto">
            <a:xfrm>
              <a:off x="271463" y="2852738"/>
              <a:ext cx="1306512" cy="1149350"/>
            </a:xfrm>
            <a:custGeom>
              <a:avLst/>
              <a:gdLst>
                <a:gd name="T0" fmla="*/ 0 w 823"/>
                <a:gd name="T1" fmla="*/ 0 h 724"/>
                <a:gd name="T2" fmla="*/ 223 w 823"/>
                <a:gd name="T3" fmla="*/ 0 h 724"/>
                <a:gd name="T4" fmla="*/ 601 w 823"/>
                <a:gd name="T5" fmla="*/ 438 h 724"/>
                <a:gd name="T6" fmla="*/ 601 w 823"/>
                <a:gd name="T7" fmla="*/ 0 h 724"/>
                <a:gd name="T8" fmla="*/ 601 w 823"/>
                <a:gd name="T9" fmla="*/ 0 h 724"/>
                <a:gd name="T10" fmla="*/ 823 w 823"/>
                <a:gd name="T11" fmla="*/ 361 h 724"/>
                <a:gd name="T12" fmla="*/ 601 w 823"/>
                <a:gd name="T13" fmla="*/ 724 h 724"/>
                <a:gd name="T14" fmla="*/ 223 w 823"/>
                <a:gd name="T15" fmla="*/ 287 h 724"/>
                <a:gd name="T16" fmla="*/ 223 w 823"/>
                <a:gd name="T17" fmla="*/ 724 h 724"/>
                <a:gd name="T18" fmla="*/ 0 w 823"/>
                <a:gd name="T19" fmla="*/ 724 h 724"/>
                <a:gd name="T20" fmla="*/ 0 w 823"/>
                <a:gd name="T21" fmla="*/ 0 h 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23" h="724">
                  <a:moveTo>
                    <a:pt x="0" y="0"/>
                  </a:moveTo>
                  <a:lnTo>
                    <a:pt x="223" y="0"/>
                  </a:lnTo>
                  <a:lnTo>
                    <a:pt x="601" y="438"/>
                  </a:lnTo>
                  <a:lnTo>
                    <a:pt x="601" y="0"/>
                  </a:lnTo>
                  <a:lnTo>
                    <a:pt x="601" y="0"/>
                  </a:lnTo>
                  <a:lnTo>
                    <a:pt x="823" y="361"/>
                  </a:lnTo>
                  <a:lnTo>
                    <a:pt x="601" y="724"/>
                  </a:lnTo>
                  <a:lnTo>
                    <a:pt x="223" y="287"/>
                  </a:lnTo>
                  <a:lnTo>
                    <a:pt x="223" y="724"/>
                  </a:lnTo>
                  <a:lnTo>
                    <a:pt x="0" y="724"/>
                  </a:lnTo>
                  <a:lnTo>
                    <a:pt x="0" y="0"/>
                  </a:lnTo>
                  <a:close/>
                </a:path>
              </a:pathLst>
            </a:custGeom>
            <a:solidFill>
              <a:srgbClr val="FFAD00"/>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2289545993"/>
      </p:ext>
    </p:extLst>
  </p:cSld>
  <p:clrMap bg1="lt1" tx1="dk1" bg2="lt2" tx2="dk2" accent1="accent1" accent2="accent2" accent3="accent3" accent4="accent4" accent5="accent5" accent6="accent6" hlink="hlink" folHlink="folHlink"/>
  <p:sldLayoutIdLst>
    <p:sldLayoutId id="2147483823" r:id="rId1"/>
    <p:sldLayoutId id="2147483882" r:id="rId2"/>
    <p:sldLayoutId id="2147483905" r:id="rId3"/>
    <p:sldLayoutId id="2147483906" r:id="rId4"/>
    <p:sldLayoutId id="2147483907" r:id="rId5"/>
    <p:sldLayoutId id="2147483908" r:id="rId6"/>
    <p:sldLayoutId id="2147483909" r:id="rId7"/>
    <p:sldLayoutId id="2147483910" r:id="rId8"/>
    <p:sldLayoutId id="2147483775" r:id="rId9"/>
    <p:sldLayoutId id="2147483789" r:id="rId10"/>
    <p:sldLayoutId id="2147483790" r:id="rId11"/>
    <p:sldLayoutId id="2147483787" r:id="rId12"/>
    <p:sldLayoutId id="2147483902" r:id="rId13"/>
    <p:sldLayoutId id="2147483904" r:id="rId14"/>
    <p:sldLayoutId id="2147483903" r:id="rId15"/>
    <p:sldLayoutId id="2147483810" r:id="rId16"/>
    <p:sldLayoutId id="2147483811" r:id="rId17"/>
    <p:sldLayoutId id="2147483859" r:id="rId18"/>
    <p:sldLayoutId id="2147483865" r:id="rId19"/>
    <p:sldLayoutId id="2147483809" r:id="rId20"/>
    <p:sldLayoutId id="2147483861" r:id="rId21"/>
    <p:sldLayoutId id="2147483911" r:id="rId22"/>
  </p:sldLayoutIdLst>
  <p:transition>
    <p:fade/>
  </p:transition>
  <p:hf hdr="0" ftr="0" dt="0"/>
  <p:txStyles>
    <p:titleStyle>
      <a:lvl1pPr algn="l" rtl="0" eaLnBrk="1" fontAlgn="base" hangingPunct="1">
        <a:lnSpc>
          <a:spcPct val="100000"/>
        </a:lnSpc>
        <a:spcBef>
          <a:spcPct val="0"/>
        </a:spcBef>
        <a:spcAft>
          <a:spcPct val="0"/>
        </a:spcAft>
        <a:defRPr lang="en-US" sz="1600" b="1" kern="1200" cap="all" spc="210" baseline="0" dirty="0">
          <a:solidFill>
            <a:schemeClr val="tx1"/>
          </a:solidFill>
          <a:effectLst/>
          <a:latin typeface="Arial" panose="020B0604020202020204" pitchFamily="34" charset="0"/>
          <a:ea typeface="+mn-ea"/>
          <a:cs typeface="Arial" panose="020B0604020202020204" pitchFamily="34" charset="0"/>
        </a:defRPr>
      </a:lvl1pPr>
      <a:lvl2pPr algn="r" rtl="0" eaLnBrk="1" fontAlgn="base" hangingPunct="1">
        <a:lnSpc>
          <a:spcPct val="85000"/>
        </a:lnSpc>
        <a:spcBef>
          <a:spcPct val="0"/>
        </a:spcBef>
        <a:spcAft>
          <a:spcPct val="0"/>
        </a:spcAft>
        <a:defRPr sz="2200" b="1">
          <a:solidFill>
            <a:schemeClr val="tx1"/>
          </a:solidFill>
          <a:latin typeface="Arial" charset="0"/>
        </a:defRPr>
      </a:lvl2pPr>
      <a:lvl3pPr algn="r" rtl="0" eaLnBrk="1" fontAlgn="base" hangingPunct="1">
        <a:lnSpc>
          <a:spcPct val="85000"/>
        </a:lnSpc>
        <a:spcBef>
          <a:spcPct val="0"/>
        </a:spcBef>
        <a:spcAft>
          <a:spcPct val="0"/>
        </a:spcAft>
        <a:defRPr sz="2200" b="1">
          <a:solidFill>
            <a:schemeClr val="tx1"/>
          </a:solidFill>
          <a:latin typeface="Arial" charset="0"/>
        </a:defRPr>
      </a:lvl3pPr>
      <a:lvl4pPr algn="r" rtl="0" eaLnBrk="1" fontAlgn="base" hangingPunct="1">
        <a:lnSpc>
          <a:spcPct val="85000"/>
        </a:lnSpc>
        <a:spcBef>
          <a:spcPct val="0"/>
        </a:spcBef>
        <a:spcAft>
          <a:spcPct val="0"/>
        </a:spcAft>
        <a:defRPr sz="2200" b="1">
          <a:solidFill>
            <a:schemeClr val="tx1"/>
          </a:solidFill>
          <a:latin typeface="Arial" charset="0"/>
        </a:defRPr>
      </a:lvl4pPr>
      <a:lvl5pPr algn="r" rtl="0" eaLnBrk="1" fontAlgn="base" hangingPunct="1">
        <a:lnSpc>
          <a:spcPct val="85000"/>
        </a:lnSpc>
        <a:spcBef>
          <a:spcPct val="0"/>
        </a:spcBef>
        <a:spcAft>
          <a:spcPct val="0"/>
        </a:spcAft>
        <a:defRPr sz="2200" b="1">
          <a:solidFill>
            <a:schemeClr val="tx1"/>
          </a:solidFill>
          <a:latin typeface="Arial" charset="0"/>
        </a:defRPr>
      </a:lvl5pPr>
      <a:lvl6pPr marL="457200" algn="r" rtl="0" eaLnBrk="1" fontAlgn="base" hangingPunct="1">
        <a:lnSpc>
          <a:spcPct val="85000"/>
        </a:lnSpc>
        <a:spcBef>
          <a:spcPct val="0"/>
        </a:spcBef>
        <a:spcAft>
          <a:spcPct val="0"/>
        </a:spcAft>
        <a:defRPr sz="2200" b="1">
          <a:solidFill>
            <a:schemeClr val="tx1"/>
          </a:solidFill>
          <a:latin typeface="Arial" charset="0"/>
        </a:defRPr>
      </a:lvl6pPr>
      <a:lvl7pPr marL="914400" algn="r" rtl="0" eaLnBrk="1" fontAlgn="base" hangingPunct="1">
        <a:lnSpc>
          <a:spcPct val="85000"/>
        </a:lnSpc>
        <a:spcBef>
          <a:spcPct val="0"/>
        </a:spcBef>
        <a:spcAft>
          <a:spcPct val="0"/>
        </a:spcAft>
        <a:defRPr sz="2200" b="1">
          <a:solidFill>
            <a:schemeClr val="tx1"/>
          </a:solidFill>
          <a:latin typeface="Arial" charset="0"/>
        </a:defRPr>
      </a:lvl7pPr>
      <a:lvl8pPr marL="1371600" algn="r" rtl="0" eaLnBrk="1" fontAlgn="base" hangingPunct="1">
        <a:lnSpc>
          <a:spcPct val="85000"/>
        </a:lnSpc>
        <a:spcBef>
          <a:spcPct val="0"/>
        </a:spcBef>
        <a:spcAft>
          <a:spcPct val="0"/>
        </a:spcAft>
        <a:defRPr sz="2200" b="1">
          <a:solidFill>
            <a:schemeClr val="tx1"/>
          </a:solidFill>
          <a:latin typeface="Arial" charset="0"/>
        </a:defRPr>
      </a:lvl8pPr>
      <a:lvl9pPr marL="1828800" algn="r" rtl="0" eaLnBrk="1" fontAlgn="base" hangingPunct="1">
        <a:lnSpc>
          <a:spcPct val="85000"/>
        </a:lnSpc>
        <a:spcBef>
          <a:spcPct val="0"/>
        </a:spcBef>
        <a:spcAft>
          <a:spcPct val="0"/>
        </a:spcAft>
        <a:defRPr sz="2200" b="1">
          <a:solidFill>
            <a:schemeClr val="tx1"/>
          </a:solidFill>
          <a:latin typeface="Arial" charset="0"/>
        </a:defRPr>
      </a:lvl9pPr>
    </p:titleStyle>
    <p:bodyStyle>
      <a:lvl1pPr marL="169863" indent="-169863" algn="l" rtl="0" eaLnBrk="1" fontAlgn="base" hangingPunct="1">
        <a:lnSpc>
          <a:spcPct val="100000"/>
        </a:lnSpc>
        <a:spcBef>
          <a:spcPts val="575"/>
        </a:spcBef>
        <a:spcAft>
          <a:spcPts val="75"/>
        </a:spcAft>
        <a:buClrTx/>
        <a:buSzPct val="80000"/>
        <a:buFont typeface="Arial" pitchFamily="34" charset="0"/>
        <a:buChar char="•"/>
        <a:defRPr sz="2200" b="0">
          <a:solidFill>
            <a:schemeClr val="tx1">
              <a:lumMod val="85000"/>
              <a:lumOff val="15000"/>
            </a:schemeClr>
          </a:solidFill>
          <a:latin typeface="Arial" panose="020B0604020202020204" pitchFamily="34" charset="0"/>
          <a:ea typeface="+mn-ea"/>
          <a:cs typeface="Arial" panose="020B0604020202020204" pitchFamily="34" charset="0"/>
        </a:defRPr>
      </a:lvl1pPr>
      <a:lvl2pPr marL="341313" indent="-171450" algn="l" rtl="0" eaLnBrk="1" fontAlgn="base" hangingPunct="1">
        <a:lnSpc>
          <a:spcPct val="100000"/>
        </a:lnSpc>
        <a:spcBef>
          <a:spcPts val="575"/>
        </a:spcBef>
        <a:spcAft>
          <a:spcPts val="75"/>
        </a:spcAft>
        <a:buClrTx/>
        <a:buSzPct val="80000"/>
        <a:buFont typeface="Arial" pitchFamily="34" charset="0"/>
        <a:buChar char="−"/>
        <a:defRPr sz="2000">
          <a:solidFill>
            <a:srgbClr val="000000"/>
          </a:solidFill>
          <a:latin typeface="Arial" panose="020B0604020202020204" pitchFamily="34" charset="0"/>
          <a:cs typeface="Arial" panose="020B0604020202020204" pitchFamily="34" charset="0"/>
        </a:defRPr>
      </a:lvl2pPr>
      <a:lvl3pPr marL="511175" indent="-169863" algn="l" rtl="0" eaLnBrk="1" fontAlgn="base" hangingPunct="1">
        <a:lnSpc>
          <a:spcPct val="100000"/>
        </a:lnSpc>
        <a:spcBef>
          <a:spcPts val="575"/>
        </a:spcBef>
        <a:spcAft>
          <a:spcPts val="75"/>
        </a:spcAft>
        <a:buClrTx/>
        <a:buSzPct val="80000"/>
        <a:buFont typeface="Wingdings" pitchFamily="2" charset="2"/>
        <a:buChar char="§"/>
        <a:defRPr sz="1800">
          <a:solidFill>
            <a:srgbClr val="000000"/>
          </a:solidFill>
          <a:latin typeface="Arial" panose="020B0604020202020204" pitchFamily="34" charset="0"/>
          <a:cs typeface="Arial" panose="020B0604020202020204" pitchFamily="34" charset="0"/>
        </a:defRPr>
      </a:lvl3pPr>
      <a:lvl4pPr marL="688975" indent="-177800" algn="l" rtl="0" eaLnBrk="1" fontAlgn="base" hangingPunct="1">
        <a:lnSpc>
          <a:spcPct val="100000"/>
        </a:lnSpc>
        <a:spcBef>
          <a:spcPts val="575"/>
        </a:spcBef>
        <a:spcAft>
          <a:spcPts val="75"/>
        </a:spcAft>
        <a:buClrTx/>
        <a:buSzPct val="80000"/>
        <a:buFont typeface="Arial" pitchFamily="34" charset="0"/>
        <a:buChar char="•"/>
        <a:defRPr sz="1600">
          <a:solidFill>
            <a:srgbClr val="000000"/>
          </a:solidFill>
          <a:latin typeface="Arial" panose="020B0604020202020204" pitchFamily="34" charset="0"/>
          <a:cs typeface="Arial" panose="020B0604020202020204" pitchFamily="34" charset="0"/>
        </a:defRPr>
      </a:lvl4pPr>
      <a:lvl5pPr marL="860425" indent="-171450" algn="l" rtl="0" eaLnBrk="1" fontAlgn="base" hangingPunct="1">
        <a:lnSpc>
          <a:spcPct val="100000"/>
        </a:lnSpc>
        <a:spcBef>
          <a:spcPts val="575"/>
        </a:spcBef>
        <a:spcAft>
          <a:spcPts val="75"/>
        </a:spcAft>
        <a:buClrTx/>
        <a:buSzPct val="70000"/>
        <a:buFont typeface="Arial" pitchFamily="34" charset="0"/>
        <a:buChar char="−"/>
        <a:defRPr sz="1400">
          <a:solidFill>
            <a:srgbClr val="000000"/>
          </a:solidFill>
          <a:latin typeface="Arial" panose="020B0604020202020204" pitchFamily="34" charset="0"/>
          <a:cs typeface="Arial" panose="020B0604020202020204" pitchFamily="34" charset="0"/>
        </a:defRPr>
      </a:lvl5pPr>
      <a:lvl6pPr marL="22304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94" name="TextBox 93"/>
          <p:cNvSpPr txBox="1"/>
          <p:nvPr userDrawn="1"/>
        </p:nvSpPr>
        <p:spPr>
          <a:xfrm>
            <a:off x="0" y="6412230"/>
            <a:ext cx="12192000" cy="200055"/>
          </a:xfrm>
          <a:prstGeom prst="rect">
            <a:avLst/>
          </a:prstGeom>
          <a:noFill/>
        </p:spPr>
        <p:txBody>
          <a:bodyPr wrap="square" rtlCol="0">
            <a:spAutoFit/>
          </a:bodyPr>
          <a:lstStyle/>
          <a:p>
            <a:pPr algn="ctr"/>
            <a:r>
              <a:rPr lang="en-US" sz="700" cap="all" baseline="0">
                <a:solidFill>
                  <a:schemeClr val="tx2">
                    <a:lumMod val="75000"/>
                  </a:schemeClr>
                </a:solidFill>
                <a:latin typeface="Arial" panose="020B0604020202020204" pitchFamily="34" charset="0"/>
                <a:cs typeface="Arial" panose="020B0604020202020204" pitchFamily="34" charset="0"/>
              </a:rPr>
              <a:t>NXP, the NXP logo and NXP SECURE CONNECTIONS FOR A SMARTER WORLD are trademarks of NXP B.V. All other product or service names are the property of their respective owners. © 2021 NXP B.V.</a:t>
            </a:r>
          </a:p>
        </p:txBody>
      </p:sp>
    </p:spTree>
  </p:cSld>
  <p:clrMap bg1="lt1" tx1="dk1" bg2="lt2" tx2="dk2" accent1="accent1" accent2="accent2" accent3="accent3" accent4="accent4" accent5="accent5" accent6="accent6" hlink="hlink" folHlink="folHlink"/>
  <p:sldLayoutIdLst>
    <p:sldLayoutId id="2147483684" r:id="rId1"/>
  </p:sldLayoutIdLst>
  <p:transition>
    <p:fade/>
  </p:transition>
  <p:hf hdr="0" ft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microsoft.com/office/2018/10/relationships/comments" Target="../comments/modernComment_4A35998C_ED3174A4.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9.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package" Target="../embeddings/Microsoft_Word_Document.docx"/><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29.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microsoft.com/office/2018/10/relationships/comments" Target="../comments/modernComment_4A35998E_7C849970.xml"/><Relationship Id="rId2" Type="http://schemas.openxmlformats.org/officeDocument/2006/relationships/notesSlide" Target="../notesSlides/notesSlide2.xml"/><Relationship Id="rId1" Type="http://schemas.openxmlformats.org/officeDocument/2006/relationships/slideLayout" Target="../slideLayouts/slideLayout9.xml"/><Relationship Id="rId5" Type="http://schemas.openxmlformats.org/officeDocument/2006/relationships/hyperlink" Target="https://community.nxp.com/t5/SafeAssure-Community/gh-p/52177" TargetMode="External"/><Relationship Id="rId4" Type="http://schemas.openxmlformats.org/officeDocument/2006/relationships/hyperlink" Target="https://support.nxp.com/"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9.xml"/><Relationship Id="rId4" Type="http://schemas.openxmlformats.org/officeDocument/2006/relationships/image" Target="../media/image35.png"/></Relationships>
</file>

<file path=ppt/slides/_rels/slide22.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3" Type="http://schemas.openxmlformats.org/officeDocument/2006/relationships/package" Target="../embeddings/Microsoft_Excel_Worksheet.xlsx"/><Relationship Id="rId7" Type="http://schemas.openxmlformats.org/officeDocument/2006/relationships/image" Target="../media/image40.png"/><Relationship Id="rId2" Type="http://schemas.microsoft.com/office/2018/10/relationships/comments" Target="../comments/modernComment_10B_CCD7B419.xml"/><Relationship Id="rId1" Type="http://schemas.openxmlformats.org/officeDocument/2006/relationships/slideLayout" Target="../slideLayouts/slideLayout9.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wmf"/></Relationships>
</file>

<file path=ppt/slides/_rels/slide2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microsoft.com/office/2018/10/relationships/comments" Target="../comments/modernComment_4A359982_7E86F6CA.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xml.rels><?xml version="1.0" encoding="UTF-8" standalone="yes"?>
<Relationships xmlns="http://schemas.openxmlformats.org/package/2006/relationships"><Relationship Id="rId2" Type="http://schemas.microsoft.com/office/2018/10/relationships/comments" Target="../comments/modernComment_4A359997_3E62CFD.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2" Type="http://schemas.microsoft.com/office/2018/10/relationships/comments" Target="../comments/modernComment_4A359984_4013D8B0.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microsoft.com/office/2018/10/relationships/comments" Target="../comments/modernComment_4A359986_95096E2B.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9721A8A-B862-42E4-B571-32F87FD3F787}"/>
              </a:ext>
            </a:extLst>
          </p:cNvPr>
          <p:cNvSpPr>
            <a:spLocks noGrp="1"/>
          </p:cNvSpPr>
          <p:nvPr>
            <p:ph type="body" sz="quarter" idx="12"/>
          </p:nvPr>
        </p:nvSpPr>
        <p:spPr/>
        <p:txBody>
          <a:bodyPr vert="horz" lIns="91440" tIns="45720" rIns="91440" bIns="45720" rtlCol="0" anchor="t">
            <a:normAutofit/>
          </a:bodyPr>
          <a:lstStyle/>
          <a:p>
            <a:r>
              <a:rPr lang="en-US">
                <a:cs typeface="Arial"/>
              </a:rPr>
              <a:t>August 2023</a:t>
            </a:r>
          </a:p>
        </p:txBody>
      </p:sp>
      <p:sp>
        <p:nvSpPr>
          <p:cNvPr id="5" name="Subtitle 4">
            <a:extLst>
              <a:ext uri="{FF2B5EF4-FFF2-40B4-BE49-F238E27FC236}">
                <a16:creationId xmlns:a16="http://schemas.microsoft.com/office/drawing/2014/main" id="{C3A3C845-9434-42E2-AC3F-C76CDC560595}"/>
              </a:ext>
            </a:extLst>
          </p:cNvPr>
          <p:cNvSpPr>
            <a:spLocks noGrp="1"/>
          </p:cNvSpPr>
          <p:nvPr>
            <p:ph type="subTitle" idx="1"/>
          </p:nvPr>
        </p:nvSpPr>
        <p:spPr/>
        <p:txBody>
          <a:bodyPr/>
          <a:lstStyle/>
          <a:p>
            <a:r>
              <a:rPr lang="en-US">
                <a:latin typeface="Arial"/>
                <a:cs typeface="Arial"/>
              </a:rPr>
              <a:t>Yashwant Singh</a:t>
            </a:r>
            <a:endParaRPr lang="en-US"/>
          </a:p>
          <a:p>
            <a:r>
              <a:rPr lang="en-US">
                <a:latin typeface="Arial"/>
                <a:cs typeface="Arial"/>
              </a:rPr>
              <a:t>Functional Safety Engineer</a:t>
            </a:r>
            <a:endParaRPr lang="en-US">
              <a:cs typeface="Arial"/>
            </a:endParaRPr>
          </a:p>
        </p:txBody>
      </p:sp>
      <p:sp>
        <p:nvSpPr>
          <p:cNvPr id="4" name="Title 3">
            <a:extLst>
              <a:ext uri="{FF2B5EF4-FFF2-40B4-BE49-F238E27FC236}">
                <a16:creationId xmlns:a16="http://schemas.microsoft.com/office/drawing/2014/main" id="{045CFA44-FE3D-4A6F-8DC6-089A45FC7CF5}"/>
              </a:ext>
            </a:extLst>
          </p:cNvPr>
          <p:cNvSpPr>
            <a:spLocks noGrp="1"/>
          </p:cNvSpPr>
          <p:nvPr>
            <p:ph type="ctrTitle"/>
          </p:nvPr>
        </p:nvSpPr>
        <p:spPr>
          <a:xfrm>
            <a:off x="393776" y="1400273"/>
            <a:ext cx="6405828" cy="2028727"/>
          </a:xfrm>
        </p:spPr>
        <p:txBody>
          <a:bodyPr/>
          <a:lstStyle/>
          <a:p>
            <a:r>
              <a:rPr lang="en-US" sz="3600" b="0" i="0">
                <a:solidFill>
                  <a:srgbClr val="333333"/>
                </a:solidFill>
                <a:effectLst/>
                <a:latin typeface="+mn-lt"/>
              </a:rPr>
              <a:t>How to use Medini for Customer </a:t>
            </a:r>
            <a:r>
              <a:rPr lang="en-US" sz="3600" b="0" i="0" err="1">
                <a:solidFill>
                  <a:srgbClr val="333333"/>
                </a:solidFill>
                <a:effectLst/>
                <a:latin typeface="+mn-lt"/>
              </a:rPr>
              <a:t>fmeda</a:t>
            </a:r>
            <a:endParaRPr lang="en-US" sz="3600" spc="-50">
              <a:latin typeface="+mn-lt"/>
            </a:endParaRPr>
          </a:p>
        </p:txBody>
      </p:sp>
    </p:spTree>
    <p:extLst>
      <p:ext uri="{BB962C8B-B14F-4D97-AF65-F5344CB8AC3E}">
        <p14:creationId xmlns:p14="http://schemas.microsoft.com/office/powerpoint/2010/main" val="170210387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p:txBody>
          <a:bodyPr/>
          <a:lstStyle/>
          <a:p>
            <a:r>
              <a:rPr lang="en-US"/>
              <a:t>Medini FMEDA customization support</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5" y="1068113"/>
            <a:ext cx="11252729" cy="5142750"/>
          </a:xfrm>
        </p:spPr>
        <p:txBody>
          <a:bodyPr/>
          <a:lstStyle/>
          <a:p>
            <a:r>
              <a:rPr lang="en-US"/>
              <a:t>The customization supported by NXP in </a:t>
            </a:r>
            <a:r>
              <a:rPr lang="en-US" err="1"/>
              <a:t>medini</a:t>
            </a:r>
            <a:r>
              <a:rPr lang="en-US"/>
              <a:t> FMEDA are:</a:t>
            </a:r>
          </a:p>
          <a:p>
            <a:pPr lvl="1"/>
            <a:r>
              <a:rPr lang="en-US">
                <a:latin typeface="ArialMT"/>
              </a:rPr>
              <a:t>Change the Mission profile and recomputing failure rate</a:t>
            </a:r>
          </a:p>
          <a:p>
            <a:pPr lvl="1"/>
            <a:r>
              <a:rPr lang="en-US">
                <a:latin typeface="ArialMT"/>
              </a:rPr>
              <a:t>Change the catalog to SN-29500</a:t>
            </a:r>
          </a:p>
          <a:p>
            <a:pPr lvl="1"/>
            <a:r>
              <a:rPr lang="en-US">
                <a:latin typeface="ArialMT"/>
              </a:rPr>
              <a:t>Change of SM3, SM4 safety mechanism</a:t>
            </a:r>
          </a:p>
          <a:p>
            <a:pPr lvl="1"/>
            <a:r>
              <a:rPr lang="en-US">
                <a:latin typeface="ArialMT"/>
              </a:rPr>
              <a:t>Change IP module as SR/NSR</a:t>
            </a:r>
          </a:p>
          <a:p>
            <a:pPr lvl="1"/>
            <a:r>
              <a:rPr lang="en-US">
                <a:latin typeface="ArialMT"/>
              </a:rPr>
              <a:t>Adding customers customized safety mechanism</a:t>
            </a:r>
          </a:p>
          <a:p>
            <a:pPr lvl="1"/>
            <a:r>
              <a:rPr lang="en-US">
                <a:latin typeface="ArialMT"/>
              </a:rPr>
              <a:t>Changing diagnostic coverage (DC) of safety mechanism</a:t>
            </a:r>
          </a:p>
          <a:p>
            <a:pPr lvl="1"/>
            <a:r>
              <a:rPr lang="en-US">
                <a:latin typeface="ArialMT"/>
              </a:rPr>
              <a:t>Changing SPF violation</a:t>
            </a:r>
          </a:p>
          <a:p>
            <a:pPr lvl="1"/>
            <a:r>
              <a:rPr lang="en-US">
                <a:latin typeface="ArialMT"/>
              </a:rPr>
              <a:t>Changing MPF violation</a:t>
            </a:r>
          </a:p>
          <a:p>
            <a:pPr lvl="1"/>
            <a:r>
              <a:rPr lang="en-US">
                <a:latin typeface="ArialMT"/>
              </a:rPr>
              <a:t>Changing safe fault fraction </a:t>
            </a:r>
          </a:p>
          <a:p>
            <a:endParaRPr lang="en-US">
              <a:latin typeface="ArialMT"/>
            </a:endParaRPr>
          </a:p>
          <a:p>
            <a:endParaRPr lang="en-US"/>
          </a:p>
        </p:txBody>
      </p:sp>
    </p:spTree>
    <p:extLst>
      <p:ext uri="{BB962C8B-B14F-4D97-AF65-F5344CB8AC3E}">
        <p14:creationId xmlns:p14="http://schemas.microsoft.com/office/powerpoint/2010/main" val="3979441316"/>
      </p:ext>
    </p:extLst>
  </p:cSld>
  <p:clrMapOvr>
    <a:masterClrMapping/>
  </p:clrMapOvr>
  <p:transition>
    <p:fade/>
  </p:transition>
  <p:extLst>
    <p:ext uri="{6950BFC3-D8DA-4A85-94F7-54DA5524770B}">
      <p188:commentRel xmlns:p188="http://schemas.microsoft.com/office/powerpoint/2018/8/main" r:id="rId2"/>
    </p:ext>
  </p:extLs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71474" y="239415"/>
            <a:ext cx="11425752" cy="654049"/>
          </a:xfrm>
        </p:spPr>
        <p:txBody>
          <a:bodyPr/>
          <a:lstStyle/>
          <a:p>
            <a:r>
              <a:rPr lang="en-US"/>
              <a:t>Adding Mission Profile in </a:t>
            </a:r>
            <a:r>
              <a:rPr lang="en-US" err="1"/>
              <a:t>MEdini</a:t>
            </a:r>
            <a:endParaRPr lang="en-US"/>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656948"/>
            <a:ext cx="4589246" cy="5956916"/>
          </a:xfrm>
        </p:spPr>
        <p:txBody>
          <a:bodyPr>
            <a:normAutofit fontScale="92500"/>
          </a:bodyPr>
          <a:lstStyle/>
          <a:p>
            <a:r>
              <a:rPr lang="en-US"/>
              <a:t>Customer can change the mission profile based on use-case of the  application.</a:t>
            </a:r>
          </a:p>
          <a:p>
            <a:r>
              <a:rPr lang="en-US"/>
              <a:t>The method to change the mission profile is as follows: </a:t>
            </a:r>
          </a:p>
          <a:p>
            <a:pPr lvl="1"/>
            <a:r>
              <a:rPr lang="en-US"/>
              <a:t>Right click on “project name” as shown in image</a:t>
            </a:r>
          </a:p>
          <a:p>
            <a:pPr lvl="1"/>
            <a:r>
              <a:rPr lang="en-US"/>
              <a:t>Go to “Project settings”</a:t>
            </a:r>
          </a:p>
          <a:p>
            <a:pPr lvl="1"/>
            <a:r>
              <a:rPr lang="en-US"/>
              <a:t>Project setting pop up window will open as shown in image.</a:t>
            </a:r>
          </a:p>
          <a:p>
            <a:pPr lvl="1"/>
            <a:r>
              <a:rPr lang="en-US"/>
              <a:t>Click on “Mission profile”</a:t>
            </a:r>
          </a:p>
          <a:p>
            <a:pPr lvl="1"/>
            <a:r>
              <a:rPr lang="en-US"/>
              <a:t>Click on Plus icon as shown in image.</a:t>
            </a:r>
          </a:p>
          <a:p>
            <a:pPr lvl="1"/>
            <a:r>
              <a:rPr lang="en-US"/>
              <a:t>Edit mission profile window will open.</a:t>
            </a:r>
          </a:p>
          <a:p>
            <a:pPr lvl="1"/>
            <a:r>
              <a:rPr lang="en-US"/>
              <a:t>Customer can enter mission profile details</a:t>
            </a:r>
          </a:p>
          <a:p>
            <a:pPr lvl="1"/>
            <a:r>
              <a:rPr lang="en-US"/>
              <a:t>Click on “Ok” then “Apply and clock”</a:t>
            </a:r>
          </a:p>
          <a:p>
            <a:endParaRPr lang="en-US"/>
          </a:p>
          <a:p>
            <a:pPr lvl="1"/>
            <a:endParaRPr lang="en-US"/>
          </a:p>
        </p:txBody>
      </p:sp>
      <p:grpSp>
        <p:nvGrpSpPr>
          <p:cNvPr id="10" name="Group 9">
            <a:extLst>
              <a:ext uri="{FF2B5EF4-FFF2-40B4-BE49-F238E27FC236}">
                <a16:creationId xmlns:a16="http://schemas.microsoft.com/office/drawing/2014/main" id="{3F92A256-40A0-98A0-B6EE-D9F2DA4ACE5B}"/>
              </a:ext>
            </a:extLst>
          </p:cNvPr>
          <p:cNvGrpSpPr/>
          <p:nvPr/>
        </p:nvGrpSpPr>
        <p:grpSpPr>
          <a:xfrm>
            <a:off x="5327861" y="239415"/>
            <a:ext cx="2040667" cy="3647705"/>
            <a:chOff x="8015801" y="733425"/>
            <a:chExt cx="3781425" cy="5391150"/>
          </a:xfrm>
        </p:grpSpPr>
        <p:pic>
          <p:nvPicPr>
            <p:cNvPr id="5" name="Picture 4">
              <a:extLst>
                <a:ext uri="{FF2B5EF4-FFF2-40B4-BE49-F238E27FC236}">
                  <a16:creationId xmlns:a16="http://schemas.microsoft.com/office/drawing/2014/main" id="{652CA0A7-0125-A215-A58E-DDA1C8FD1F73}"/>
                </a:ext>
              </a:extLst>
            </p:cNvPr>
            <p:cNvPicPr>
              <a:picLocks noChangeAspect="1"/>
            </p:cNvPicPr>
            <p:nvPr/>
          </p:nvPicPr>
          <p:blipFill>
            <a:blip r:embed="rId2"/>
            <a:stretch>
              <a:fillRect/>
            </a:stretch>
          </p:blipFill>
          <p:spPr>
            <a:xfrm>
              <a:off x="8015801" y="733425"/>
              <a:ext cx="3781425" cy="5391150"/>
            </a:xfrm>
            <a:prstGeom prst="rect">
              <a:avLst/>
            </a:prstGeom>
            <a:ln w="28575">
              <a:solidFill>
                <a:srgbClr val="060606"/>
              </a:solidFill>
            </a:ln>
          </p:spPr>
        </p:pic>
        <p:sp>
          <p:nvSpPr>
            <p:cNvPr id="6" name="Rectangle 5">
              <a:extLst>
                <a:ext uri="{FF2B5EF4-FFF2-40B4-BE49-F238E27FC236}">
                  <a16:creationId xmlns:a16="http://schemas.microsoft.com/office/drawing/2014/main" id="{BBE4DD4D-D3FA-6C04-09AC-08E904C187B9}"/>
                </a:ext>
              </a:extLst>
            </p:cNvPr>
            <p:cNvSpPr/>
            <p:nvPr/>
          </p:nvSpPr>
          <p:spPr>
            <a:xfrm>
              <a:off x="8273988" y="2405849"/>
              <a:ext cx="1979721" cy="31071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7" name="Rectangle 6">
              <a:extLst>
                <a:ext uri="{FF2B5EF4-FFF2-40B4-BE49-F238E27FC236}">
                  <a16:creationId xmlns:a16="http://schemas.microsoft.com/office/drawing/2014/main" id="{C2665E4D-6A8A-10A8-DD09-E8601DCC373F}"/>
                </a:ext>
              </a:extLst>
            </p:cNvPr>
            <p:cNvSpPr/>
            <p:nvPr/>
          </p:nvSpPr>
          <p:spPr>
            <a:xfrm>
              <a:off x="9349666" y="5813857"/>
              <a:ext cx="2447560" cy="31071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grpSp>
        <p:nvGrpSpPr>
          <p:cNvPr id="13" name="Group 12">
            <a:extLst>
              <a:ext uri="{FF2B5EF4-FFF2-40B4-BE49-F238E27FC236}">
                <a16:creationId xmlns:a16="http://schemas.microsoft.com/office/drawing/2014/main" id="{8BA49E39-0126-DB9C-C121-34483D567C15}"/>
              </a:ext>
            </a:extLst>
          </p:cNvPr>
          <p:cNvGrpSpPr/>
          <p:nvPr/>
        </p:nvGrpSpPr>
        <p:grpSpPr>
          <a:xfrm>
            <a:off x="8289293" y="239415"/>
            <a:ext cx="3781425" cy="2867431"/>
            <a:chOff x="7537004" y="3841867"/>
            <a:chExt cx="3781425" cy="2867431"/>
          </a:xfrm>
        </p:grpSpPr>
        <p:pic>
          <p:nvPicPr>
            <p:cNvPr id="9" name="Picture 8">
              <a:extLst>
                <a:ext uri="{FF2B5EF4-FFF2-40B4-BE49-F238E27FC236}">
                  <a16:creationId xmlns:a16="http://schemas.microsoft.com/office/drawing/2014/main" id="{8366AEDA-DDD9-3BF1-33BA-D55332039768}"/>
                </a:ext>
              </a:extLst>
            </p:cNvPr>
            <p:cNvPicPr>
              <a:picLocks noChangeAspect="1"/>
            </p:cNvPicPr>
            <p:nvPr/>
          </p:nvPicPr>
          <p:blipFill>
            <a:blip r:embed="rId3"/>
            <a:stretch>
              <a:fillRect/>
            </a:stretch>
          </p:blipFill>
          <p:spPr>
            <a:xfrm>
              <a:off x="7537004" y="3841867"/>
              <a:ext cx="3781425" cy="2867431"/>
            </a:xfrm>
            <a:prstGeom prst="rect">
              <a:avLst/>
            </a:prstGeom>
            <a:ln w="28575">
              <a:solidFill>
                <a:schemeClr val="tx1"/>
              </a:solidFill>
            </a:ln>
          </p:spPr>
        </p:pic>
        <p:sp>
          <p:nvSpPr>
            <p:cNvPr id="11" name="Rectangle 10">
              <a:extLst>
                <a:ext uri="{FF2B5EF4-FFF2-40B4-BE49-F238E27FC236}">
                  <a16:creationId xmlns:a16="http://schemas.microsoft.com/office/drawing/2014/main" id="{DEE395C1-9376-DDA5-0AF0-D5A3C54BE829}"/>
                </a:ext>
              </a:extLst>
            </p:cNvPr>
            <p:cNvSpPr/>
            <p:nvPr/>
          </p:nvSpPr>
          <p:spPr>
            <a:xfrm>
              <a:off x="7661428" y="5220070"/>
              <a:ext cx="648070" cy="10653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2" name="Rectangle 11">
              <a:extLst>
                <a:ext uri="{FF2B5EF4-FFF2-40B4-BE49-F238E27FC236}">
                  <a16:creationId xmlns:a16="http://schemas.microsoft.com/office/drawing/2014/main" id="{9639ABBF-D364-8D79-8503-478BA1FFD02B}"/>
                </a:ext>
              </a:extLst>
            </p:cNvPr>
            <p:cNvSpPr/>
            <p:nvPr/>
          </p:nvSpPr>
          <p:spPr>
            <a:xfrm>
              <a:off x="11079666" y="4443439"/>
              <a:ext cx="230485" cy="1374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sp>
        <p:nvSpPr>
          <p:cNvPr id="14" name="Arrow: Right 13">
            <a:extLst>
              <a:ext uri="{FF2B5EF4-FFF2-40B4-BE49-F238E27FC236}">
                <a16:creationId xmlns:a16="http://schemas.microsoft.com/office/drawing/2014/main" id="{3501CEAC-67EC-5BC4-1B75-F77A03F2F70D}"/>
              </a:ext>
            </a:extLst>
          </p:cNvPr>
          <p:cNvSpPr/>
          <p:nvPr/>
        </p:nvSpPr>
        <p:spPr>
          <a:xfrm>
            <a:off x="7411691" y="1473693"/>
            <a:ext cx="791276" cy="654049"/>
          </a:xfrm>
          <a:prstGeom prst="right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pic>
        <p:nvPicPr>
          <p:cNvPr id="16" name="Picture 15">
            <a:extLst>
              <a:ext uri="{FF2B5EF4-FFF2-40B4-BE49-F238E27FC236}">
                <a16:creationId xmlns:a16="http://schemas.microsoft.com/office/drawing/2014/main" id="{B62E0945-2B93-6581-0F4E-22104DC67D52}"/>
              </a:ext>
            </a:extLst>
          </p:cNvPr>
          <p:cNvPicPr>
            <a:picLocks noChangeAspect="1"/>
          </p:cNvPicPr>
          <p:nvPr/>
        </p:nvPicPr>
        <p:blipFill>
          <a:blip r:embed="rId4"/>
          <a:stretch>
            <a:fillRect/>
          </a:stretch>
        </p:blipFill>
        <p:spPr>
          <a:xfrm>
            <a:off x="7895017" y="3661078"/>
            <a:ext cx="4194609" cy="2996834"/>
          </a:xfrm>
          <a:prstGeom prst="rect">
            <a:avLst/>
          </a:prstGeom>
          <a:ln w="28575">
            <a:solidFill>
              <a:srgbClr val="060606"/>
            </a:solidFill>
          </a:ln>
        </p:spPr>
      </p:pic>
      <p:sp>
        <p:nvSpPr>
          <p:cNvPr id="17" name="Arrow: Down 16">
            <a:extLst>
              <a:ext uri="{FF2B5EF4-FFF2-40B4-BE49-F238E27FC236}">
                <a16:creationId xmlns:a16="http://schemas.microsoft.com/office/drawing/2014/main" id="{8371F37B-6C10-96E2-A5D9-C89F3916423F}"/>
              </a:ext>
            </a:extLst>
          </p:cNvPr>
          <p:cNvSpPr/>
          <p:nvPr/>
        </p:nvSpPr>
        <p:spPr>
          <a:xfrm>
            <a:off x="9900911" y="3196922"/>
            <a:ext cx="612559" cy="397002"/>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Tree>
    <p:extLst>
      <p:ext uri="{BB962C8B-B14F-4D97-AF65-F5344CB8AC3E}">
        <p14:creationId xmlns:p14="http://schemas.microsoft.com/office/powerpoint/2010/main" val="3979735241"/>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71474" y="239415"/>
            <a:ext cx="11425752" cy="654049"/>
          </a:xfrm>
        </p:spPr>
        <p:txBody>
          <a:bodyPr/>
          <a:lstStyle/>
          <a:p>
            <a:r>
              <a:rPr lang="en-US"/>
              <a:t>Updating Mission Profile in Medini (1/2)</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656948"/>
            <a:ext cx="4589246" cy="5956916"/>
          </a:xfrm>
        </p:spPr>
        <p:txBody>
          <a:bodyPr>
            <a:normAutofit/>
          </a:bodyPr>
          <a:lstStyle/>
          <a:p>
            <a:endParaRPr lang="en-US"/>
          </a:p>
          <a:p>
            <a:pPr lvl="1"/>
            <a:endParaRPr lang="en-US"/>
          </a:p>
        </p:txBody>
      </p:sp>
      <p:grpSp>
        <p:nvGrpSpPr>
          <p:cNvPr id="23" name="Group 22">
            <a:extLst>
              <a:ext uri="{FF2B5EF4-FFF2-40B4-BE49-F238E27FC236}">
                <a16:creationId xmlns:a16="http://schemas.microsoft.com/office/drawing/2014/main" id="{53502895-8895-1BAD-FC94-5916B2E04FC1}"/>
              </a:ext>
            </a:extLst>
          </p:cNvPr>
          <p:cNvGrpSpPr/>
          <p:nvPr/>
        </p:nvGrpSpPr>
        <p:grpSpPr>
          <a:xfrm>
            <a:off x="1119740" y="4029740"/>
            <a:ext cx="10156241" cy="2598920"/>
            <a:chOff x="512132" y="3229475"/>
            <a:chExt cx="11144435" cy="3442094"/>
          </a:xfrm>
        </p:grpSpPr>
        <p:pic>
          <p:nvPicPr>
            <p:cNvPr id="8" name="Picture 7">
              <a:extLst>
                <a:ext uri="{FF2B5EF4-FFF2-40B4-BE49-F238E27FC236}">
                  <a16:creationId xmlns:a16="http://schemas.microsoft.com/office/drawing/2014/main" id="{88AAAA95-2E20-0742-AF68-7B41C42DF49C}"/>
                </a:ext>
              </a:extLst>
            </p:cNvPr>
            <p:cNvPicPr>
              <a:picLocks noChangeAspect="1"/>
            </p:cNvPicPr>
            <p:nvPr/>
          </p:nvPicPr>
          <p:blipFill>
            <a:blip r:embed="rId2"/>
            <a:stretch>
              <a:fillRect/>
            </a:stretch>
          </p:blipFill>
          <p:spPr>
            <a:xfrm>
              <a:off x="512132" y="3229475"/>
              <a:ext cx="11144435" cy="3442094"/>
            </a:xfrm>
            <a:prstGeom prst="rect">
              <a:avLst/>
            </a:prstGeom>
            <a:ln w="28575">
              <a:solidFill>
                <a:schemeClr val="tx1"/>
              </a:solidFill>
            </a:ln>
          </p:spPr>
        </p:pic>
        <p:sp>
          <p:nvSpPr>
            <p:cNvPr id="15" name="Rectangle 14">
              <a:extLst>
                <a:ext uri="{FF2B5EF4-FFF2-40B4-BE49-F238E27FC236}">
                  <a16:creationId xmlns:a16="http://schemas.microsoft.com/office/drawing/2014/main" id="{6C630DE7-72C8-BF41-4656-626402253CE9}"/>
                </a:ext>
              </a:extLst>
            </p:cNvPr>
            <p:cNvSpPr/>
            <p:nvPr/>
          </p:nvSpPr>
          <p:spPr>
            <a:xfrm>
              <a:off x="923278" y="3533313"/>
              <a:ext cx="612559" cy="1331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8" name="Rectangle 17">
              <a:extLst>
                <a:ext uri="{FF2B5EF4-FFF2-40B4-BE49-F238E27FC236}">
                  <a16:creationId xmlns:a16="http://schemas.microsoft.com/office/drawing/2014/main" id="{5CD5B1E8-EDD1-3020-E1CB-BD6629B7A2D1}"/>
                </a:ext>
              </a:extLst>
            </p:cNvPr>
            <p:cNvSpPr/>
            <p:nvPr/>
          </p:nvSpPr>
          <p:spPr>
            <a:xfrm>
              <a:off x="2576005" y="3807042"/>
              <a:ext cx="612559" cy="1331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9" name="Rectangle 18">
              <a:extLst>
                <a:ext uri="{FF2B5EF4-FFF2-40B4-BE49-F238E27FC236}">
                  <a16:creationId xmlns:a16="http://schemas.microsoft.com/office/drawing/2014/main" id="{19DC4152-43DF-CAB3-C69C-46ACC4D7E3BD}"/>
                </a:ext>
              </a:extLst>
            </p:cNvPr>
            <p:cNvSpPr/>
            <p:nvPr/>
          </p:nvSpPr>
          <p:spPr>
            <a:xfrm>
              <a:off x="2222379" y="4651900"/>
              <a:ext cx="612559" cy="1331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20" name="Rectangle 19">
              <a:extLst>
                <a:ext uri="{FF2B5EF4-FFF2-40B4-BE49-F238E27FC236}">
                  <a16:creationId xmlns:a16="http://schemas.microsoft.com/office/drawing/2014/main" id="{52CBAA36-CCCC-9D79-5257-DB6403F11630}"/>
                </a:ext>
              </a:extLst>
            </p:cNvPr>
            <p:cNvSpPr/>
            <p:nvPr/>
          </p:nvSpPr>
          <p:spPr>
            <a:xfrm>
              <a:off x="11445456" y="6489577"/>
              <a:ext cx="210929" cy="13316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pic>
        <p:nvPicPr>
          <p:cNvPr id="22" name="Picture 21">
            <a:extLst>
              <a:ext uri="{FF2B5EF4-FFF2-40B4-BE49-F238E27FC236}">
                <a16:creationId xmlns:a16="http://schemas.microsoft.com/office/drawing/2014/main" id="{75190ADC-FF98-A26D-F0EE-A36D7573953A}"/>
              </a:ext>
            </a:extLst>
          </p:cNvPr>
          <p:cNvPicPr>
            <a:picLocks noChangeAspect="1"/>
          </p:cNvPicPr>
          <p:nvPr/>
        </p:nvPicPr>
        <p:blipFill>
          <a:blip r:embed="rId3"/>
          <a:stretch>
            <a:fillRect/>
          </a:stretch>
        </p:blipFill>
        <p:spPr>
          <a:xfrm>
            <a:off x="8805491" y="268904"/>
            <a:ext cx="2470489" cy="2789068"/>
          </a:xfrm>
          <a:prstGeom prst="rect">
            <a:avLst/>
          </a:prstGeom>
          <a:ln w="28575">
            <a:solidFill>
              <a:srgbClr val="060606"/>
            </a:solidFill>
          </a:ln>
        </p:spPr>
      </p:pic>
      <p:sp>
        <p:nvSpPr>
          <p:cNvPr id="25" name="Arrow: Up 24">
            <a:extLst>
              <a:ext uri="{FF2B5EF4-FFF2-40B4-BE49-F238E27FC236}">
                <a16:creationId xmlns:a16="http://schemas.microsoft.com/office/drawing/2014/main" id="{15B267D1-16A8-9C33-7E14-4197DB2FB0A6}"/>
              </a:ext>
            </a:extLst>
          </p:cNvPr>
          <p:cNvSpPr/>
          <p:nvPr/>
        </p:nvSpPr>
        <p:spPr>
          <a:xfrm>
            <a:off x="9849911" y="3277129"/>
            <a:ext cx="381648" cy="586615"/>
          </a:xfrm>
          <a:prstGeom prst="up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26" name="TextBox 25">
            <a:extLst>
              <a:ext uri="{FF2B5EF4-FFF2-40B4-BE49-F238E27FC236}">
                <a16:creationId xmlns:a16="http://schemas.microsoft.com/office/drawing/2014/main" id="{2A26C9E1-70BD-3350-4882-246905BCAFB3}"/>
              </a:ext>
            </a:extLst>
          </p:cNvPr>
          <p:cNvSpPr txBox="1"/>
          <p:nvPr/>
        </p:nvSpPr>
        <p:spPr>
          <a:xfrm>
            <a:off x="394774" y="656948"/>
            <a:ext cx="8314220" cy="2361461"/>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Once the mission profile is added as shown in previous slides.</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Follow the “</a:t>
            </a:r>
            <a:r>
              <a:rPr lang="en-US" sz="1700">
                <a:solidFill>
                  <a:srgbClr val="FF0000"/>
                </a:solidFill>
                <a:latin typeface="Arial" panose="020B0604020202020204" pitchFamily="34" charset="0"/>
                <a:cs typeface="Arial" panose="020B0604020202020204" pitchFamily="34" charset="0"/>
              </a:rPr>
              <a:t>red boxes</a:t>
            </a:r>
            <a:r>
              <a:rPr lang="en-US" sz="1700">
                <a:latin typeface="Arial" panose="020B0604020202020204" pitchFamily="34" charset="0"/>
                <a:cs typeface="Arial" panose="020B0604020202020204" pitchFamily="34" charset="0"/>
              </a:rPr>
              <a:t>” path as shown in below image.</a:t>
            </a:r>
          </a:p>
          <a:p>
            <a:pPr marL="742950" lvl="1"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Click on “S32G_Die” -&gt; Go to “Properties” -&gt; Click on “Prediction” -&gt; click on three dots “…” </a:t>
            </a:r>
          </a:p>
          <a:p>
            <a:pPr marL="742950" lvl="1"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After clicking on the below 3 dots. </a:t>
            </a:r>
          </a:p>
          <a:p>
            <a:pPr marL="742950" lvl="1"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Select Mission profile window open as shown in the image.</a:t>
            </a:r>
          </a:p>
          <a:p>
            <a:pPr marL="742950" lvl="1"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Select the added the mission profile and click on “Ok”</a:t>
            </a:r>
          </a:p>
          <a:p>
            <a:pPr marL="285750"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Please note: </a:t>
            </a:r>
            <a:r>
              <a:rPr lang="en-US" sz="1700" i="1">
                <a:latin typeface="Arial" panose="020B0604020202020204" pitchFamily="34" charset="0"/>
                <a:cs typeface="Arial" panose="020B0604020202020204" pitchFamily="34" charset="0"/>
              </a:rPr>
              <a:t>Same procedure to be followed as “S32G Package” level and update the mission profile at “S32G Package”. The subsequent slides shows the mission profile at S32G Package level.</a:t>
            </a:r>
            <a:br>
              <a:rPr lang="en-US" sz="1700">
                <a:latin typeface="Arial" panose="020B0604020202020204" pitchFamily="34" charset="0"/>
                <a:cs typeface="Arial" panose="020B0604020202020204" pitchFamily="34" charset="0"/>
              </a:rPr>
            </a:br>
            <a:r>
              <a:rPr lang="en-US" sz="170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45020181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71474" y="239415"/>
            <a:ext cx="11425752" cy="654049"/>
          </a:xfrm>
        </p:spPr>
        <p:txBody>
          <a:bodyPr/>
          <a:lstStyle/>
          <a:p>
            <a:r>
              <a:rPr lang="en-US"/>
              <a:t>Updating Mission Profile in Medini (2/2)</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656948"/>
            <a:ext cx="4589246" cy="5956916"/>
          </a:xfrm>
        </p:spPr>
        <p:txBody>
          <a:bodyPr>
            <a:normAutofit/>
          </a:bodyPr>
          <a:lstStyle/>
          <a:p>
            <a:endParaRPr lang="en-US"/>
          </a:p>
          <a:p>
            <a:pPr lvl="1"/>
            <a:endParaRPr lang="en-US"/>
          </a:p>
        </p:txBody>
      </p:sp>
      <p:sp>
        <p:nvSpPr>
          <p:cNvPr id="26" name="TextBox 25">
            <a:extLst>
              <a:ext uri="{FF2B5EF4-FFF2-40B4-BE49-F238E27FC236}">
                <a16:creationId xmlns:a16="http://schemas.microsoft.com/office/drawing/2014/main" id="{2A26C9E1-70BD-3350-4882-246905BCAFB3}"/>
              </a:ext>
            </a:extLst>
          </p:cNvPr>
          <p:cNvSpPr txBox="1"/>
          <p:nvPr/>
        </p:nvSpPr>
        <p:spPr>
          <a:xfrm>
            <a:off x="370556" y="779163"/>
            <a:ext cx="8314220" cy="2361461"/>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Once mission profile is updated at “S32G_die” and “S32G Package” level</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Then click on recompute failure rate option as shown below.</a:t>
            </a:r>
            <a:br>
              <a:rPr lang="en-US" sz="1700">
                <a:latin typeface="Arial" panose="020B0604020202020204" pitchFamily="34" charset="0"/>
                <a:cs typeface="Arial" panose="020B0604020202020204" pitchFamily="34" charset="0"/>
              </a:rPr>
            </a:br>
            <a:r>
              <a:rPr lang="en-US" sz="1700">
                <a:latin typeface="Arial" panose="020B0604020202020204" pitchFamily="34" charset="0"/>
                <a:cs typeface="Arial" panose="020B0604020202020204" pitchFamily="34" charset="0"/>
              </a:rPr>
              <a:t>  </a:t>
            </a:r>
          </a:p>
        </p:txBody>
      </p:sp>
      <p:grpSp>
        <p:nvGrpSpPr>
          <p:cNvPr id="17" name="Group 16">
            <a:extLst>
              <a:ext uri="{FF2B5EF4-FFF2-40B4-BE49-F238E27FC236}">
                <a16:creationId xmlns:a16="http://schemas.microsoft.com/office/drawing/2014/main" id="{C37D15BB-1042-1253-8F1D-09D9412D659F}"/>
              </a:ext>
            </a:extLst>
          </p:cNvPr>
          <p:cNvGrpSpPr/>
          <p:nvPr/>
        </p:nvGrpSpPr>
        <p:grpSpPr>
          <a:xfrm>
            <a:off x="727969" y="1976620"/>
            <a:ext cx="10736061" cy="4123483"/>
            <a:chOff x="985420" y="3429000"/>
            <a:chExt cx="9741763" cy="3058161"/>
          </a:xfrm>
        </p:grpSpPr>
        <p:pic>
          <p:nvPicPr>
            <p:cNvPr id="5" name="Picture 4">
              <a:extLst>
                <a:ext uri="{FF2B5EF4-FFF2-40B4-BE49-F238E27FC236}">
                  <a16:creationId xmlns:a16="http://schemas.microsoft.com/office/drawing/2014/main" id="{881DD62E-6447-6256-EB94-E22D2633C4D4}"/>
                </a:ext>
              </a:extLst>
            </p:cNvPr>
            <p:cNvPicPr>
              <a:picLocks noChangeAspect="1"/>
            </p:cNvPicPr>
            <p:nvPr/>
          </p:nvPicPr>
          <p:blipFill>
            <a:blip r:embed="rId2"/>
            <a:stretch>
              <a:fillRect/>
            </a:stretch>
          </p:blipFill>
          <p:spPr>
            <a:xfrm>
              <a:off x="985420" y="3429000"/>
              <a:ext cx="9741763" cy="3058161"/>
            </a:xfrm>
            <a:prstGeom prst="rect">
              <a:avLst/>
            </a:prstGeom>
          </p:spPr>
        </p:pic>
        <p:sp>
          <p:nvSpPr>
            <p:cNvPr id="6" name="Rectangle 5">
              <a:extLst>
                <a:ext uri="{FF2B5EF4-FFF2-40B4-BE49-F238E27FC236}">
                  <a16:creationId xmlns:a16="http://schemas.microsoft.com/office/drawing/2014/main" id="{ADE6931E-A494-845A-2661-268A70854743}"/>
                </a:ext>
              </a:extLst>
            </p:cNvPr>
            <p:cNvSpPr/>
            <p:nvPr/>
          </p:nvSpPr>
          <p:spPr>
            <a:xfrm>
              <a:off x="1251751" y="3812958"/>
              <a:ext cx="648070" cy="10209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9" name="Rectangle 8">
              <a:extLst>
                <a:ext uri="{FF2B5EF4-FFF2-40B4-BE49-F238E27FC236}">
                  <a16:creationId xmlns:a16="http://schemas.microsoft.com/office/drawing/2014/main" id="{CF093533-2E21-7C16-E38A-6C57F0F0978C}"/>
                </a:ext>
              </a:extLst>
            </p:cNvPr>
            <p:cNvSpPr/>
            <p:nvPr/>
          </p:nvSpPr>
          <p:spPr>
            <a:xfrm>
              <a:off x="2689397" y="3956479"/>
              <a:ext cx="550953" cy="118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0" name="Rectangle 9">
              <a:extLst>
                <a:ext uri="{FF2B5EF4-FFF2-40B4-BE49-F238E27FC236}">
                  <a16:creationId xmlns:a16="http://schemas.microsoft.com/office/drawing/2014/main" id="{8D05BFB5-37A4-A2C2-35CC-979765C67BE0}"/>
                </a:ext>
              </a:extLst>
            </p:cNvPr>
            <p:cNvSpPr/>
            <p:nvPr/>
          </p:nvSpPr>
          <p:spPr>
            <a:xfrm>
              <a:off x="10537793" y="6287805"/>
              <a:ext cx="189389" cy="1993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1" name="Rectangle 10">
              <a:extLst>
                <a:ext uri="{FF2B5EF4-FFF2-40B4-BE49-F238E27FC236}">
                  <a16:creationId xmlns:a16="http://schemas.microsoft.com/office/drawing/2014/main" id="{7A1E198B-833E-00E6-273B-273996D05BA3}"/>
                </a:ext>
              </a:extLst>
            </p:cNvPr>
            <p:cNvSpPr/>
            <p:nvPr/>
          </p:nvSpPr>
          <p:spPr>
            <a:xfrm>
              <a:off x="4147351" y="4247420"/>
              <a:ext cx="189389" cy="19935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cxnSp>
          <p:nvCxnSpPr>
            <p:cNvPr id="13" name="Straight Arrow Connector 12">
              <a:extLst>
                <a:ext uri="{FF2B5EF4-FFF2-40B4-BE49-F238E27FC236}">
                  <a16:creationId xmlns:a16="http://schemas.microsoft.com/office/drawing/2014/main" id="{4CAF6580-CF3B-1BFB-91A6-0D4BDED11E1C}"/>
                </a:ext>
              </a:extLst>
            </p:cNvPr>
            <p:cNvCxnSpPr/>
            <p:nvPr/>
          </p:nvCxnSpPr>
          <p:spPr>
            <a:xfrm flipH="1">
              <a:off x="4314548" y="3915051"/>
              <a:ext cx="237336" cy="2752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3AD5344A-689F-52BC-C46C-E4C141FEE6BE}"/>
                </a:ext>
              </a:extLst>
            </p:cNvPr>
            <p:cNvSpPr txBox="1"/>
            <p:nvPr/>
          </p:nvSpPr>
          <p:spPr>
            <a:xfrm>
              <a:off x="4036329" y="3611262"/>
              <a:ext cx="2428044" cy="275209"/>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Recompute failure rate</a:t>
              </a:r>
            </a:p>
          </p:txBody>
        </p:sp>
      </p:grpSp>
    </p:spTree>
    <p:extLst>
      <p:ext uri="{BB962C8B-B14F-4D97-AF65-F5344CB8AC3E}">
        <p14:creationId xmlns:p14="http://schemas.microsoft.com/office/powerpoint/2010/main" val="6825897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95DA98-7AF1-0F83-DF85-765F1DF1BE18}"/>
              </a:ext>
            </a:extLst>
          </p:cNvPr>
          <p:cNvSpPr>
            <a:spLocks noGrp="1"/>
          </p:cNvSpPr>
          <p:nvPr>
            <p:ph type="title"/>
          </p:nvPr>
        </p:nvSpPr>
        <p:spPr/>
        <p:txBody>
          <a:bodyPr/>
          <a:lstStyle/>
          <a:p>
            <a:r>
              <a:rPr lang="en-US"/>
              <a:t>Changing catalog from </a:t>
            </a:r>
            <a:r>
              <a:rPr lang="en-US" err="1"/>
              <a:t>iec</a:t>
            </a:r>
            <a:r>
              <a:rPr lang="en-US"/>
              <a:t> tr 62380 to sn-29500</a:t>
            </a:r>
          </a:p>
        </p:txBody>
      </p:sp>
      <p:sp>
        <p:nvSpPr>
          <p:cNvPr id="3" name="Text Placeholder 2">
            <a:extLst>
              <a:ext uri="{FF2B5EF4-FFF2-40B4-BE49-F238E27FC236}">
                <a16:creationId xmlns:a16="http://schemas.microsoft.com/office/drawing/2014/main" id="{FDE1F0E9-20D8-A064-ABBB-52696C2E4151}"/>
              </a:ext>
            </a:extLst>
          </p:cNvPr>
          <p:cNvSpPr>
            <a:spLocks noGrp="1"/>
          </p:cNvSpPr>
          <p:nvPr>
            <p:ph type="body" sz="quarter" idx="10"/>
          </p:nvPr>
        </p:nvSpPr>
        <p:spPr/>
        <p:txBody>
          <a:bodyPr/>
          <a:lstStyle/>
          <a:p>
            <a:r>
              <a:rPr lang="en-US"/>
              <a:t>By default, NXP uses IEC TR 62380 catalog for the FIT calculation of </a:t>
            </a:r>
            <a:r>
              <a:rPr lang="en-US" err="1"/>
              <a:t>SoC.</a:t>
            </a:r>
            <a:r>
              <a:rPr lang="en-US"/>
              <a:t> </a:t>
            </a:r>
          </a:p>
          <a:p>
            <a:r>
              <a:rPr lang="en-US"/>
              <a:t>If customer want to switch this to SN 29500 based calculation, then they need to follow the steps mentioned in the file below:</a:t>
            </a:r>
          </a:p>
          <a:p>
            <a:pPr lvl="1"/>
            <a:endParaRPr lang="en-US"/>
          </a:p>
        </p:txBody>
      </p:sp>
      <p:graphicFrame>
        <p:nvGraphicFramePr>
          <p:cNvPr id="4" name="Object 3">
            <a:extLst>
              <a:ext uri="{FF2B5EF4-FFF2-40B4-BE49-F238E27FC236}">
                <a16:creationId xmlns:a16="http://schemas.microsoft.com/office/drawing/2014/main" id="{C0E3C5E0-889C-E8D2-95B1-82329AA40C2A}"/>
              </a:ext>
            </a:extLst>
          </p:cNvPr>
          <p:cNvGraphicFramePr>
            <a:graphicFrameLocks noChangeAspect="1"/>
          </p:cNvGraphicFramePr>
          <p:nvPr>
            <p:extLst>
              <p:ext uri="{D42A27DB-BD31-4B8C-83A1-F6EECF244321}">
                <p14:modId xmlns:p14="http://schemas.microsoft.com/office/powerpoint/2010/main" val="2283192530"/>
              </p:ext>
            </p:extLst>
          </p:nvPr>
        </p:nvGraphicFramePr>
        <p:xfrm>
          <a:off x="957263" y="2667000"/>
          <a:ext cx="1317625" cy="1162050"/>
        </p:xfrm>
        <a:graphic>
          <a:graphicData uri="http://schemas.openxmlformats.org/presentationml/2006/ole">
            <mc:AlternateContent xmlns:mc="http://schemas.openxmlformats.org/markup-compatibility/2006">
              <mc:Choice xmlns:v="urn:schemas-microsoft-com:vml" Requires="v">
                <p:oleObj name="Document" showAsIcon="1" r:id="rId3" imgW="834480" imgH="736560" progId="Word.Document.12">
                  <p:embed/>
                </p:oleObj>
              </mc:Choice>
              <mc:Fallback>
                <p:oleObj name="Document" showAsIcon="1" r:id="rId3" imgW="834480" imgH="736560" progId="Word.Document.12">
                  <p:embed/>
                  <p:pic>
                    <p:nvPicPr>
                      <p:cNvPr id="4" name="Object 3">
                        <a:extLst>
                          <a:ext uri="{FF2B5EF4-FFF2-40B4-BE49-F238E27FC236}">
                            <a16:creationId xmlns:a16="http://schemas.microsoft.com/office/drawing/2014/main" id="{C0E3C5E0-889C-E8D2-95B1-82329AA40C2A}"/>
                          </a:ext>
                        </a:extLst>
                      </p:cNvPr>
                      <p:cNvPicPr/>
                      <p:nvPr/>
                    </p:nvPicPr>
                    <p:blipFill>
                      <a:blip r:embed="rId4"/>
                      <a:stretch>
                        <a:fillRect/>
                      </a:stretch>
                    </p:blipFill>
                    <p:spPr>
                      <a:xfrm>
                        <a:off x="957263" y="2667000"/>
                        <a:ext cx="1317625" cy="1162050"/>
                      </a:xfrm>
                      <a:prstGeom prst="rect">
                        <a:avLst/>
                      </a:prstGeom>
                    </p:spPr>
                  </p:pic>
                </p:oleObj>
              </mc:Fallback>
            </mc:AlternateContent>
          </a:graphicData>
        </a:graphic>
      </p:graphicFrame>
    </p:spTree>
    <p:extLst>
      <p:ext uri="{BB962C8B-B14F-4D97-AF65-F5344CB8AC3E}">
        <p14:creationId xmlns:p14="http://schemas.microsoft.com/office/powerpoint/2010/main" val="47900581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94774" y="297105"/>
            <a:ext cx="11425752" cy="654049"/>
          </a:xfrm>
        </p:spPr>
        <p:txBody>
          <a:bodyPr/>
          <a:lstStyle/>
          <a:p>
            <a:r>
              <a:rPr lang="en-US"/>
              <a:t>Working with DC Worksheet – Structure</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843380"/>
            <a:ext cx="11252729" cy="5472360"/>
          </a:xfrm>
        </p:spPr>
        <p:txBody>
          <a:bodyPr>
            <a:normAutofit/>
          </a:bodyPr>
          <a:lstStyle/>
          <a:p>
            <a:r>
              <a:rPr lang="en-US" sz="2000"/>
              <a:t>The NXP follows below naming convention for safety mechanisms:</a:t>
            </a:r>
          </a:p>
          <a:p>
            <a:pPr lvl="1"/>
            <a:r>
              <a:rPr lang="en-US" sz="1800"/>
              <a:t>SM1: </a:t>
            </a:r>
            <a:r>
              <a:rPr lang="en-US" sz="1600" b="0" i="0" u="none" strike="noStrike" baseline="0">
                <a:latin typeface="ArialMT"/>
              </a:rPr>
              <a:t>Hardware safety mechanism within the chip, implemented by NXP</a:t>
            </a:r>
          </a:p>
          <a:p>
            <a:pPr lvl="1"/>
            <a:r>
              <a:rPr lang="en-US" sz="1800"/>
              <a:t>SM2: </a:t>
            </a:r>
            <a:r>
              <a:rPr lang="en-US" sz="1600" b="0" i="0" u="none" strike="noStrike" baseline="0">
                <a:latin typeface="ArialMT"/>
              </a:rPr>
              <a:t>Software safety mechanism within the chip, implemented by NXP</a:t>
            </a:r>
          </a:p>
          <a:p>
            <a:pPr lvl="1"/>
            <a:r>
              <a:rPr lang="en-US" sz="1800"/>
              <a:t>SM3: </a:t>
            </a:r>
            <a:r>
              <a:rPr lang="en-US" sz="1600" b="0" i="0" u="none" strike="noStrike" baseline="0">
                <a:latin typeface="ArialMT"/>
              </a:rPr>
              <a:t>Off-chip hardware safety mechanism, to be implemented by the system developer</a:t>
            </a:r>
            <a:endParaRPr lang="en-US" sz="1600">
              <a:latin typeface="ArialMT"/>
            </a:endParaRPr>
          </a:p>
          <a:p>
            <a:pPr lvl="1"/>
            <a:r>
              <a:rPr lang="en-US" sz="1800"/>
              <a:t>SM4: </a:t>
            </a:r>
            <a:r>
              <a:rPr lang="en-US" sz="1600" b="0" i="0" u="none" strike="noStrike" baseline="0">
                <a:latin typeface="ArialMT"/>
              </a:rPr>
              <a:t>Software safety mechanism, to be implemented by the system developer</a:t>
            </a:r>
            <a:endParaRPr lang="en-US" sz="1600">
              <a:latin typeface="ArialMT"/>
            </a:endParaRPr>
          </a:p>
          <a:p>
            <a:r>
              <a:rPr lang="en-US" sz="2000"/>
              <a:t>Customer has the option to change the safety mechanism for single point fault (SPF) and Multi-point fault as per the use-case application.</a:t>
            </a:r>
            <a:endParaRPr lang="en-US" sz="2000">
              <a:latin typeface="ArialMT"/>
            </a:endParaRPr>
          </a:p>
          <a:p>
            <a:r>
              <a:rPr lang="en-US" sz="2000">
                <a:latin typeface="ArialMT"/>
              </a:rPr>
              <a:t>The changes of SM1 and SM2 safety mechanism are prohibited, as they mandatory for meeting the SPFM and LFM metrics. SM3 and SM4 safety mechanism diagnostic coverage can be configured based on customers use-case application.</a:t>
            </a:r>
          </a:p>
          <a:p>
            <a:r>
              <a:rPr lang="en-US" sz="2000">
                <a:latin typeface="ArialMT"/>
              </a:rPr>
              <a:t>SM3 and SM4 safety can be removed if not relevant for customers use-case application provided the SoC AoUs and metrics are met.</a:t>
            </a:r>
          </a:p>
          <a:p>
            <a:r>
              <a:rPr lang="en-US" sz="2000">
                <a:latin typeface="ArialMT"/>
              </a:rPr>
              <a:t>Customer can add their customized safety mechanism in the safety mechanism library and then can add it into FMEDA worksheet. </a:t>
            </a:r>
          </a:p>
          <a:p>
            <a:r>
              <a:rPr lang="en-US" sz="2000">
                <a:latin typeface="ArialMT"/>
              </a:rPr>
              <a:t>Method of adding safety mechanism is shown in following slides.</a:t>
            </a:r>
          </a:p>
          <a:p>
            <a:endParaRPr lang="en-US" sz="2000"/>
          </a:p>
        </p:txBody>
      </p:sp>
    </p:spTree>
    <p:extLst>
      <p:ext uri="{BB962C8B-B14F-4D97-AF65-F5344CB8AC3E}">
        <p14:creationId xmlns:p14="http://schemas.microsoft.com/office/powerpoint/2010/main" val="2100485260"/>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94775" y="299236"/>
            <a:ext cx="11425752" cy="654049"/>
          </a:xfrm>
        </p:spPr>
        <p:txBody>
          <a:bodyPr/>
          <a:lstStyle/>
          <a:p>
            <a:r>
              <a:rPr lang="en-US"/>
              <a:t>Adding customer Safety mechanism in </a:t>
            </a:r>
            <a:r>
              <a:rPr lang="en-US" err="1"/>
              <a:t>sM</a:t>
            </a:r>
            <a:r>
              <a:rPr lang="en-US"/>
              <a:t> Library  </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5" y="843380"/>
            <a:ext cx="5411222" cy="5504154"/>
          </a:xfrm>
        </p:spPr>
        <p:txBody>
          <a:bodyPr>
            <a:normAutofit fontScale="92500"/>
          </a:bodyPr>
          <a:lstStyle/>
          <a:p>
            <a:r>
              <a:rPr lang="en-US">
                <a:latin typeface="ArialMT"/>
              </a:rPr>
              <a:t>As shown in image towards right. </a:t>
            </a:r>
          </a:p>
          <a:p>
            <a:pPr lvl="1"/>
            <a:r>
              <a:rPr lang="en-US">
                <a:latin typeface="ArialMT"/>
              </a:rPr>
              <a:t>Right click on Safety analysis -&gt; New -&gt; Collection -&gt; Measure/Mechanism Collection</a:t>
            </a:r>
          </a:p>
          <a:p>
            <a:r>
              <a:rPr lang="en-US">
                <a:latin typeface="ArialMT"/>
              </a:rPr>
              <a:t>Then New safety mechanism library will be created inside the model browser project area</a:t>
            </a:r>
          </a:p>
          <a:p>
            <a:r>
              <a:rPr lang="en-US">
                <a:latin typeface="ArialMT"/>
              </a:rPr>
              <a:t>Double click on safety mechanism library in module browser.</a:t>
            </a:r>
          </a:p>
          <a:p>
            <a:r>
              <a:rPr lang="en-US">
                <a:latin typeface="ArialMT"/>
              </a:rPr>
              <a:t>The safety mechanism library window will open.</a:t>
            </a:r>
          </a:p>
          <a:p>
            <a:r>
              <a:rPr lang="en-US">
                <a:latin typeface="ArialMT"/>
              </a:rPr>
              <a:t>Click on plus option as shown in the 2nd image.</a:t>
            </a:r>
          </a:p>
          <a:p>
            <a:r>
              <a:rPr lang="en-US">
                <a:latin typeface="ArialMT"/>
              </a:rPr>
              <a:t>Customer can refer the NXPs “AMP Master Safety mechanism library” and customer can create their own Safety mechanism library as mentioned above. </a:t>
            </a:r>
          </a:p>
          <a:p>
            <a:endParaRPr lang="en-US">
              <a:latin typeface="ArialMT"/>
            </a:endParaRPr>
          </a:p>
          <a:p>
            <a:endParaRPr lang="en-US"/>
          </a:p>
        </p:txBody>
      </p:sp>
      <p:grpSp>
        <p:nvGrpSpPr>
          <p:cNvPr id="10" name="Group 9">
            <a:extLst>
              <a:ext uri="{FF2B5EF4-FFF2-40B4-BE49-F238E27FC236}">
                <a16:creationId xmlns:a16="http://schemas.microsoft.com/office/drawing/2014/main" id="{F39DCD43-FF43-DAB3-2E76-714F80F4CB83}"/>
              </a:ext>
            </a:extLst>
          </p:cNvPr>
          <p:cNvGrpSpPr/>
          <p:nvPr/>
        </p:nvGrpSpPr>
        <p:grpSpPr>
          <a:xfrm>
            <a:off x="5923789" y="4601647"/>
            <a:ext cx="6159436" cy="1552180"/>
            <a:chOff x="1016307" y="4150125"/>
            <a:chExt cx="10182688" cy="2132001"/>
          </a:xfrm>
        </p:grpSpPr>
        <p:pic>
          <p:nvPicPr>
            <p:cNvPr id="5" name="Picture 4">
              <a:extLst>
                <a:ext uri="{FF2B5EF4-FFF2-40B4-BE49-F238E27FC236}">
                  <a16:creationId xmlns:a16="http://schemas.microsoft.com/office/drawing/2014/main" id="{FD8FB958-40F5-6899-C5BC-35912030B41B}"/>
                </a:ext>
              </a:extLst>
            </p:cNvPr>
            <p:cNvPicPr>
              <a:picLocks noChangeAspect="1"/>
            </p:cNvPicPr>
            <p:nvPr/>
          </p:nvPicPr>
          <p:blipFill>
            <a:blip r:embed="rId2"/>
            <a:stretch>
              <a:fillRect/>
            </a:stretch>
          </p:blipFill>
          <p:spPr>
            <a:xfrm>
              <a:off x="1016307" y="4150126"/>
              <a:ext cx="10182687" cy="2132000"/>
            </a:xfrm>
            <a:prstGeom prst="rect">
              <a:avLst/>
            </a:prstGeom>
            <a:ln w="28575">
              <a:solidFill>
                <a:schemeClr val="tx1"/>
              </a:solidFill>
            </a:ln>
          </p:spPr>
        </p:pic>
        <p:sp>
          <p:nvSpPr>
            <p:cNvPr id="6" name="Rectangle 5">
              <a:extLst>
                <a:ext uri="{FF2B5EF4-FFF2-40B4-BE49-F238E27FC236}">
                  <a16:creationId xmlns:a16="http://schemas.microsoft.com/office/drawing/2014/main" id="{B7A1640A-A5B5-CD8E-072D-0CD99F829DE7}"/>
                </a:ext>
              </a:extLst>
            </p:cNvPr>
            <p:cNvSpPr/>
            <p:nvPr/>
          </p:nvSpPr>
          <p:spPr>
            <a:xfrm>
              <a:off x="1273946" y="5433134"/>
              <a:ext cx="1282823" cy="15979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7" name="Rectangle 6">
              <a:extLst>
                <a:ext uri="{FF2B5EF4-FFF2-40B4-BE49-F238E27FC236}">
                  <a16:creationId xmlns:a16="http://schemas.microsoft.com/office/drawing/2014/main" id="{2FF740B3-0573-80CE-0340-BF4FF558C778}"/>
                </a:ext>
              </a:extLst>
            </p:cNvPr>
            <p:cNvSpPr/>
            <p:nvPr/>
          </p:nvSpPr>
          <p:spPr>
            <a:xfrm>
              <a:off x="4387789" y="4150125"/>
              <a:ext cx="2208320" cy="182177"/>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8" name="Rectangle 7">
              <a:extLst>
                <a:ext uri="{FF2B5EF4-FFF2-40B4-BE49-F238E27FC236}">
                  <a16:creationId xmlns:a16="http://schemas.microsoft.com/office/drawing/2014/main" id="{9E63BCCD-5295-19DB-E954-948B16A8EDDD}"/>
                </a:ext>
              </a:extLst>
            </p:cNvPr>
            <p:cNvSpPr/>
            <p:nvPr/>
          </p:nvSpPr>
          <p:spPr>
            <a:xfrm>
              <a:off x="10946167" y="4595488"/>
              <a:ext cx="252828" cy="17182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9" name="Rectangle 8">
              <a:extLst>
                <a:ext uri="{FF2B5EF4-FFF2-40B4-BE49-F238E27FC236}">
                  <a16:creationId xmlns:a16="http://schemas.microsoft.com/office/drawing/2014/main" id="{39955F43-B301-274C-AADF-5952A19C99C3}"/>
                </a:ext>
              </a:extLst>
            </p:cNvPr>
            <p:cNvSpPr/>
            <p:nvPr/>
          </p:nvSpPr>
          <p:spPr>
            <a:xfrm>
              <a:off x="2658123" y="4579441"/>
              <a:ext cx="5322902" cy="853693"/>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grpSp>
        <p:nvGrpSpPr>
          <p:cNvPr id="17" name="Group 16">
            <a:extLst>
              <a:ext uri="{FF2B5EF4-FFF2-40B4-BE49-F238E27FC236}">
                <a16:creationId xmlns:a16="http://schemas.microsoft.com/office/drawing/2014/main" id="{56CDCA93-7A4D-B106-2590-0B394F2C4FEC}"/>
              </a:ext>
            </a:extLst>
          </p:cNvPr>
          <p:cNvGrpSpPr/>
          <p:nvPr/>
        </p:nvGrpSpPr>
        <p:grpSpPr>
          <a:xfrm>
            <a:off x="6380927" y="947450"/>
            <a:ext cx="5594782" cy="2938673"/>
            <a:chOff x="6425246" y="1497429"/>
            <a:chExt cx="5594782" cy="2938673"/>
          </a:xfrm>
        </p:grpSpPr>
        <p:pic>
          <p:nvPicPr>
            <p:cNvPr id="12" name="Picture 11">
              <a:extLst>
                <a:ext uri="{FF2B5EF4-FFF2-40B4-BE49-F238E27FC236}">
                  <a16:creationId xmlns:a16="http://schemas.microsoft.com/office/drawing/2014/main" id="{7FA0A344-7F37-5EE8-5140-AAF1A08CC4F1}"/>
                </a:ext>
              </a:extLst>
            </p:cNvPr>
            <p:cNvPicPr>
              <a:picLocks noChangeAspect="1"/>
            </p:cNvPicPr>
            <p:nvPr/>
          </p:nvPicPr>
          <p:blipFill>
            <a:blip r:embed="rId3"/>
            <a:stretch>
              <a:fillRect/>
            </a:stretch>
          </p:blipFill>
          <p:spPr>
            <a:xfrm>
              <a:off x="6425246" y="1497429"/>
              <a:ext cx="5594782" cy="2938673"/>
            </a:xfrm>
            <a:prstGeom prst="rect">
              <a:avLst/>
            </a:prstGeom>
            <a:ln w="28575">
              <a:solidFill>
                <a:srgbClr val="060606"/>
              </a:solidFill>
            </a:ln>
          </p:spPr>
        </p:pic>
        <p:sp>
          <p:nvSpPr>
            <p:cNvPr id="13" name="Rectangle 12">
              <a:extLst>
                <a:ext uri="{FF2B5EF4-FFF2-40B4-BE49-F238E27FC236}">
                  <a16:creationId xmlns:a16="http://schemas.microsoft.com/office/drawing/2014/main" id="{874A4BAE-E53B-DDC9-498E-5C48ADBD5906}"/>
                </a:ext>
              </a:extLst>
            </p:cNvPr>
            <p:cNvSpPr/>
            <p:nvPr/>
          </p:nvSpPr>
          <p:spPr>
            <a:xfrm>
              <a:off x="6533965" y="2126201"/>
              <a:ext cx="861134" cy="1642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4" name="Rectangle 13">
              <a:extLst>
                <a:ext uri="{FF2B5EF4-FFF2-40B4-BE49-F238E27FC236}">
                  <a16:creationId xmlns:a16="http://schemas.microsoft.com/office/drawing/2014/main" id="{77D84A44-6FCC-3F03-D8EE-A572C978C9E2}"/>
                </a:ext>
              </a:extLst>
            </p:cNvPr>
            <p:cNvSpPr/>
            <p:nvPr/>
          </p:nvSpPr>
          <p:spPr>
            <a:xfrm>
              <a:off x="7448367" y="2223116"/>
              <a:ext cx="328472" cy="1642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5" name="Rectangle 14">
              <a:extLst>
                <a:ext uri="{FF2B5EF4-FFF2-40B4-BE49-F238E27FC236}">
                  <a16:creationId xmlns:a16="http://schemas.microsoft.com/office/drawing/2014/main" id="{B7EA8FE8-9263-F13A-1B87-4B85DB3A9A72}"/>
                </a:ext>
              </a:extLst>
            </p:cNvPr>
            <p:cNvSpPr/>
            <p:nvPr/>
          </p:nvSpPr>
          <p:spPr>
            <a:xfrm>
              <a:off x="9047826" y="2994878"/>
              <a:ext cx="861134" cy="1642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6" name="Rectangle 15">
              <a:extLst>
                <a:ext uri="{FF2B5EF4-FFF2-40B4-BE49-F238E27FC236}">
                  <a16:creationId xmlns:a16="http://schemas.microsoft.com/office/drawing/2014/main" id="{0715E142-1439-5AEE-8834-52DF69B4E7DB}"/>
                </a:ext>
              </a:extLst>
            </p:cNvPr>
            <p:cNvSpPr/>
            <p:nvPr/>
          </p:nvSpPr>
          <p:spPr>
            <a:xfrm>
              <a:off x="10299576" y="3856379"/>
              <a:ext cx="1720451" cy="191838"/>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sp>
        <p:nvSpPr>
          <p:cNvPr id="18" name="Arrow: Down 17">
            <a:extLst>
              <a:ext uri="{FF2B5EF4-FFF2-40B4-BE49-F238E27FC236}">
                <a16:creationId xmlns:a16="http://schemas.microsoft.com/office/drawing/2014/main" id="{2B76595D-B3CD-95D9-94DB-0C17A332C3E1}"/>
              </a:ext>
            </a:extLst>
          </p:cNvPr>
          <p:cNvSpPr/>
          <p:nvPr/>
        </p:nvSpPr>
        <p:spPr>
          <a:xfrm>
            <a:off x="8845142" y="3986720"/>
            <a:ext cx="647374" cy="474728"/>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Tree>
    <p:extLst>
      <p:ext uri="{BB962C8B-B14F-4D97-AF65-F5344CB8AC3E}">
        <p14:creationId xmlns:p14="http://schemas.microsoft.com/office/powerpoint/2010/main" val="3397295616"/>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85897" y="366053"/>
            <a:ext cx="11425752" cy="654049"/>
          </a:xfrm>
        </p:spPr>
        <p:txBody>
          <a:bodyPr/>
          <a:lstStyle/>
          <a:p>
            <a:r>
              <a:rPr lang="en-US"/>
              <a:t>Interpretation of FMEDA results</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80351" y="954242"/>
            <a:ext cx="11252729" cy="3303318"/>
          </a:xfrm>
        </p:spPr>
        <p:txBody>
          <a:bodyPr>
            <a:normAutofit/>
          </a:bodyPr>
          <a:lstStyle/>
          <a:p>
            <a:r>
              <a:rPr lang="en-US" sz="2000"/>
              <a:t>FMEDA results for metric can be seen inside “</a:t>
            </a:r>
            <a:r>
              <a:rPr lang="en-US" sz="2000">
                <a:solidFill>
                  <a:srgbClr val="FF0000"/>
                </a:solidFill>
              </a:rPr>
              <a:t>Metrics</a:t>
            </a:r>
            <a:r>
              <a:rPr lang="en-US" sz="2000"/>
              <a:t>” tab under “</a:t>
            </a:r>
            <a:r>
              <a:rPr lang="en-US" sz="2000">
                <a:solidFill>
                  <a:srgbClr val="FF0000"/>
                </a:solidFill>
              </a:rPr>
              <a:t>Worksheet</a:t>
            </a:r>
            <a:r>
              <a:rPr lang="en-US" sz="2000"/>
              <a:t>”.</a:t>
            </a:r>
          </a:p>
          <a:p>
            <a:r>
              <a:rPr lang="en-US" sz="2000"/>
              <a:t>The image below shows the Metric summary:</a:t>
            </a:r>
          </a:p>
          <a:p>
            <a:pPr lvl="1"/>
            <a:r>
              <a:rPr lang="en-US" sz="1800"/>
              <a:t>Permanent failure rate</a:t>
            </a:r>
          </a:p>
          <a:p>
            <a:pPr lvl="1"/>
            <a:r>
              <a:rPr lang="en-US" sz="1800"/>
              <a:t>Transient failure rate</a:t>
            </a:r>
          </a:p>
          <a:p>
            <a:pPr lvl="1"/>
            <a:r>
              <a:rPr lang="en-US" sz="1800"/>
              <a:t>Single point fault metric (SPFM)</a:t>
            </a:r>
          </a:p>
          <a:p>
            <a:pPr lvl="1"/>
            <a:r>
              <a:rPr lang="en-US" sz="1800"/>
              <a:t>Latent fault metric (LFM)</a:t>
            </a:r>
          </a:p>
          <a:p>
            <a:r>
              <a:rPr lang="en-US" sz="2000"/>
              <a:t>The SPFM and LFM are shown separately and combined for Permanent and transient as per the ASIL targets. This can be used to evaluate if the metrics have met target or not.</a:t>
            </a:r>
          </a:p>
        </p:txBody>
      </p:sp>
      <p:grpSp>
        <p:nvGrpSpPr>
          <p:cNvPr id="8" name="Group 7">
            <a:extLst>
              <a:ext uri="{FF2B5EF4-FFF2-40B4-BE49-F238E27FC236}">
                <a16:creationId xmlns:a16="http://schemas.microsoft.com/office/drawing/2014/main" id="{DCADF12D-DC5C-8B4B-127F-2FD9E7F831B0}"/>
              </a:ext>
            </a:extLst>
          </p:cNvPr>
          <p:cNvGrpSpPr/>
          <p:nvPr/>
        </p:nvGrpSpPr>
        <p:grpSpPr>
          <a:xfrm>
            <a:off x="230558" y="4257560"/>
            <a:ext cx="11730884" cy="1760392"/>
            <a:chOff x="230558" y="4554245"/>
            <a:chExt cx="11730884" cy="1760392"/>
          </a:xfrm>
        </p:grpSpPr>
        <p:pic>
          <p:nvPicPr>
            <p:cNvPr id="5" name="Picture 4">
              <a:extLst>
                <a:ext uri="{FF2B5EF4-FFF2-40B4-BE49-F238E27FC236}">
                  <a16:creationId xmlns:a16="http://schemas.microsoft.com/office/drawing/2014/main" id="{D8E45539-6AB9-550C-57BD-9F55830EBB73}"/>
                </a:ext>
              </a:extLst>
            </p:cNvPr>
            <p:cNvPicPr>
              <a:picLocks noChangeAspect="1"/>
            </p:cNvPicPr>
            <p:nvPr/>
          </p:nvPicPr>
          <p:blipFill>
            <a:blip r:embed="rId2"/>
            <a:stretch>
              <a:fillRect/>
            </a:stretch>
          </p:blipFill>
          <p:spPr>
            <a:xfrm>
              <a:off x="230558" y="4554245"/>
              <a:ext cx="11730884" cy="1760392"/>
            </a:xfrm>
            <a:prstGeom prst="rect">
              <a:avLst/>
            </a:prstGeom>
            <a:ln w="28575">
              <a:solidFill>
                <a:srgbClr val="060606"/>
              </a:solidFill>
            </a:ln>
          </p:spPr>
        </p:pic>
        <p:sp>
          <p:nvSpPr>
            <p:cNvPr id="6" name="Rectangle 5">
              <a:extLst>
                <a:ext uri="{FF2B5EF4-FFF2-40B4-BE49-F238E27FC236}">
                  <a16:creationId xmlns:a16="http://schemas.microsoft.com/office/drawing/2014/main" id="{E27C43DC-3B17-EA10-277B-86AF51A66484}"/>
                </a:ext>
              </a:extLst>
            </p:cNvPr>
            <p:cNvSpPr/>
            <p:nvPr/>
          </p:nvSpPr>
          <p:spPr>
            <a:xfrm>
              <a:off x="351266" y="4580877"/>
              <a:ext cx="368706" cy="1953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7" name="Rectangle 6">
              <a:extLst>
                <a:ext uri="{FF2B5EF4-FFF2-40B4-BE49-F238E27FC236}">
                  <a16:creationId xmlns:a16="http://schemas.microsoft.com/office/drawing/2014/main" id="{8ED7BCCA-BD24-B32A-392A-8073BF1B363D}"/>
                </a:ext>
              </a:extLst>
            </p:cNvPr>
            <p:cNvSpPr/>
            <p:nvPr/>
          </p:nvSpPr>
          <p:spPr>
            <a:xfrm>
              <a:off x="553374" y="6050132"/>
              <a:ext cx="689499" cy="19530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spTree>
    <p:extLst>
      <p:ext uri="{BB962C8B-B14F-4D97-AF65-F5344CB8AC3E}">
        <p14:creationId xmlns:p14="http://schemas.microsoft.com/office/powerpoint/2010/main" val="1757654309"/>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a:xfrm>
            <a:off x="394775" y="327555"/>
            <a:ext cx="11425752" cy="654049"/>
          </a:xfrm>
        </p:spPr>
        <p:txBody>
          <a:bodyPr/>
          <a:lstStyle/>
          <a:p>
            <a:r>
              <a:rPr lang="en-US"/>
              <a:t>Customer FMEDA Review</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5" y="893135"/>
            <a:ext cx="11252729" cy="5139137"/>
          </a:xfrm>
        </p:spPr>
        <p:txBody>
          <a:bodyPr>
            <a:normAutofit fontScale="85000" lnSpcReduction="20000"/>
          </a:bodyPr>
          <a:lstStyle/>
          <a:p>
            <a:r>
              <a:rPr lang="en-US"/>
              <a:t>Once the customization is completed for FMEDA, the customer need to send back the FMEDA to NXP for the review.</a:t>
            </a:r>
          </a:p>
          <a:p>
            <a:endParaRPr lang="en-US"/>
          </a:p>
          <a:p>
            <a:r>
              <a:rPr lang="en-US"/>
              <a:t>Below are the two ways to share back the FMEDA project for review:</a:t>
            </a:r>
          </a:p>
          <a:p>
            <a:pPr lvl="1"/>
            <a:r>
              <a:rPr lang="en-US"/>
              <a:t>The review can be facilitated by the Field Application Engineer assigned to the customer and the FAE raise a ticket on safe assure page for review.</a:t>
            </a:r>
          </a:p>
          <a:p>
            <a:pPr lvl="1"/>
            <a:r>
              <a:rPr lang="en-US"/>
              <a:t>Or the </a:t>
            </a:r>
            <a:r>
              <a:rPr lang="en-US">
                <a:solidFill>
                  <a:schemeClr val="tx1"/>
                </a:solidFill>
              </a:rPr>
              <a:t>customer raises </a:t>
            </a:r>
            <a:r>
              <a:rPr lang="en-US"/>
              <a:t>a service now ticket for the review </a:t>
            </a:r>
            <a:r>
              <a:rPr lang="en-US" b="0" i="0">
                <a:solidFill>
                  <a:srgbClr val="172B4D"/>
                </a:solidFill>
                <a:effectLst/>
                <a:latin typeface="-apple-system"/>
              </a:rPr>
              <a:t> </a:t>
            </a:r>
            <a:r>
              <a:rPr lang="en-US" b="0" i="0">
                <a:solidFill>
                  <a:srgbClr val="0052CC"/>
                </a:solidFill>
                <a:effectLst/>
                <a:latin typeface="-apple-system"/>
                <a:hlinkClick r:id="rId4"/>
              </a:rPr>
              <a:t>https://support.nxp.com/</a:t>
            </a:r>
            <a:r>
              <a:rPr lang="en-US">
                <a:solidFill>
                  <a:srgbClr val="0052CC"/>
                </a:solidFill>
                <a:latin typeface="-apple-system"/>
              </a:rPr>
              <a:t> </a:t>
            </a:r>
            <a:r>
              <a:rPr lang="en-US">
                <a:solidFill>
                  <a:schemeClr val="tx1"/>
                </a:solidFill>
                <a:latin typeface="-apple-system"/>
              </a:rPr>
              <a:t>(Specify Safe Assure/ FMEDA customization in the title for faster answer).</a:t>
            </a:r>
            <a:endParaRPr lang="en-US">
              <a:solidFill>
                <a:schemeClr val="tx1"/>
              </a:solidFill>
            </a:endParaRPr>
          </a:p>
          <a:p>
            <a:pPr marL="169863" lvl="1" indent="0">
              <a:buNone/>
            </a:pPr>
            <a:endParaRPr lang="en-US"/>
          </a:p>
          <a:p>
            <a:r>
              <a:rPr lang="en-US"/>
              <a:t>Customized FMEDA will be shared to the Functional safety expert at NXP to </a:t>
            </a:r>
            <a:r>
              <a:rPr lang="en-US">
                <a:solidFill>
                  <a:schemeClr val="tx1"/>
                </a:solidFill>
              </a:rPr>
              <a:t>check the consistency of the FMEDA changes and generate the review checklist reports.</a:t>
            </a:r>
          </a:p>
          <a:p>
            <a:r>
              <a:rPr lang="en-US"/>
              <a:t>This review may take a lead time of about 2 to 3 weeks depending on the availability of the safety expert.</a:t>
            </a:r>
          </a:p>
          <a:p>
            <a:r>
              <a:rPr lang="en-US"/>
              <a:t>Once the review is complete, the updated FMEDA and the review checklist reports will be then made available to customer via Doc store. </a:t>
            </a:r>
          </a:p>
          <a:p>
            <a:endParaRPr lang="en-US"/>
          </a:p>
          <a:p>
            <a:r>
              <a:rPr lang="en-US"/>
              <a:t>Share issue or feedback on </a:t>
            </a:r>
            <a:r>
              <a:rPr lang="en-US">
                <a:hlinkClick r:id="rId5"/>
              </a:rPr>
              <a:t>NXP SafeAssure Community </a:t>
            </a:r>
            <a:r>
              <a:rPr lang="en-US"/>
              <a:t>if you see some issues or improvement we could made.</a:t>
            </a:r>
          </a:p>
        </p:txBody>
      </p:sp>
    </p:spTree>
    <p:extLst>
      <p:ext uri="{BB962C8B-B14F-4D97-AF65-F5344CB8AC3E}">
        <p14:creationId xmlns:p14="http://schemas.microsoft.com/office/powerpoint/2010/main" val="2089064816"/>
      </p:ext>
    </p:extLst>
  </p:cSld>
  <p:clrMapOvr>
    <a:masterClrMapping/>
  </p:clrMapOvr>
  <p:transition>
    <p:fade/>
  </p:transition>
  <p:extLst>
    <p:ext uri="{6950BFC3-D8DA-4A85-94F7-54DA5524770B}">
      <p188:commentRel xmlns:p188="http://schemas.microsoft.com/office/powerpoint/2018/8/main" r:id="rId3"/>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945B11-04EB-4E66-B876-7F764E09706A}"/>
              </a:ext>
            </a:extLst>
          </p:cNvPr>
          <p:cNvSpPr>
            <a:spLocks noGrp="1"/>
          </p:cNvSpPr>
          <p:nvPr>
            <p:ph type="title"/>
          </p:nvPr>
        </p:nvSpPr>
        <p:spPr/>
        <p:txBody>
          <a:bodyPr/>
          <a:lstStyle/>
          <a:p>
            <a:r>
              <a:rPr lang="en-US" sz="4800"/>
              <a:t>Appendix for Using DC Configurator</a:t>
            </a:r>
          </a:p>
        </p:txBody>
      </p:sp>
    </p:spTree>
    <p:extLst>
      <p:ext uri="{BB962C8B-B14F-4D97-AF65-F5344CB8AC3E}">
        <p14:creationId xmlns:p14="http://schemas.microsoft.com/office/powerpoint/2010/main" val="311775802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3F2D549-676A-9A26-8999-DB37A78ED2F6}"/>
              </a:ext>
            </a:extLst>
          </p:cNvPr>
          <p:cNvSpPr>
            <a:spLocks noGrp="1"/>
          </p:cNvSpPr>
          <p:nvPr>
            <p:ph type="title"/>
          </p:nvPr>
        </p:nvSpPr>
        <p:spPr/>
        <p:txBody>
          <a:bodyPr/>
          <a:lstStyle/>
          <a:p>
            <a:r>
              <a:rPr lang="en-US"/>
              <a:t>AGENDA</a:t>
            </a:r>
          </a:p>
        </p:txBody>
      </p:sp>
      <p:sp>
        <p:nvSpPr>
          <p:cNvPr id="5" name="Text Placeholder 4">
            <a:extLst>
              <a:ext uri="{FF2B5EF4-FFF2-40B4-BE49-F238E27FC236}">
                <a16:creationId xmlns:a16="http://schemas.microsoft.com/office/drawing/2014/main" id="{06BFC60F-1FAE-5E5D-495E-224879861070}"/>
              </a:ext>
            </a:extLst>
          </p:cNvPr>
          <p:cNvSpPr>
            <a:spLocks noGrp="1"/>
          </p:cNvSpPr>
          <p:nvPr>
            <p:ph type="body" sz="quarter" idx="10"/>
          </p:nvPr>
        </p:nvSpPr>
        <p:spPr>
          <a:xfrm>
            <a:off x="394775" y="1068113"/>
            <a:ext cx="11425752" cy="4667249"/>
          </a:xfrm>
        </p:spPr>
        <p:txBody>
          <a:bodyPr>
            <a:normAutofit lnSpcReduction="10000"/>
          </a:bodyPr>
          <a:lstStyle/>
          <a:p>
            <a:r>
              <a:rPr lang="en-US">
                <a:solidFill>
                  <a:schemeClr val="tx1"/>
                </a:solidFill>
              </a:rPr>
              <a:t>Purpose</a:t>
            </a:r>
          </a:p>
          <a:p>
            <a:r>
              <a:rPr lang="en-US"/>
              <a:t>Overview of customization process</a:t>
            </a:r>
          </a:p>
          <a:p>
            <a:r>
              <a:rPr lang="en-US">
                <a:solidFill>
                  <a:schemeClr val="tx1"/>
                </a:solidFill>
              </a:rPr>
              <a:t>Licensing Requirements</a:t>
            </a:r>
          </a:p>
          <a:p>
            <a:r>
              <a:rPr lang="en-US">
                <a:solidFill>
                  <a:schemeClr val="tx1"/>
                </a:solidFill>
              </a:rPr>
              <a:t>NXP Medini FMEDA Structure</a:t>
            </a:r>
          </a:p>
          <a:p>
            <a:r>
              <a:rPr lang="en-US"/>
              <a:t>Medini FMEDA customization Approach</a:t>
            </a:r>
          </a:p>
          <a:p>
            <a:r>
              <a:rPr lang="en-US"/>
              <a:t>Working with Mission profile</a:t>
            </a:r>
          </a:p>
          <a:p>
            <a:r>
              <a:rPr lang="en-US"/>
              <a:t>Changing catalog to SN 29500 norms</a:t>
            </a:r>
          </a:p>
          <a:p>
            <a:r>
              <a:rPr lang="en-US"/>
              <a:t>Working with DC worksheet</a:t>
            </a:r>
          </a:p>
          <a:p>
            <a:r>
              <a:rPr lang="en-US">
                <a:solidFill>
                  <a:schemeClr val="tx1"/>
                </a:solidFill>
              </a:rPr>
              <a:t>Adding Customer specific SM Library</a:t>
            </a:r>
          </a:p>
          <a:p>
            <a:r>
              <a:rPr lang="en-US">
                <a:solidFill>
                  <a:schemeClr val="tx1"/>
                </a:solidFill>
              </a:rPr>
              <a:t>Interpretation of FMEDA results</a:t>
            </a:r>
          </a:p>
          <a:p>
            <a:r>
              <a:rPr lang="en-US">
                <a:solidFill>
                  <a:schemeClr val="tx1"/>
                </a:solidFill>
              </a:rPr>
              <a:t>Customer FMEDA review process</a:t>
            </a:r>
          </a:p>
        </p:txBody>
      </p:sp>
    </p:spTree>
    <p:extLst>
      <p:ext uri="{BB962C8B-B14F-4D97-AF65-F5344CB8AC3E}">
        <p14:creationId xmlns:p14="http://schemas.microsoft.com/office/powerpoint/2010/main" val="3742196016"/>
      </p:ext>
    </p:extLst>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Purpose of Dc Configurator</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CD3A27F-0A06-B640-FFA8-91AE91E12AC5}"/>
              </a:ext>
            </a:extLst>
          </p:cNvPr>
          <p:cNvSpPr txBox="1"/>
          <p:nvPr/>
        </p:nvSpPr>
        <p:spPr>
          <a:xfrm>
            <a:off x="461394" y="998290"/>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2000">
                <a:latin typeface="Arial" panose="020B0604020202020204" pitchFamily="34" charset="0"/>
                <a:cs typeface="Arial" panose="020B0604020202020204" pitchFamily="34" charset="0"/>
              </a:rPr>
              <a:t>To enable customer to configure the Medini FMEDA as per use-case application.</a:t>
            </a:r>
          </a:p>
          <a:p>
            <a:pPr marL="285750" indent="-285750" algn="l">
              <a:spcBef>
                <a:spcPts val="600"/>
              </a:spcBef>
              <a:buFont typeface="Arial" panose="020B0604020202020204" pitchFamily="34" charset="0"/>
              <a:buChar char="•"/>
            </a:pPr>
            <a:r>
              <a:rPr lang="en-US" sz="2000">
                <a:latin typeface="Arial" panose="020B0604020202020204" pitchFamily="34" charset="0"/>
                <a:cs typeface="Arial" panose="020B0604020202020204" pitchFamily="34" charset="0"/>
              </a:rPr>
              <a:t>Customer to modify Medini FMEDA worksheet via DC checklist</a:t>
            </a:r>
          </a:p>
          <a:p>
            <a:pPr marL="285750" indent="-285750" algn="l">
              <a:spcBef>
                <a:spcPts val="600"/>
              </a:spcBef>
              <a:buFont typeface="Arial" panose="020B0604020202020204" pitchFamily="34" charset="0"/>
              <a:buChar char="•"/>
            </a:pPr>
            <a:r>
              <a:rPr lang="en-US" sz="2000">
                <a:latin typeface="Arial" panose="020B0604020202020204" pitchFamily="34" charset="0"/>
                <a:cs typeface="Arial" panose="020B0604020202020204" pitchFamily="34" charset="0"/>
              </a:rPr>
              <a:t>To enable limited modifications in FMEDA as per module classification sheets</a:t>
            </a:r>
          </a:p>
          <a:p>
            <a:pPr marL="285750" indent="-285750" algn="l">
              <a:spcBef>
                <a:spcPts val="600"/>
              </a:spcBef>
              <a:buFont typeface="Arial" panose="020B0604020202020204" pitchFamily="34" charset="0"/>
              <a:buChar char="•"/>
            </a:pPr>
            <a:r>
              <a:rPr lang="en-US" sz="2000">
                <a:latin typeface="Arial" panose="020B0604020202020204" pitchFamily="34" charset="0"/>
                <a:cs typeface="Arial" panose="020B0604020202020204" pitchFamily="34" charset="0"/>
              </a:rPr>
              <a:t>To allow customer to add mission profile independently via DC Configurator licenses</a:t>
            </a:r>
          </a:p>
          <a:p>
            <a:pPr marL="285750" indent="-285750" algn="l">
              <a:spcBef>
                <a:spcPts val="600"/>
              </a:spcBef>
              <a:buFont typeface="Arial" panose="020B0604020202020204" pitchFamily="34" charset="0"/>
              <a:buChar char="•"/>
            </a:pPr>
            <a:endParaRPr lang="en-US" sz="2000">
              <a:latin typeface="Arial" panose="020B0604020202020204" pitchFamily="34" charset="0"/>
              <a:cs typeface="Arial" panose="020B0604020202020204" pitchFamily="34" charset="0"/>
            </a:endParaRPr>
          </a:p>
          <a:p>
            <a:pPr algn="l">
              <a:spcBef>
                <a:spcPts val="600"/>
              </a:spcBef>
            </a:pPr>
            <a:endParaRPr lang="en-US" sz="2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22744700"/>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a:xfrm>
            <a:off x="394775" y="248708"/>
            <a:ext cx="11425752" cy="654049"/>
          </a:xfrm>
        </p:spPr>
        <p:txBody>
          <a:bodyPr/>
          <a:lstStyle/>
          <a:p>
            <a:r>
              <a:rPr lang="en-US"/>
              <a:t>How to set-up Dc Configurator checklist</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CD3A27F-0A06-B640-FFA8-91AE91E12AC5}"/>
              </a:ext>
            </a:extLst>
          </p:cNvPr>
          <p:cNvSpPr txBox="1"/>
          <p:nvPr/>
        </p:nvSpPr>
        <p:spPr>
          <a:xfrm>
            <a:off x="461394" y="698383"/>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Customer need to create new “Package” (for example: Chip configuration) by clicking on “Safety analysis -&gt; New -&gt; Package” as shown below:</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Once Package is created. The checklist need to be created by clicking on “Chip configuration -&gt; New -&gt; Checklist” as shown below:</a:t>
            </a:r>
          </a:p>
          <a:p>
            <a:pPr algn="l">
              <a:spcBef>
                <a:spcPts val="600"/>
              </a:spcBef>
            </a:pPr>
            <a:r>
              <a:rPr lang="en-US" sz="1700">
                <a:latin typeface="Arial" panose="020B0604020202020204" pitchFamily="34" charset="0"/>
                <a:cs typeface="Arial" panose="020B0604020202020204" pitchFamily="34" charset="0"/>
              </a:rPr>
              <a:t> </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Customer can create different checklist as per configuration required in FMEDA</a:t>
            </a:r>
          </a:p>
          <a:p>
            <a:pPr algn="l">
              <a:spcBef>
                <a:spcPts val="600"/>
              </a:spcBef>
            </a:pPr>
            <a:r>
              <a:rPr lang="en-US" sz="1700">
                <a:latin typeface="Arial" panose="020B0604020202020204" pitchFamily="34" charset="0"/>
                <a:cs typeface="Arial" panose="020B0604020202020204" pitchFamily="34" charset="0"/>
              </a:rPr>
              <a:t>  </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algn="l">
              <a:spcBef>
                <a:spcPts val="600"/>
              </a:spcBef>
            </a:pPr>
            <a:endParaRPr lang="en-US" sz="170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C1F05DBE-D755-E3D9-2694-E6E4967A9979}"/>
              </a:ext>
            </a:extLst>
          </p:cNvPr>
          <p:cNvPicPr>
            <a:picLocks noChangeAspect="1"/>
          </p:cNvPicPr>
          <p:nvPr/>
        </p:nvPicPr>
        <p:blipFill>
          <a:blip r:embed="rId2"/>
          <a:stretch>
            <a:fillRect/>
          </a:stretch>
        </p:blipFill>
        <p:spPr>
          <a:xfrm>
            <a:off x="826968" y="1434347"/>
            <a:ext cx="5991225" cy="1685925"/>
          </a:xfrm>
          <a:prstGeom prst="rect">
            <a:avLst/>
          </a:prstGeom>
          <a:ln w="28575">
            <a:solidFill>
              <a:srgbClr val="060606"/>
            </a:solidFill>
          </a:ln>
        </p:spPr>
      </p:pic>
      <p:pic>
        <p:nvPicPr>
          <p:cNvPr id="8" name="Picture 7">
            <a:extLst>
              <a:ext uri="{FF2B5EF4-FFF2-40B4-BE49-F238E27FC236}">
                <a16:creationId xmlns:a16="http://schemas.microsoft.com/office/drawing/2014/main" id="{C52B0196-9288-2054-F297-47D5C44B0E9E}"/>
              </a:ext>
            </a:extLst>
          </p:cNvPr>
          <p:cNvPicPr>
            <a:picLocks noChangeAspect="1"/>
          </p:cNvPicPr>
          <p:nvPr/>
        </p:nvPicPr>
        <p:blipFill>
          <a:blip r:embed="rId3"/>
          <a:stretch>
            <a:fillRect/>
          </a:stretch>
        </p:blipFill>
        <p:spPr>
          <a:xfrm>
            <a:off x="826968" y="3970185"/>
            <a:ext cx="6124575" cy="723900"/>
          </a:xfrm>
          <a:prstGeom prst="rect">
            <a:avLst/>
          </a:prstGeom>
          <a:ln w="28575">
            <a:solidFill>
              <a:srgbClr val="060606"/>
            </a:solidFill>
          </a:ln>
        </p:spPr>
      </p:pic>
      <p:pic>
        <p:nvPicPr>
          <p:cNvPr id="10" name="Picture 9">
            <a:extLst>
              <a:ext uri="{FF2B5EF4-FFF2-40B4-BE49-F238E27FC236}">
                <a16:creationId xmlns:a16="http://schemas.microsoft.com/office/drawing/2014/main" id="{A96198B7-48A8-A5DF-FF5C-2D2C558EC194}"/>
              </a:ext>
            </a:extLst>
          </p:cNvPr>
          <p:cNvPicPr>
            <a:picLocks noChangeAspect="1"/>
          </p:cNvPicPr>
          <p:nvPr/>
        </p:nvPicPr>
        <p:blipFill>
          <a:blip r:embed="rId4"/>
          <a:stretch>
            <a:fillRect/>
          </a:stretch>
        </p:blipFill>
        <p:spPr>
          <a:xfrm>
            <a:off x="826968" y="5288986"/>
            <a:ext cx="4114800" cy="1152525"/>
          </a:xfrm>
          <a:prstGeom prst="rect">
            <a:avLst/>
          </a:prstGeom>
          <a:ln w="28575">
            <a:solidFill>
              <a:srgbClr val="060606"/>
            </a:solidFill>
          </a:ln>
        </p:spPr>
      </p:pic>
    </p:spTree>
    <p:extLst>
      <p:ext uri="{BB962C8B-B14F-4D97-AF65-F5344CB8AC3E}">
        <p14:creationId xmlns:p14="http://schemas.microsoft.com/office/powerpoint/2010/main" val="918663126"/>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a:xfrm>
            <a:off x="394776" y="414064"/>
            <a:ext cx="11425752" cy="654049"/>
          </a:xfrm>
        </p:spPr>
        <p:txBody>
          <a:bodyPr/>
          <a:lstStyle/>
          <a:p>
            <a:r>
              <a:rPr lang="en-US"/>
              <a:t>Executing DC CONFIGURATOR Rules</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1"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1068113"/>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procedure to execute the DC Configurator rule is shown below:</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Click on </a:t>
            </a:r>
            <a:r>
              <a:rPr lang="en-US" sz="1700">
                <a:solidFill>
                  <a:srgbClr val="FF0000"/>
                </a:solidFill>
                <a:latin typeface="Arial" panose="020B0604020202020204" pitchFamily="34" charset="0"/>
                <a:cs typeface="Arial" panose="020B0604020202020204" pitchFamily="34" charset="0"/>
              </a:rPr>
              <a:t>“Checklist” -&gt; </a:t>
            </a:r>
            <a:r>
              <a:rPr lang="en-US" sz="1700">
                <a:latin typeface="Arial" panose="020B0604020202020204" pitchFamily="34" charset="0"/>
                <a:cs typeface="Arial" panose="020B0604020202020204" pitchFamily="34" charset="0"/>
              </a:rPr>
              <a:t>Go to</a:t>
            </a:r>
            <a:r>
              <a:rPr lang="en-US" sz="1700">
                <a:solidFill>
                  <a:srgbClr val="FF0000"/>
                </a:solidFill>
                <a:latin typeface="Arial" panose="020B0604020202020204" pitchFamily="34" charset="0"/>
                <a:cs typeface="Arial" panose="020B0604020202020204" pitchFamily="34" charset="0"/>
              </a:rPr>
              <a:t> “Execute” -&gt; “NXP” -&gt; “FMEDA configuration rules”</a:t>
            </a:r>
          </a:p>
        </p:txBody>
      </p:sp>
      <p:grpSp>
        <p:nvGrpSpPr>
          <p:cNvPr id="13" name="Group 12">
            <a:extLst>
              <a:ext uri="{FF2B5EF4-FFF2-40B4-BE49-F238E27FC236}">
                <a16:creationId xmlns:a16="http://schemas.microsoft.com/office/drawing/2014/main" id="{0DB3D19F-E167-B64E-B725-62F8BD7DDE41}"/>
              </a:ext>
            </a:extLst>
          </p:cNvPr>
          <p:cNvGrpSpPr/>
          <p:nvPr/>
        </p:nvGrpSpPr>
        <p:grpSpPr>
          <a:xfrm>
            <a:off x="1352551" y="1987431"/>
            <a:ext cx="9486900" cy="4448175"/>
            <a:chOff x="1352551" y="1987431"/>
            <a:chExt cx="9486900" cy="4448175"/>
          </a:xfrm>
        </p:grpSpPr>
        <p:pic>
          <p:nvPicPr>
            <p:cNvPr id="8" name="Picture 7">
              <a:extLst>
                <a:ext uri="{FF2B5EF4-FFF2-40B4-BE49-F238E27FC236}">
                  <a16:creationId xmlns:a16="http://schemas.microsoft.com/office/drawing/2014/main" id="{34A7CA86-1F69-625D-9676-5ECBBDEECF16}"/>
                </a:ext>
              </a:extLst>
            </p:cNvPr>
            <p:cNvPicPr>
              <a:picLocks noChangeAspect="1"/>
            </p:cNvPicPr>
            <p:nvPr/>
          </p:nvPicPr>
          <p:blipFill>
            <a:blip r:embed="rId2"/>
            <a:stretch>
              <a:fillRect/>
            </a:stretch>
          </p:blipFill>
          <p:spPr>
            <a:xfrm>
              <a:off x="1352551" y="1987431"/>
              <a:ext cx="9486900" cy="4448175"/>
            </a:xfrm>
            <a:prstGeom prst="rect">
              <a:avLst/>
            </a:prstGeom>
            <a:ln w="28575">
              <a:solidFill>
                <a:srgbClr val="060606"/>
              </a:solidFill>
            </a:ln>
          </p:spPr>
        </p:pic>
        <p:sp>
          <p:nvSpPr>
            <p:cNvPr id="9" name="Rectangle 8">
              <a:extLst>
                <a:ext uri="{FF2B5EF4-FFF2-40B4-BE49-F238E27FC236}">
                  <a16:creationId xmlns:a16="http://schemas.microsoft.com/office/drawing/2014/main" id="{6F19843F-CF44-4AD8-A971-C10F92D894EB}"/>
                </a:ext>
              </a:extLst>
            </p:cNvPr>
            <p:cNvSpPr/>
            <p:nvPr/>
          </p:nvSpPr>
          <p:spPr>
            <a:xfrm>
              <a:off x="1890945" y="5504703"/>
              <a:ext cx="2698811" cy="186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0" name="Rectangle 9">
              <a:extLst>
                <a:ext uri="{FF2B5EF4-FFF2-40B4-BE49-F238E27FC236}">
                  <a16:creationId xmlns:a16="http://schemas.microsoft.com/office/drawing/2014/main" id="{76CF8FE2-3D7D-B14F-C628-DDC3D30BF303}"/>
                </a:ext>
              </a:extLst>
            </p:cNvPr>
            <p:cNvSpPr/>
            <p:nvPr/>
          </p:nvSpPr>
          <p:spPr>
            <a:xfrm>
              <a:off x="4058414" y="3706509"/>
              <a:ext cx="2617596" cy="186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1" name="Rectangle 10">
              <a:extLst>
                <a:ext uri="{FF2B5EF4-FFF2-40B4-BE49-F238E27FC236}">
                  <a16:creationId xmlns:a16="http://schemas.microsoft.com/office/drawing/2014/main" id="{D3471B2F-F70B-40BE-5A88-AF619633E255}"/>
                </a:ext>
              </a:extLst>
            </p:cNvPr>
            <p:cNvSpPr/>
            <p:nvPr/>
          </p:nvSpPr>
          <p:spPr>
            <a:xfrm>
              <a:off x="6709318" y="3703084"/>
              <a:ext cx="765681" cy="186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2" name="Rectangle 11">
              <a:extLst>
                <a:ext uri="{FF2B5EF4-FFF2-40B4-BE49-F238E27FC236}">
                  <a16:creationId xmlns:a16="http://schemas.microsoft.com/office/drawing/2014/main" id="{FB292FEF-9137-BFA4-CA46-872F165C37CC}"/>
                </a:ext>
              </a:extLst>
            </p:cNvPr>
            <p:cNvSpPr/>
            <p:nvPr/>
          </p:nvSpPr>
          <p:spPr>
            <a:xfrm>
              <a:off x="7474999" y="4545044"/>
              <a:ext cx="3293616" cy="18643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spTree>
    <p:extLst>
      <p:ext uri="{BB962C8B-B14F-4D97-AF65-F5344CB8AC3E}">
        <p14:creationId xmlns:p14="http://schemas.microsoft.com/office/powerpoint/2010/main" val="1544821042"/>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Rule type</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1033200"/>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There are multiple rule available to configure the Medini FMEDA worksheet as shown below:</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guidelines on how to apply the above DC rules are available slide x onwards. </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8B49CB52-9F22-8B26-AF88-755E52BC5F25}"/>
              </a:ext>
            </a:extLst>
          </p:cNvPr>
          <p:cNvPicPr>
            <a:picLocks noChangeAspect="1"/>
          </p:cNvPicPr>
          <p:nvPr/>
        </p:nvPicPr>
        <p:blipFill>
          <a:blip r:embed="rId2"/>
          <a:stretch>
            <a:fillRect/>
          </a:stretch>
        </p:blipFill>
        <p:spPr>
          <a:xfrm>
            <a:off x="905522" y="1437441"/>
            <a:ext cx="3150467" cy="4509852"/>
          </a:xfrm>
          <a:prstGeom prst="rect">
            <a:avLst/>
          </a:prstGeom>
          <a:ln w="28575">
            <a:solidFill>
              <a:srgbClr val="060606"/>
            </a:solidFill>
          </a:ln>
        </p:spPr>
      </p:pic>
    </p:spTree>
    <p:extLst>
      <p:ext uri="{BB962C8B-B14F-4D97-AF65-F5344CB8AC3E}">
        <p14:creationId xmlns:p14="http://schemas.microsoft.com/office/powerpoint/2010/main" val="95516137"/>
      </p:ext>
    </p:extLst>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Prerequisite of Dc Configurator</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BCD3A27F-0A06-B640-FFA8-91AE91E12AC5}"/>
              </a:ext>
            </a:extLst>
          </p:cNvPr>
          <p:cNvSpPr txBox="1"/>
          <p:nvPr/>
        </p:nvSpPr>
        <p:spPr>
          <a:xfrm>
            <a:off x="461394" y="998291"/>
            <a:ext cx="7777993" cy="3187816"/>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Customer can configure FMEDA using rule type mentioned in module configurability sheet.</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S32G2 module configurability sheet is attached as references.</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criteria for configuration are divided into 3 subsection as shown below:</a:t>
            </a:r>
          </a:p>
          <a:p>
            <a:pPr marL="800100" lvl="1" indent="-342900">
              <a:spcBef>
                <a:spcPts val="600"/>
              </a:spcBef>
              <a:buFont typeface="+mj-lt"/>
              <a:buAutoNum type="arabicPeriod"/>
            </a:pPr>
            <a:r>
              <a:rPr lang="en-US" sz="1700">
                <a:latin typeface="Arial" panose="020B0604020202020204" pitchFamily="34" charset="0"/>
                <a:cs typeface="Arial" panose="020B0604020202020204" pitchFamily="34" charset="0"/>
              </a:rPr>
              <a:t>Always not included</a:t>
            </a:r>
          </a:p>
          <a:p>
            <a:pPr marL="800100" lvl="1" indent="-342900">
              <a:spcBef>
                <a:spcPts val="600"/>
              </a:spcBef>
              <a:buFont typeface="+mj-lt"/>
              <a:buAutoNum type="arabicPeriod"/>
            </a:pPr>
            <a:r>
              <a:rPr lang="en-US" sz="1700">
                <a:latin typeface="Arial" panose="020B0604020202020204" pitchFamily="34" charset="0"/>
                <a:cs typeface="Arial" panose="020B0604020202020204" pitchFamily="34" charset="0"/>
              </a:rPr>
              <a:t>Configurable</a:t>
            </a:r>
          </a:p>
          <a:p>
            <a:pPr marL="800100" lvl="1" indent="-342900">
              <a:spcBef>
                <a:spcPts val="600"/>
              </a:spcBef>
              <a:buFont typeface="+mj-lt"/>
              <a:buAutoNum type="arabicPeriod"/>
            </a:pPr>
            <a:r>
              <a:rPr lang="en-US" sz="1700">
                <a:latin typeface="Arial" panose="020B0604020202020204" pitchFamily="34" charset="0"/>
                <a:cs typeface="Arial" panose="020B0604020202020204" pitchFamily="34" charset="0"/>
              </a:rPr>
              <a:t>Always included</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configuration criteria is decided for all the IPs in the module configurability sheet. </a:t>
            </a: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Different rule types are mentioned against each IP.   </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algn="l">
              <a:spcBef>
                <a:spcPts val="600"/>
              </a:spcBef>
            </a:pPr>
            <a:r>
              <a:rPr lang="en-US" sz="1700">
                <a:latin typeface="Arial" panose="020B0604020202020204" pitchFamily="34" charset="0"/>
                <a:cs typeface="Arial" panose="020B0604020202020204" pitchFamily="34" charset="0"/>
              </a:rPr>
              <a:t>  </a:t>
            </a:r>
          </a:p>
        </p:txBody>
      </p:sp>
      <p:graphicFrame>
        <p:nvGraphicFramePr>
          <p:cNvPr id="6" name="Object 5">
            <a:extLst>
              <a:ext uri="{FF2B5EF4-FFF2-40B4-BE49-F238E27FC236}">
                <a16:creationId xmlns:a16="http://schemas.microsoft.com/office/drawing/2014/main" id="{E9255BC8-B348-C25F-4F44-9D2B56612435}"/>
              </a:ext>
            </a:extLst>
          </p:cNvPr>
          <p:cNvGraphicFramePr>
            <a:graphicFrameLocks noChangeAspect="1"/>
          </p:cNvGraphicFramePr>
          <p:nvPr>
            <p:extLst>
              <p:ext uri="{D42A27DB-BD31-4B8C-83A1-F6EECF244321}">
                <p14:modId xmlns:p14="http://schemas.microsoft.com/office/powerpoint/2010/main" val="2273817091"/>
              </p:ext>
            </p:extLst>
          </p:nvPr>
        </p:nvGraphicFramePr>
        <p:xfrm>
          <a:off x="9511533" y="414064"/>
          <a:ext cx="1309658" cy="1134584"/>
        </p:xfrm>
        <a:graphic>
          <a:graphicData uri="http://schemas.openxmlformats.org/presentationml/2006/ole">
            <mc:AlternateContent xmlns:mc="http://schemas.openxmlformats.org/markup-compatibility/2006">
              <mc:Choice xmlns:v="urn:schemas-microsoft-com:vml" Requires="v">
                <p:oleObj name="Worksheet" showAsIcon="1" r:id="rId3" imgW="914400" imgH="792360" progId="Excel.Sheet.12">
                  <p:embed/>
                </p:oleObj>
              </mc:Choice>
              <mc:Fallback>
                <p:oleObj name="Worksheet" showAsIcon="1" r:id="rId3" imgW="914400" imgH="792360" progId="Excel.Sheet.12">
                  <p:embed/>
                  <p:pic>
                    <p:nvPicPr>
                      <p:cNvPr id="6" name="Object 5">
                        <a:extLst>
                          <a:ext uri="{FF2B5EF4-FFF2-40B4-BE49-F238E27FC236}">
                            <a16:creationId xmlns:a16="http://schemas.microsoft.com/office/drawing/2014/main" id="{E9255BC8-B348-C25F-4F44-9D2B56612435}"/>
                          </a:ext>
                        </a:extLst>
                      </p:cNvPr>
                      <p:cNvPicPr/>
                      <p:nvPr/>
                    </p:nvPicPr>
                    <p:blipFill>
                      <a:blip r:embed="rId4"/>
                      <a:stretch>
                        <a:fillRect/>
                      </a:stretch>
                    </p:blipFill>
                    <p:spPr>
                      <a:xfrm>
                        <a:off x="9511533" y="414064"/>
                        <a:ext cx="1309658" cy="1134584"/>
                      </a:xfrm>
                      <a:prstGeom prst="rect">
                        <a:avLst/>
                      </a:prstGeom>
                    </p:spPr>
                  </p:pic>
                </p:oleObj>
              </mc:Fallback>
            </mc:AlternateContent>
          </a:graphicData>
        </a:graphic>
      </p:graphicFrame>
      <p:pic>
        <p:nvPicPr>
          <p:cNvPr id="8" name="Picture 7">
            <a:extLst>
              <a:ext uri="{FF2B5EF4-FFF2-40B4-BE49-F238E27FC236}">
                <a16:creationId xmlns:a16="http://schemas.microsoft.com/office/drawing/2014/main" id="{92C3F50E-1910-C442-290D-31DC53FE9D39}"/>
              </a:ext>
            </a:extLst>
          </p:cNvPr>
          <p:cNvPicPr>
            <a:picLocks noChangeAspect="1"/>
          </p:cNvPicPr>
          <p:nvPr/>
        </p:nvPicPr>
        <p:blipFill>
          <a:blip r:embed="rId5"/>
          <a:stretch>
            <a:fillRect/>
          </a:stretch>
        </p:blipFill>
        <p:spPr>
          <a:xfrm>
            <a:off x="8306006" y="1415169"/>
            <a:ext cx="3720712" cy="2910260"/>
          </a:xfrm>
          <a:prstGeom prst="rect">
            <a:avLst/>
          </a:prstGeom>
          <a:ln w="28575">
            <a:solidFill>
              <a:srgbClr val="060606"/>
            </a:solidFill>
          </a:ln>
        </p:spPr>
      </p:pic>
      <p:pic>
        <p:nvPicPr>
          <p:cNvPr id="10" name="Picture 9">
            <a:extLst>
              <a:ext uri="{FF2B5EF4-FFF2-40B4-BE49-F238E27FC236}">
                <a16:creationId xmlns:a16="http://schemas.microsoft.com/office/drawing/2014/main" id="{51BA7ED0-C007-B1CF-A1F4-31D7554EF93C}"/>
              </a:ext>
            </a:extLst>
          </p:cNvPr>
          <p:cNvPicPr>
            <a:picLocks noChangeAspect="1"/>
          </p:cNvPicPr>
          <p:nvPr/>
        </p:nvPicPr>
        <p:blipFill>
          <a:blip r:embed="rId6"/>
          <a:stretch>
            <a:fillRect/>
          </a:stretch>
        </p:blipFill>
        <p:spPr>
          <a:xfrm>
            <a:off x="8306006" y="4496809"/>
            <a:ext cx="3720712" cy="1456738"/>
          </a:xfrm>
          <a:prstGeom prst="rect">
            <a:avLst/>
          </a:prstGeom>
          <a:ln w="28575">
            <a:solidFill>
              <a:srgbClr val="060606"/>
            </a:solidFill>
          </a:ln>
        </p:spPr>
      </p:pic>
      <p:pic>
        <p:nvPicPr>
          <p:cNvPr id="12" name="Picture 11">
            <a:extLst>
              <a:ext uri="{FF2B5EF4-FFF2-40B4-BE49-F238E27FC236}">
                <a16:creationId xmlns:a16="http://schemas.microsoft.com/office/drawing/2014/main" id="{82281843-9F0C-9875-91E4-D5A1BB31328C}"/>
              </a:ext>
            </a:extLst>
          </p:cNvPr>
          <p:cNvPicPr>
            <a:picLocks noChangeAspect="1"/>
          </p:cNvPicPr>
          <p:nvPr/>
        </p:nvPicPr>
        <p:blipFill>
          <a:blip r:embed="rId7"/>
          <a:stretch>
            <a:fillRect/>
          </a:stretch>
        </p:blipFill>
        <p:spPr>
          <a:xfrm>
            <a:off x="461394" y="4325429"/>
            <a:ext cx="7520162" cy="2050953"/>
          </a:xfrm>
          <a:prstGeom prst="rect">
            <a:avLst/>
          </a:prstGeom>
          <a:ln w="28575">
            <a:solidFill>
              <a:srgbClr val="060606"/>
            </a:solidFill>
          </a:ln>
        </p:spPr>
      </p:pic>
    </p:spTree>
    <p:extLst>
      <p:ext uri="{BB962C8B-B14F-4D97-AF65-F5344CB8AC3E}">
        <p14:creationId xmlns:p14="http://schemas.microsoft.com/office/powerpoint/2010/main" val="3436688409"/>
      </p:ext>
    </p:extLst>
  </p:cSld>
  <p:clrMapOvr>
    <a:masterClrMapping/>
  </p:clrMapOvr>
  <p:transition>
    <p:fade/>
  </p:transition>
  <p:extLst>
    <p:ext uri="{6950BFC3-D8DA-4A85-94F7-54DA5524770B}">
      <p188:commentRel xmlns:p188="http://schemas.microsoft.com/office/powerpoint/2018/8/main" r:id="rId2"/>
    </p:ext>
  </p:extLs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Mapping Module Configurability with Medini Checklist</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7598" y="900035"/>
            <a:ext cx="5301597"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400">
                <a:latin typeface="Arial" panose="020B0604020202020204" pitchFamily="34" charset="0"/>
                <a:cs typeface="Arial" panose="020B0604020202020204" pitchFamily="34" charset="0"/>
              </a:rPr>
              <a:t>The below example shows the SPF DC change and Module configurability excel sheet mapping medini checklist.</a:t>
            </a:r>
          </a:p>
          <a:p>
            <a:pPr marL="285750" indent="-285750" algn="l">
              <a:spcBef>
                <a:spcPts val="600"/>
              </a:spcBef>
              <a:buFont typeface="Arial" panose="020B0604020202020204" pitchFamily="34" charset="0"/>
              <a:buChar char="•"/>
            </a:pPr>
            <a:r>
              <a:rPr lang="en-US" sz="1400">
                <a:latin typeface="Arial" panose="020B0604020202020204" pitchFamily="34" charset="0"/>
                <a:cs typeface="Arial" panose="020B0604020202020204" pitchFamily="34" charset="0"/>
              </a:rPr>
              <a:t>Rule type: </a:t>
            </a:r>
            <a:r>
              <a:rPr lang="en-US" sz="1400" b="1">
                <a:latin typeface="Arial" panose="020B0604020202020204" pitchFamily="34" charset="0"/>
                <a:cs typeface="Arial" panose="020B0604020202020204" pitchFamily="34" charset="0"/>
              </a:rPr>
              <a:t>Change SPF DC</a:t>
            </a:r>
            <a:endParaRPr lang="en-US" sz="14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sz="1400">
                <a:latin typeface="Arial" panose="020B0604020202020204" pitchFamily="34" charset="0"/>
                <a:cs typeface="Arial" panose="020B0604020202020204" pitchFamily="34" charset="0"/>
              </a:rPr>
              <a:t>The column ordering should be as shown below: </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Module classification: </a:t>
            </a:r>
            <a:r>
              <a:rPr lang="en-US" sz="1400">
                <a:latin typeface="Arial" panose="020B0604020202020204" pitchFamily="34" charset="0"/>
                <a:cs typeface="Arial" panose="020B0604020202020204" pitchFamily="34" charset="0"/>
              </a:rPr>
              <a:t>It is used to provide mapping between Module configurability and Medini Checklist.</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Task/Requirements: </a:t>
            </a:r>
            <a:r>
              <a:rPr lang="en-US" sz="1400">
                <a:latin typeface="Arial" panose="020B0604020202020204" pitchFamily="34" charset="0"/>
                <a:cs typeface="Arial" panose="020B0604020202020204" pitchFamily="34" charset="0"/>
              </a:rPr>
              <a:t>To provide guide to change diagnostic coverage for safety mechanism.</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Note:</a:t>
            </a:r>
            <a:r>
              <a:rPr lang="en-US" sz="1400">
                <a:latin typeface="Arial" panose="020B0604020202020204" pitchFamily="34" charset="0"/>
                <a:cs typeface="Arial" panose="020B0604020202020204" pitchFamily="34" charset="0"/>
              </a:rPr>
              <a:t> It provides information regarding DC claimed in FMEDA.</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Rule applies:</a:t>
            </a:r>
            <a:r>
              <a:rPr lang="en-US" sz="1400">
                <a:latin typeface="Arial" panose="020B0604020202020204" pitchFamily="34" charset="0"/>
                <a:cs typeface="Arial" panose="020B0604020202020204" pitchFamily="34" charset="0"/>
              </a:rPr>
              <a:t> Status on rule is applied or not.</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Parameters:</a:t>
            </a:r>
            <a:r>
              <a:rPr lang="en-US" sz="1400">
                <a:latin typeface="Arial" panose="020B0604020202020204" pitchFamily="34" charset="0"/>
                <a:cs typeface="Arial" panose="020B0604020202020204" pitchFamily="34" charset="0"/>
              </a:rPr>
              <a:t> Information related to which safety mechanism DC is changed.</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Rule type: </a:t>
            </a:r>
            <a:r>
              <a:rPr lang="en-US" sz="1400">
                <a:latin typeface="Arial" panose="020B0604020202020204" pitchFamily="34" charset="0"/>
                <a:cs typeface="Arial" panose="020B0604020202020204" pitchFamily="34" charset="0"/>
              </a:rPr>
              <a:t>mentions which type is applied (for e.g. CHANGE_SPF_DC)</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Rule executed: </a:t>
            </a:r>
            <a:r>
              <a:rPr lang="en-US" sz="1400">
                <a:latin typeface="Arial" panose="020B0604020202020204" pitchFamily="34" charset="0"/>
                <a:cs typeface="Arial" panose="020B0604020202020204" pitchFamily="34" charset="0"/>
              </a:rPr>
              <a:t>information related whether rule is executed or not.</a:t>
            </a:r>
          </a:p>
          <a:p>
            <a:pPr marL="800100" lvl="1" indent="-342900">
              <a:spcBef>
                <a:spcPts val="600"/>
              </a:spcBef>
              <a:buFont typeface="+mj-lt"/>
              <a:buAutoNum type="arabicPeriod"/>
            </a:pPr>
            <a:r>
              <a:rPr lang="en-US" sz="1400" b="1">
                <a:latin typeface="Arial" panose="020B0604020202020204" pitchFamily="34" charset="0"/>
                <a:cs typeface="Arial" panose="020B0604020202020204" pitchFamily="34" charset="0"/>
              </a:rPr>
              <a:t>Related Artifacts: </a:t>
            </a:r>
            <a:r>
              <a:rPr lang="en-US" sz="1400">
                <a:latin typeface="Arial" panose="020B0604020202020204" pitchFamily="34" charset="0"/>
                <a:cs typeface="Arial" panose="020B0604020202020204" pitchFamily="34" charset="0"/>
              </a:rPr>
              <a:t>provides information on which artifact the rule should be executed. </a:t>
            </a:r>
          </a:p>
          <a:p>
            <a:pPr marL="800100" lvl="1" indent="-342900">
              <a:spcBef>
                <a:spcPts val="600"/>
              </a:spcBef>
              <a:buFont typeface="+mj-lt"/>
              <a:buAutoNum type="arabicPeriod"/>
            </a:pPr>
            <a:endParaRPr lang="en-US" sz="14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400" b="1">
              <a:latin typeface="Arial" panose="020B0604020202020204" pitchFamily="34" charset="0"/>
              <a:cs typeface="Arial" panose="020B0604020202020204" pitchFamily="34" charset="0"/>
            </a:endParaRPr>
          </a:p>
          <a:p>
            <a:pPr lvl="1">
              <a:spcBef>
                <a:spcPts val="600"/>
              </a:spcBef>
            </a:pPr>
            <a:endParaRPr lang="en-US" sz="14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400" b="1">
              <a:latin typeface="Arial" panose="020B0604020202020204" pitchFamily="34" charset="0"/>
              <a:cs typeface="Arial" panose="020B0604020202020204" pitchFamily="34" charset="0"/>
            </a:endParaRPr>
          </a:p>
        </p:txBody>
      </p:sp>
      <p:pic>
        <p:nvPicPr>
          <p:cNvPr id="8" name="Picture 7">
            <a:extLst>
              <a:ext uri="{FF2B5EF4-FFF2-40B4-BE49-F238E27FC236}">
                <a16:creationId xmlns:a16="http://schemas.microsoft.com/office/drawing/2014/main" id="{FD02499A-2204-68DE-4B59-EB1D81442B85}"/>
              </a:ext>
            </a:extLst>
          </p:cNvPr>
          <p:cNvPicPr>
            <a:picLocks noChangeAspect="1"/>
          </p:cNvPicPr>
          <p:nvPr/>
        </p:nvPicPr>
        <p:blipFill>
          <a:blip r:embed="rId2"/>
          <a:stretch>
            <a:fillRect/>
          </a:stretch>
        </p:blipFill>
        <p:spPr>
          <a:xfrm>
            <a:off x="5573587" y="2962975"/>
            <a:ext cx="6570815" cy="1793366"/>
          </a:xfrm>
          <a:prstGeom prst="rect">
            <a:avLst/>
          </a:prstGeom>
          <a:ln w="28575">
            <a:solidFill>
              <a:srgbClr val="060606"/>
            </a:solidFill>
          </a:ln>
        </p:spPr>
      </p:pic>
      <p:pic>
        <p:nvPicPr>
          <p:cNvPr id="10" name="Picture 9">
            <a:extLst>
              <a:ext uri="{FF2B5EF4-FFF2-40B4-BE49-F238E27FC236}">
                <a16:creationId xmlns:a16="http://schemas.microsoft.com/office/drawing/2014/main" id="{A710009B-985F-05EF-B3EF-52E559899A8D}"/>
              </a:ext>
            </a:extLst>
          </p:cNvPr>
          <p:cNvPicPr>
            <a:picLocks noChangeAspect="1"/>
          </p:cNvPicPr>
          <p:nvPr/>
        </p:nvPicPr>
        <p:blipFill>
          <a:blip r:embed="rId3"/>
          <a:stretch>
            <a:fillRect/>
          </a:stretch>
        </p:blipFill>
        <p:spPr>
          <a:xfrm>
            <a:off x="4135772" y="5522182"/>
            <a:ext cx="8008630" cy="1005004"/>
          </a:xfrm>
          <a:prstGeom prst="rect">
            <a:avLst/>
          </a:prstGeom>
          <a:ln w="28575">
            <a:solidFill>
              <a:srgbClr val="060606"/>
            </a:solidFill>
          </a:ln>
        </p:spPr>
      </p:pic>
    </p:spTree>
    <p:extLst>
      <p:ext uri="{BB962C8B-B14F-4D97-AF65-F5344CB8AC3E}">
        <p14:creationId xmlns:p14="http://schemas.microsoft.com/office/powerpoint/2010/main" val="2680760652"/>
      </p:ext>
    </p:extLst>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Mapping Module Configurability with Medini Checklist</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906012"/>
            <a:ext cx="11335831" cy="5420642"/>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Rule type: </a:t>
            </a:r>
            <a:r>
              <a:rPr lang="en-US" sz="1700" b="1">
                <a:latin typeface="Arial" panose="020B0604020202020204" pitchFamily="34" charset="0"/>
                <a:cs typeface="Arial" panose="020B0604020202020204" pitchFamily="34" charset="0"/>
              </a:rPr>
              <a:t>Change SFF</a:t>
            </a: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column ordering should be as shown below: </a:t>
            </a: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Rule type: </a:t>
            </a:r>
            <a:r>
              <a:rPr lang="en-US" sz="1700" b="1">
                <a:latin typeface="Arial" panose="020B0604020202020204" pitchFamily="34" charset="0"/>
                <a:cs typeface="Arial" panose="020B0604020202020204" pitchFamily="34" charset="0"/>
              </a:rPr>
              <a:t>Deactivate safety related</a:t>
            </a:r>
          </a:p>
          <a:p>
            <a:pPr marL="285750" indent="-285750">
              <a:spcBef>
                <a:spcPts val="600"/>
              </a:spcBef>
              <a:buFont typeface="Arial" panose="020B0604020202020204" pitchFamily="34" charset="0"/>
              <a:buChar char="•"/>
            </a:pPr>
            <a:r>
              <a:rPr lang="en-US" sz="1700">
                <a:latin typeface="Arial" panose="020B0604020202020204" pitchFamily="34" charset="0"/>
                <a:cs typeface="Arial" panose="020B0604020202020204" pitchFamily="34" charset="0"/>
              </a:rPr>
              <a:t>The column ordering should be as shown below:</a:t>
            </a:r>
          </a:p>
          <a:p>
            <a:pPr marL="285750" indent="-285750">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spcBef>
                <a:spcPts val="600"/>
              </a:spcBef>
              <a:buFont typeface="Arial" panose="020B0604020202020204" pitchFamily="34" charset="0"/>
              <a:buChar char="•"/>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b="1">
              <a:latin typeface="Arial" panose="020B0604020202020204" pitchFamily="34" charset="0"/>
              <a:cs typeface="Arial" panose="020B0604020202020204" pitchFamily="34" charset="0"/>
            </a:endParaRPr>
          </a:p>
          <a:p>
            <a:pPr lvl="1">
              <a:spcBef>
                <a:spcPts val="600"/>
              </a:spcBef>
            </a:pPr>
            <a:endParaRPr lang="en-US" sz="1700">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endParaRPr lang="en-US" sz="1700" b="1">
              <a:latin typeface="Arial" panose="020B0604020202020204" pitchFamily="34" charset="0"/>
              <a:cs typeface="Arial" panose="020B0604020202020204" pitchFamily="34" charset="0"/>
            </a:endParaRPr>
          </a:p>
        </p:txBody>
      </p:sp>
      <p:pic>
        <p:nvPicPr>
          <p:cNvPr id="10" name="Picture 9">
            <a:extLst>
              <a:ext uri="{FF2B5EF4-FFF2-40B4-BE49-F238E27FC236}">
                <a16:creationId xmlns:a16="http://schemas.microsoft.com/office/drawing/2014/main" id="{CE8C5CA6-0734-90D1-F4C6-D937571F3517}"/>
              </a:ext>
            </a:extLst>
          </p:cNvPr>
          <p:cNvPicPr>
            <a:picLocks noChangeAspect="1"/>
          </p:cNvPicPr>
          <p:nvPr/>
        </p:nvPicPr>
        <p:blipFill>
          <a:blip r:embed="rId2"/>
          <a:stretch>
            <a:fillRect/>
          </a:stretch>
        </p:blipFill>
        <p:spPr>
          <a:xfrm>
            <a:off x="428084" y="1736177"/>
            <a:ext cx="9566464" cy="1390256"/>
          </a:xfrm>
          <a:prstGeom prst="rect">
            <a:avLst/>
          </a:prstGeom>
          <a:ln w="28575">
            <a:solidFill>
              <a:srgbClr val="060606"/>
            </a:solidFill>
          </a:ln>
        </p:spPr>
      </p:pic>
      <p:pic>
        <p:nvPicPr>
          <p:cNvPr id="12" name="Picture 11">
            <a:extLst>
              <a:ext uri="{FF2B5EF4-FFF2-40B4-BE49-F238E27FC236}">
                <a16:creationId xmlns:a16="http://schemas.microsoft.com/office/drawing/2014/main" id="{20ACA383-12FE-93AE-85AC-76DD4746A94D}"/>
              </a:ext>
            </a:extLst>
          </p:cNvPr>
          <p:cNvPicPr>
            <a:picLocks noChangeAspect="1"/>
          </p:cNvPicPr>
          <p:nvPr/>
        </p:nvPicPr>
        <p:blipFill>
          <a:blip r:embed="rId3"/>
          <a:stretch>
            <a:fillRect/>
          </a:stretch>
        </p:blipFill>
        <p:spPr>
          <a:xfrm>
            <a:off x="428084" y="3982468"/>
            <a:ext cx="11220450" cy="1371600"/>
          </a:xfrm>
          <a:prstGeom prst="rect">
            <a:avLst/>
          </a:prstGeom>
          <a:ln w="28575">
            <a:solidFill>
              <a:srgbClr val="060606"/>
            </a:solidFill>
          </a:ln>
        </p:spPr>
      </p:pic>
    </p:spTree>
    <p:extLst>
      <p:ext uri="{BB962C8B-B14F-4D97-AF65-F5344CB8AC3E}">
        <p14:creationId xmlns:p14="http://schemas.microsoft.com/office/powerpoint/2010/main" val="419251542"/>
      </p:ext>
    </p:extLst>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How to use DC Rule </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998290"/>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Activate_Safety_Related</a:t>
            </a:r>
            <a:r>
              <a:rPr lang="en-US">
                <a:latin typeface="Arial" panose="020B0604020202020204" pitchFamily="34" charset="0"/>
                <a:cs typeface="Arial" panose="020B0604020202020204" pitchFamily="34" charset="0"/>
              </a:rPr>
              <a:t>: Use to activate specific IP of FMEDA as safety related if marked as non safety related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Components name (For </a:t>
            </a:r>
            <a:r>
              <a:rPr lang="en-US" err="1">
                <a:latin typeface="Arial" panose="020B0604020202020204" pitchFamily="34" charset="0"/>
                <a:cs typeface="Arial" panose="020B0604020202020204" pitchFamily="34" charset="0"/>
              </a:rPr>
              <a:t>e.g</a:t>
            </a:r>
            <a:r>
              <a:rPr lang="en-US">
                <a:latin typeface="Arial" panose="020B0604020202020204" pitchFamily="34" charset="0"/>
                <a:cs typeface="Arial" panose="020B0604020202020204" pitchFamily="34" charset="0"/>
              </a:rPr>
              <a:t>: HPBG) or Failure Mode entry</a:t>
            </a:r>
          </a:p>
          <a:p>
            <a:pPr lvl="1">
              <a:spcBef>
                <a:spcPts val="600"/>
              </a:spcBef>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Deactivate_Safety_Related</a:t>
            </a:r>
            <a:r>
              <a:rPr lang="en-US">
                <a:latin typeface="Arial" panose="020B0604020202020204" pitchFamily="34" charset="0"/>
                <a:cs typeface="Arial" panose="020B0604020202020204" pitchFamily="34" charset="0"/>
              </a:rPr>
              <a:t>: Use to deactivate specific IP of FMEDA as non safety related if marked as safety related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Components name (For </a:t>
            </a:r>
            <a:r>
              <a:rPr lang="en-US" err="1">
                <a:latin typeface="Arial" panose="020B0604020202020204" pitchFamily="34" charset="0"/>
                <a:cs typeface="Arial" panose="020B0604020202020204" pitchFamily="34" charset="0"/>
              </a:rPr>
              <a:t>e.g</a:t>
            </a:r>
            <a:r>
              <a:rPr lang="en-US">
                <a:latin typeface="Arial" panose="020B0604020202020204" pitchFamily="34" charset="0"/>
                <a:cs typeface="Arial" panose="020B0604020202020204" pitchFamily="34" charset="0"/>
              </a:rPr>
              <a:t>: HPBG) or Failure Mode entry</a:t>
            </a:r>
          </a:p>
          <a:p>
            <a:pPr lvl="1">
              <a:spcBef>
                <a:spcPts val="600"/>
              </a:spcBef>
            </a:pPr>
            <a:r>
              <a:rPr lang="en-US">
                <a:latin typeface="Arial" panose="020B0604020202020204" pitchFamily="34" charset="0"/>
                <a:cs typeface="Arial" panose="020B0604020202020204" pitchFamily="34" charset="0"/>
              </a:rPr>
              <a:t>   </a:t>
            </a: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Activate_SPF_Violation</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activate specific failure mode of FMEDA for SPF if unticked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lvl="1">
              <a:spcBef>
                <a:spcPts val="600"/>
              </a:spcBef>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Deactivate_SPF_Violation</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deactivate specific failure mode of FMEDA for SPF if ticked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a:spcBef>
                <a:spcPts val="600"/>
              </a:spcBef>
            </a:pPr>
            <a:r>
              <a:rPr lang="en-US">
                <a:latin typeface="Arial" panose="020B0604020202020204" pitchFamily="34" charset="0"/>
                <a:cs typeface="Arial" panose="020B0604020202020204" pitchFamily="34" charset="0"/>
              </a:rPr>
              <a:t>*SPF: Single Point Fault</a:t>
            </a:r>
          </a:p>
          <a:p>
            <a:pPr marL="285750"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2042850"/>
      </p:ext>
    </p:extLst>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a:xfrm>
            <a:off x="383123" y="195447"/>
            <a:ext cx="11425752" cy="654049"/>
          </a:xfrm>
        </p:spPr>
        <p:txBody>
          <a:bodyPr/>
          <a:lstStyle/>
          <a:p>
            <a:r>
              <a:rPr lang="en-US"/>
              <a:t>How to use DC Rule </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28083" y="679508"/>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Activate_LF_Violation</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activate specific failure mode of FMEDA for LF if unticked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Deactivate_LF_Violation</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deactivate specific failure mode of FMEDA for LF if ticked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lvl="1">
              <a:spcBef>
                <a:spcPts val="600"/>
              </a:spcBef>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Clear_SPF_Safety_Mechanisms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clear SM with DC=0 of specific failure mode in FMEDA for SPF column.</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Clear_LF_Safety_Mechanisms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clear SM with DC=0 of specific failure mode in FMEDA for LF column.</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a:p>
            <a:pPr>
              <a:spcBef>
                <a:spcPts val="600"/>
              </a:spcBef>
            </a:pPr>
            <a:r>
              <a:rPr lang="en-US">
                <a:latin typeface="Arial" panose="020B0604020202020204" pitchFamily="34" charset="0"/>
                <a:cs typeface="Arial" panose="020B0604020202020204" pitchFamily="34" charset="0"/>
              </a:rPr>
              <a:t>*SM: Safety Mechanism</a:t>
            </a:r>
          </a:p>
          <a:p>
            <a:pPr>
              <a:spcBef>
                <a:spcPts val="600"/>
              </a:spcBef>
            </a:pPr>
            <a:r>
              <a:rPr lang="en-US">
                <a:latin typeface="Arial" panose="020B0604020202020204" pitchFamily="34" charset="0"/>
                <a:cs typeface="Arial" panose="020B0604020202020204" pitchFamily="34" charset="0"/>
              </a:rPr>
              <a:t>*SPF: Single Point Fault</a:t>
            </a:r>
          </a:p>
          <a:p>
            <a:pPr>
              <a:spcBef>
                <a:spcPts val="600"/>
              </a:spcBef>
            </a:pPr>
            <a:r>
              <a:rPr lang="en-US">
                <a:latin typeface="Arial" panose="020B0604020202020204" pitchFamily="34" charset="0"/>
                <a:cs typeface="Arial" panose="020B0604020202020204" pitchFamily="34" charset="0"/>
              </a:rPr>
              <a:t>*LF: Latent Fault</a:t>
            </a:r>
          </a:p>
          <a:p>
            <a:pPr marL="285750"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18171191"/>
      </p:ext>
    </p:extLst>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a:xfrm>
            <a:off x="428084" y="195447"/>
            <a:ext cx="11425752" cy="654049"/>
          </a:xfrm>
        </p:spPr>
        <p:txBody>
          <a:bodyPr/>
          <a:lstStyle/>
          <a:p>
            <a:r>
              <a:rPr lang="en-US"/>
              <a:t>How to use DC Rule </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394776" y="700587"/>
            <a:ext cx="11335831" cy="5666657"/>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Hide_SPF_Safety_Mechanisms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Hide SM of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Safety Mechanism name</a:t>
            </a:r>
          </a:p>
          <a:p>
            <a:pPr marL="742950" lvl="1" indent="-285750">
              <a:spcBef>
                <a:spcPts val="600"/>
              </a:spcBef>
              <a:buFont typeface="Arial" panose="020B0604020202020204" pitchFamily="34" charset="0"/>
              <a:buChar char="‒"/>
            </a:pPr>
            <a:r>
              <a:rPr lang="en-US" err="1">
                <a:latin typeface="Arial" panose="020B0604020202020204" pitchFamily="34" charset="0"/>
                <a:cs typeface="Arial" panose="020B0604020202020204" pitchFamily="34" charset="0"/>
              </a:rPr>
              <a:t>dc_number</a:t>
            </a:r>
            <a:r>
              <a:rPr lang="en-US">
                <a:latin typeface="Arial" panose="020B0604020202020204" pitchFamily="34" charset="0"/>
                <a:cs typeface="Arial" panose="020B0604020202020204" pitchFamily="34" charset="0"/>
              </a:rPr>
              <a:t>: Enter diagnostic coverage (DC)</a:t>
            </a: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Hide_LF_Safety_Mechanisms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Hide SM of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Safety Mechanism name</a:t>
            </a:r>
          </a:p>
          <a:p>
            <a:pPr marL="742950" lvl="1" indent="-285750">
              <a:spcBef>
                <a:spcPts val="600"/>
              </a:spcBef>
              <a:buFont typeface="Arial" panose="020B0604020202020204" pitchFamily="34" charset="0"/>
              <a:buChar char="‒"/>
            </a:pPr>
            <a:r>
              <a:rPr lang="en-US" err="1">
                <a:latin typeface="Arial" panose="020B0604020202020204" pitchFamily="34" charset="0"/>
                <a:cs typeface="Arial" panose="020B0604020202020204" pitchFamily="34" charset="0"/>
              </a:rPr>
              <a:t>dc_number</a:t>
            </a:r>
            <a:r>
              <a:rPr lang="en-US">
                <a:latin typeface="Arial" panose="020B0604020202020204" pitchFamily="34" charset="0"/>
                <a:cs typeface="Arial" panose="020B0604020202020204" pitchFamily="34" charset="0"/>
              </a:rPr>
              <a:t>: Enter diagnostic coverage (DC)</a:t>
            </a: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Unhide_SPF_Safety_Mechanisms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Unhide SM of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Safety Mechanism name</a:t>
            </a:r>
          </a:p>
          <a:p>
            <a:pPr marL="742950" lvl="1" indent="-285750">
              <a:spcBef>
                <a:spcPts val="600"/>
              </a:spcBef>
              <a:buFont typeface="Arial" panose="020B0604020202020204" pitchFamily="34" charset="0"/>
              <a:buChar char="‒"/>
            </a:pPr>
            <a:r>
              <a:rPr lang="en-US" err="1">
                <a:latin typeface="Arial" panose="020B0604020202020204" pitchFamily="34" charset="0"/>
                <a:cs typeface="Arial" panose="020B0604020202020204" pitchFamily="34" charset="0"/>
              </a:rPr>
              <a:t>dc_number</a:t>
            </a:r>
            <a:r>
              <a:rPr lang="en-US">
                <a:latin typeface="Arial" panose="020B0604020202020204" pitchFamily="34" charset="0"/>
                <a:cs typeface="Arial" panose="020B0604020202020204" pitchFamily="34" charset="0"/>
              </a:rPr>
              <a:t>: Enter diagnostic coverage (DC)</a:t>
            </a: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Unhide_LF_Safety_Mechanisms</a:t>
            </a:r>
            <a:r>
              <a:rPr lang="en-US" b="1">
                <a:latin typeface="Arial" panose="020B0604020202020204" pitchFamily="34" charset="0"/>
                <a:cs typeface="Arial" panose="020B0604020202020204" pitchFamily="34" charset="0"/>
              </a:rPr>
              <a:t>:</a:t>
            </a:r>
            <a:r>
              <a:rPr lang="en-US">
                <a:latin typeface="Arial" panose="020B0604020202020204" pitchFamily="34" charset="0"/>
                <a:cs typeface="Arial" panose="020B0604020202020204" pitchFamily="34" charset="0"/>
              </a:rPr>
              <a:t> Use to Unhide SM of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Safety Mechanism name</a:t>
            </a:r>
          </a:p>
          <a:p>
            <a:pPr marL="742950" lvl="1" indent="-285750">
              <a:spcBef>
                <a:spcPts val="600"/>
              </a:spcBef>
              <a:buFont typeface="Arial" panose="020B0604020202020204" pitchFamily="34" charset="0"/>
              <a:buChar char="‒"/>
            </a:pPr>
            <a:r>
              <a:rPr lang="en-US" err="1">
                <a:latin typeface="Arial" panose="020B0604020202020204" pitchFamily="34" charset="0"/>
                <a:cs typeface="Arial" panose="020B0604020202020204" pitchFamily="34" charset="0"/>
              </a:rPr>
              <a:t>dc_number</a:t>
            </a:r>
            <a:r>
              <a:rPr lang="en-US">
                <a:latin typeface="Arial" panose="020B0604020202020204" pitchFamily="34" charset="0"/>
                <a:cs typeface="Arial" panose="020B0604020202020204" pitchFamily="34" charset="0"/>
              </a:rPr>
              <a:t>: Enter diagnostic coverage (DC)</a:t>
            </a:r>
          </a:p>
          <a:p>
            <a:pPr marL="285750"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41280328"/>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p:txBody>
          <a:bodyPr/>
          <a:lstStyle/>
          <a:p>
            <a:r>
              <a:rPr lang="en-US"/>
              <a:t>Purpose</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910789"/>
            <a:ext cx="11425752" cy="5278629"/>
          </a:xfrm>
        </p:spPr>
        <p:txBody>
          <a:bodyPr>
            <a:normAutofit/>
          </a:bodyPr>
          <a:lstStyle/>
          <a:p>
            <a:r>
              <a:rPr lang="en-US"/>
              <a:t>The purpose of this document is to enable customers to use Medini safety analysis tool and guide customers to do customizations in NXP default FMEDA.</a:t>
            </a:r>
          </a:p>
          <a:p>
            <a:r>
              <a:rPr lang="en-US"/>
              <a:t>Provide the processes to be followed for customizations.</a:t>
            </a:r>
          </a:p>
          <a:p>
            <a:r>
              <a:rPr lang="en-US"/>
              <a:t>Provide walk through of safety analysis structure</a:t>
            </a:r>
          </a:p>
          <a:p>
            <a:pPr lvl="1"/>
            <a:r>
              <a:rPr lang="en-US"/>
              <a:t>Failure mode effect and diagnostic analysis (FMEDA)</a:t>
            </a:r>
          </a:p>
          <a:p>
            <a:endParaRPr lang="en-US">
              <a:solidFill>
                <a:srgbClr val="FF0000"/>
              </a:solidFill>
            </a:endParaRPr>
          </a:p>
          <a:p>
            <a:r>
              <a:rPr lang="en-US">
                <a:solidFill>
                  <a:schemeClr val="tx1"/>
                </a:solidFill>
              </a:rPr>
              <a:t>The FMEDA safety analysis is under NDA and not to be shared with others.</a:t>
            </a:r>
          </a:p>
          <a:p>
            <a:endParaRPr lang="en-US">
              <a:solidFill>
                <a:schemeClr val="tx1"/>
              </a:solidFill>
            </a:endParaRPr>
          </a:p>
          <a:p>
            <a:r>
              <a:rPr lang="en-US" b="1">
                <a:solidFill>
                  <a:schemeClr val="tx1"/>
                </a:solidFill>
              </a:rPr>
              <a:t>Disclaimer:</a:t>
            </a:r>
          </a:p>
          <a:p>
            <a:pPr marL="0" indent="0" algn="just">
              <a:buNone/>
            </a:pPr>
            <a:r>
              <a:rPr lang="en-US" sz="2000" i="1">
                <a:solidFill>
                  <a:schemeClr val="tx1"/>
                </a:solidFill>
              </a:rPr>
              <a:t>FMEDA Customization is limited to some parameters validated by the Safety architect (see next slides). NXP Safety expert will review and answer validity of safety concept only on allowed customizable parameters. Review of additional customization beyond NXP’s parameters will require a custom SOW with NXP, as it may require Safety Impact analysis and a change in the safety case.</a:t>
            </a:r>
          </a:p>
          <a:p>
            <a:pPr lvl="1"/>
            <a:endParaRPr lang="en-US"/>
          </a:p>
        </p:txBody>
      </p:sp>
    </p:spTree>
    <p:extLst>
      <p:ext uri="{BB962C8B-B14F-4D97-AF65-F5344CB8AC3E}">
        <p14:creationId xmlns:p14="http://schemas.microsoft.com/office/powerpoint/2010/main" val="2122774218"/>
      </p:ext>
    </p:extLst>
  </p:cSld>
  <p:clrMapOvr>
    <a:masterClrMapping/>
  </p:clrMapOvr>
  <p:transition>
    <p:fade/>
  </p:transition>
  <p:extLst>
    <p:ext uri="{6950BFC3-D8DA-4A85-94F7-54DA5524770B}">
      <p188:commentRel xmlns:p188="http://schemas.microsoft.com/office/powerpoint/2018/8/main" r:id="rId2"/>
    </p:ext>
  </p:extLs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How to use DC Rule </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998290"/>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Change_SFF</a:t>
            </a:r>
            <a:r>
              <a:rPr lang="en-US">
                <a:latin typeface="Arial" panose="020B0604020202020204" pitchFamily="34" charset="0"/>
                <a:cs typeface="Arial" panose="020B0604020202020204" pitchFamily="34" charset="0"/>
              </a:rPr>
              <a:t>: Use to change SFF portion of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SFF value   </a:t>
            </a:r>
          </a:p>
          <a:p>
            <a:pPr marL="742950" lvl="1"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Change_SPF_DC</a:t>
            </a:r>
            <a:r>
              <a:rPr lang="en-US">
                <a:latin typeface="Arial" panose="020B0604020202020204" pitchFamily="34" charset="0"/>
                <a:cs typeface="Arial" panose="020B0604020202020204" pitchFamily="34" charset="0"/>
              </a:rPr>
              <a:t>: Use to change SPF DC for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DC Values: Enter diagnostic coverage (DC)   </a:t>
            </a:r>
          </a:p>
          <a:p>
            <a:pPr marL="742950" lvl="1"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Change_LF_DC</a:t>
            </a:r>
            <a:r>
              <a:rPr lang="en-US">
                <a:latin typeface="Arial" panose="020B0604020202020204" pitchFamily="34" charset="0"/>
                <a:cs typeface="Arial" panose="020B0604020202020204" pitchFamily="34" charset="0"/>
              </a:rPr>
              <a:t>: Use to change LF DC for specific failure mode in FMEDA.</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DC Values: Enter diagnostic coverage (DC) </a:t>
            </a:r>
          </a:p>
          <a:p>
            <a:pPr lvl="1">
              <a:spcBef>
                <a:spcPts val="600"/>
              </a:spcBef>
            </a:pPr>
            <a:endParaRPr lang="en-US">
              <a:latin typeface="Arial" panose="020B0604020202020204" pitchFamily="34" charset="0"/>
              <a:cs typeface="Arial" panose="020B0604020202020204" pitchFamily="34" charset="0"/>
            </a:endParaRPr>
          </a:p>
          <a:p>
            <a:pPr>
              <a:spcBef>
                <a:spcPts val="600"/>
              </a:spcBef>
            </a:pPr>
            <a:r>
              <a:rPr lang="en-US">
                <a:latin typeface="Arial" panose="020B0604020202020204" pitchFamily="34" charset="0"/>
                <a:cs typeface="Arial" panose="020B0604020202020204" pitchFamily="34" charset="0"/>
              </a:rPr>
              <a:t>*SFF: Safe Fault Fraction</a:t>
            </a:r>
          </a:p>
          <a:p>
            <a:pPr>
              <a:spcBef>
                <a:spcPts val="600"/>
              </a:spcBef>
            </a:pPr>
            <a:r>
              <a:rPr lang="en-US">
                <a:latin typeface="Arial" panose="020B0604020202020204" pitchFamily="34" charset="0"/>
                <a:cs typeface="Arial" panose="020B0604020202020204" pitchFamily="34" charset="0"/>
              </a:rPr>
              <a:t>*SPF: Single Point Fault</a:t>
            </a:r>
          </a:p>
          <a:p>
            <a:pPr>
              <a:spcBef>
                <a:spcPts val="600"/>
              </a:spcBef>
            </a:pPr>
            <a:r>
              <a:rPr lang="en-US">
                <a:latin typeface="Arial" panose="020B0604020202020204" pitchFamily="34" charset="0"/>
                <a:cs typeface="Arial" panose="020B0604020202020204" pitchFamily="34" charset="0"/>
              </a:rPr>
              <a:t>*LF: Latent Fault</a:t>
            </a:r>
          </a:p>
          <a:p>
            <a:pPr marL="285750" indent="-285750">
              <a:spcBef>
                <a:spcPts val="600"/>
              </a:spcBef>
              <a:buFont typeface="Arial" panose="020B0604020202020204" pitchFamily="34" charset="0"/>
              <a:buChar char="•"/>
            </a:pPr>
            <a:endParaRPr lang="en-US">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4850466"/>
      </p:ext>
    </p:extLst>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F65D6A-C652-4209-9F4E-397C9F1DF972}"/>
              </a:ext>
            </a:extLst>
          </p:cNvPr>
          <p:cNvSpPr>
            <a:spLocks noGrp="1"/>
          </p:cNvSpPr>
          <p:nvPr>
            <p:ph type="title"/>
          </p:nvPr>
        </p:nvSpPr>
        <p:spPr/>
        <p:txBody>
          <a:bodyPr/>
          <a:lstStyle/>
          <a:p>
            <a:r>
              <a:rPr lang="en-US"/>
              <a:t>How to use DC Rule </a:t>
            </a:r>
          </a:p>
        </p:txBody>
      </p:sp>
      <p:sp>
        <p:nvSpPr>
          <p:cNvPr id="3" name="TextBox 2">
            <a:extLst>
              <a:ext uri="{FF2B5EF4-FFF2-40B4-BE49-F238E27FC236}">
                <a16:creationId xmlns:a16="http://schemas.microsoft.com/office/drawing/2014/main" id="{24B9DDAB-CB74-2972-6498-E4919E930BE3}"/>
              </a:ext>
            </a:extLst>
          </p:cNvPr>
          <p:cNvSpPr txBox="1"/>
          <p:nvPr/>
        </p:nvSpPr>
        <p:spPr>
          <a:xfrm>
            <a:off x="5613400" y="-254000"/>
            <a:ext cx="1126067" cy="829733"/>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54CB8FAD-7B04-C19B-9739-E31FDEEEDA67}"/>
              </a:ext>
            </a:extLst>
          </p:cNvPr>
          <p:cNvSpPr txBox="1"/>
          <p:nvPr/>
        </p:nvSpPr>
        <p:spPr>
          <a:xfrm>
            <a:off x="10358438" y="6589330"/>
            <a:ext cx="1047750" cy="394081"/>
          </a:xfrm>
          <a:prstGeom prst="rect">
            <a:avLst/>
          </a:prstGeom>
          <a:noFill/>
        </p:spPr>
        <p:txBody>
          <a:bodyPr wrap="square" lIns="91440" tIns="45720" rIns="91440" rtlCol="0" anchor="t">
            <a:noAutofit/>
          </a:bodyPr>
          <a:lstStyle/>
          <a:p>
            <a:pPr algn="l">
              <a:spcBef>
                <a:spcPts val="600"/>
              </a:spcBef>
            </a:pPr>
            <a:r>
              <a:rPr lang="en-US" sz="1100" b="1">
                <a:solidFill>
                  <a:srgbClr val="FFC000"/>
                </a:solidFill>
                <a:latin typeface="Arial" panose="020B0604020202020204" pitchFamily="34" charset="0"/>
                <a:cs typeface="Arial" panose="020B0604020202020204" pitchFamily="34" charset="0"/>
              </a:rPr>
              <a:t>IN REVIEW</a:t>
            </a:r>
          </a:p>
        </p:txBody>
      </p:sp>
      <p:sp>
        <p:nvSpPr>
          <p:cNvPr id="4" name="TextBox 3">
            <a:extLst>
              <a:ext uri="{FF2B5EF4-FFF2-40B4-BE49-F238E27FC236}">
                <a16:creationId xmlns:a16="http://schemas.microsoft.com/office/drawing/2014/main" id="{BCD3A27F-0A06-B640-FFA8-91AE91E12AC5}"/>
              </a:ext>
            </a:extLst>
          </p:cNvPr>
          <p:cNvSpPr txBox="1"/>
          <p:nvPr/>
        </p:nvSpPr>
        <p:spPr>
          <a:xfrm>
            <a:off x="428084" y="1006679"/>
            <a:ext cx="11335831" cy="5293453"/>
          </a:xfrm>
          <a:prstGeom prst="rect">
            <a:avLst/>
          </a:prstGeom>
          <a:noFill/>
        </p:spPr>
        <p:txBody>
          <a:bodyPr wrap="square" lIns="91440" tIns="45720" rIns="91440" rtlCol="0" anchor="t">
            <a:noAutofit/>
          </a:bodyPr>
          <a:lstStyle/>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Add_SPF_Safety_Mechanisms</a:t>
            </a:r>
            <a:r>
              <a:rPr lang="en-US">
                <a:latin typeface="Arial" panose="020B0604020202020204" pitchFamily="34" charset="0"/>
                <a:cs typeface="Arial" panose="020B0604020202020204" pitchFamily="34" charset="0"/>
              </a:rPr>
              <a:t>: Use to add customer SMs for specific failure mode in FMEDA for SPF section.</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 and Safety Mechanism Library (Refer note)</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SM name</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DC Values: Enter diagnostic coverage (DC)</a:t>
            </a:r>
          </a:p>
          <a:p>
            <a:pPr lvl="1">
              <a:spcBef>
                <a:spcPts val="600"/>
              </a:spcBef>
            </a:pPr>
            <a:endParaRPr lang="en-US">
              <a:latin typeface="Arial" panose="020B0604020202020204" pitchFamily="34" charset="0"/>
              <a:cs typeface="Arial" panose="020B0604020202020204" pitchFamily="34" charset="0"/>
            </a:endParaRPr>
          </a:p>
          <a:p>
            <a:pPr marL="285750" indent="-285750" algn="l">
              <a:spcBef>
                <a:spcPts val="600"/>
              </a:spcBef>
              <a:buFont typeface="Arial" panose="020B0604020202020204" pitchFamily="34" charset="0"/>
              <a:buChar char="•"/>
            </a:pPr>
            <a:r>
              <a:rPr lang="en-US" b="1" err="1">
                <a:latin typeface="Arial" panose="020B0604020202020204" pitchFamily="34" charset="0"/>
                <a:cs typeface="Arial" panose="020B0604020202020204" pitchFamily="34" charset="0"/>
              </a:rPr>
              <a:t>Add_LF_Safety_Mechanisms</a:t>
            </a:r>
            <a:r>
              <a:rPr lang="en-US">
                <a:latin typeface="Arial" panose="020B0604020202020204" pitchFamily="34" charset="0"/>
                <a:cs typeface="Arial" panose="020B0604020202020204" pitchFamily="34" charset="0"/>
              </a:rPr>
              <a:t>: Use to add customer SMs for specific failure mode in FMEDA for LF section.</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Related Artifacts: Failure Mode entry and Safety Mechanism Library (Refer note)</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Parameters: SM name</a:t>
            </a:r>
          </a:p>
          <a:p>
            <a:pPr marL="742950" lvl="1" indent="-285750">
              <a:spcBef>
                <a:spcPts val="600"/>
              </a:spcBef>
              <a:buFont typeface="Arial" panose="020B0604020202020204" pitchFamily="34" charset="0"/>
              <a:buChar char="–"/>
            </a:pPr>
            <a:r>
              <a:rPr lang="en-US">
                <a:latin typeface="Arial" panose="020B0604020202020204" pitchFamily="34" charset="0"/>
                <a:cs typeface="Arial" panose="020B0604020202020204" pitchFamily="34" charset="0"/>
              </a:rPr>
              <a:t>DC Values: Enter diagnostic coverage (DC)</a:t>
            </a:r>
          </a:p>
          <a:p>
            <a:pPr>
              <a:spcBef>
                <a:spcPts val="600"/>
              </a:spcBef>
            </a:pPr>
            <a:endParaRPr lang="en-US">
              <a:latin typeface="Arial" panose="020B0604020202020204" pitchFamily="34" charset="0"/>
              <a:cs typeface="Arial" panose="020B0604020202020204" pitchFamily="34" charset="0"/>
            </a:endParaRPr>
          </a:p>
          <a:p>
            <a:pPr>
              <a:spcBef>
                <a:spcPts val="600"/>
              </a:spcBef>
            </a:pPr>
            <a:r>
              <a:rPr lang="en-US">
                <a:solidFill>
                  <a:srgbClr val="FF0000"/>
                </a:solidFill>
                <a:latin typeface="Arial" panose="020B0604020202020204" pitchFamily="34" charset="0"/>
                <a:cs typeface="Arial" panose="020B0604020202020204" pitchFamily="34" charset="0"/>
              </a:rPr>
              <a:t>Note:</a:t>
            </a:r>
            <a:r>
              <a:rPr lang="en-US">
                <a:latin typeface="Arial" panose="020B0604020202020204" pitchFamily="34" charset="0"/>
                <a:cs typeface="Arial" panose="020B0604020202020204" pitchFamily="34" charset="0"/>
              </a:rPr>
              <a:t> The Customer Safety mechanism shall be added in default library created by FSA or Customer named as </a:t>
            </a:r>
            <a:r>
              <a:rPr lang="en-US" b="1">
                <a:latin typeface="Arial" panose="020B0604020202020204" pitchFamily="34" charset="0"/>
                <a:cs typeface="Arial" panose="020B0604020202020204" pitchFamily="34" charset="0"/>
              </a:rPr>
              <a:t>“Customer Safety mechanism Library” </a:t>
            </a:r>
            <a:r>
              <a:rPr lang="en-US">
                <a:latin typeface="Arial" panose="020B0604020202020204" pitchFamily="34" charset="0"/>
                <a:cs typeface="Arial" panose="020B0604020202020204" pitchFamily="34" charset="0"/>
              </a:rPr>
              <a:t>which goes as input to related artifact column as shown below. </a:t>
            </a:r>
          </a:p>
          <a:p>
            <a:pPr>
              <a:spcBef>
                <a:spcPts val="600"/>
              </a:spcBef>
            </a:pPr>
            <a:endParaRPr lang="en-US">
              <a:latin typeface="Arial" panose="020B0604020202020204" pitchFamily="34" charset="0"/>
              <a:cs typeface="Arial" panose="020B0604020202020204" pitchFamily="34" charset="0"/>
            </a:endParaRPr>
          </a:p>
          <a:p>
            <a:pPr>
              <a:spcBef>
                <a:spcPts val="600"/>
              </a:spcBef>
            </a:pPr>
            <a:r>
              <a:rPr lang="en-US">
                <a:latin typeface="Arial" panose="020B0604020202020204" pitchFamily="34" charset="0"/>
                <a:cs typeface="Arial" panose="020B0604020202020204" pitchFamily="34" charset="0"/>
              </a:rPr>
              <a:t>*SM: Safety Mechanism</a:t>
            </a:r>
          </a:p>
        </p:txBody>
      </p:sp>
      <p:pic>
        <p:nvPicPr>
          <p:cNvPr id="8" name="Picture 7">
            <a:extLst>
              <a:ext uri="{FF2B5EF4-FFF2-40B4-BE49-F238E27FC236}">
                <a16:creationId xmlns:a16="http://schemas.microsoft.com/office/drawing/2014/main" id="{11326E76-1F4E-23A5-E59D-FD45CAEBB8F5}"/>
              </a:ext>
            </a:extLst>
          </p:cNvPr>
          <p:cNvPicPr>
            <a:picLocks noChangeAspect="1"/>
          </p:cNvPicPr>
          <p:nvPr/>
        </p:nvPicPr>
        <p:blipFill>
          <a:blip r:embed="rId2"/>
          <a:stretch>
            <a:fillRect/>
          </a:stretch>
        </p:blipFill>
        <p:spPr>
          <a:xfrm>
            <a:off x="4387395" y="5708460"/>
            <a:ext cx="1552575" cy="952500"/>
          </a:xfrm>
          <a:prstGeom prst="rect">
            <a:avLst/>
          </a:prstGeom>
          <a:ln w="28575">
            <a:solidFill>
              <a:srgbClr val="060606"/>
            </a:solidFill>
          </a:ln>
        </p:spPr>
      </p:pic>
    </p:spTree>
    <p:extLst>
      <p:ext uri="{BB962C8B-B14F-4D97-AF65-F5344CB8AC3E}">
        <p14:creationId xmlns:p14="http://schemas.microsoft.com/office/powerpoint/2010/main" val="3208004644"/>
      </p:ext>
    </p:extLst>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692188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DA3EE3-E91D-786C-AD93-0AF577C16C19}"/>
              </a:ext>
            </a:extLst>
          </p:cNvPr>
          <p:cNvSpPr>
            <a:spLocks noGrp="1"/>
          </p:cNvSpPr>
          <p:nvPr>
            <p:ph type="title"/>
          </p:nvPr>
        </p:nvSpPr>
        <p:spPr/>
        <p:txBody>
          <a:bodyPr/>
          <a:lstStyle/>
          <a:p>
            <a:r>
              <a:rPr lang="en-US"/>
              <a:t>Overview of customization process</a:t>
            </a:r>
          </a:p>
        </p:txBody>
      </p:sp>
      <p:sp>
        <p:nvSpPr>
          <p:cNvPr id="8" name="Text Placeholder 7">
            <a:extLst>
              <a:ext uri="{FF2B5EF4-FFF2-40B4-BE49-F238E27FC236}">
                <a16:creationId xmlns:a16="http://schemas.microsoft.com/office/drawing/2014/main" id="{7F734BBC-E950-FB27-8FEB-7E5BEE32E0F5}"/>
              </a:ext>
            </a:extLst>
          </p:cNvPr>
          <p:cNvSpPr>
            <a:spLocks noGrp="1"/>
          </p:cNvSpPr>
          <p:nvPr>
            <p:ph type="body" sz="quarter" idx="10"/>
          </p:nvPr>
        </p:nvSpPr>
        <p:spPr>
          <a:xfrm>
            <a:off x="394776" y="1153266"/>
            <a:ext cx="5137806" cy="5300194"/>
          </a:xfrm>
        </p:spPr>
        <p:txBody>
          <a:bodyPr vert="horz" lIns="91440" tIns="45720" rIns="91440" bIns="45720" rtlCol="0" anchor="t">
            <a:normAutofit fontScale="85000" lnSpcReduction="10000"/>
          </a:bodyPr>
          <a:lstStyle/>
          <a:p>
            <a:pPr marL="169545" indent="-169545"/>
            <a:r>
              <a:rPr lang="en-US" sz="2000">
                <a:latin typeface="+mn-lt"/>
              </a:rPr>
              <a:t>Customer can do FMEDA customizations like:</a:t>
            </a:r>
            <a:endParaRPr lang="en-US"/>
          </a:p>
          <a:p>
            <a:pPr marL="340995" lvl="1"/>
            <a:r>
              <a:rPr lang="en-US" sz="1800">
                <a:latin typeface="+mn-lt"/>
                <a:cs typeface="Arial"/>
              </a:rPr>
              <a:t>Change Mission profiles</a:t>
            </a:r>
          </a:p>
          <a:p>
            <a:pPr marL="340995" lvl="1"/>
            <a:r>
              <a:rPr lang="en-US" sz="1800">
                <a:latin typeface="+mn-lt"/>
                <a:cs typeface="Arial"/>
              </a:rPr>
              <a:t>Change the catalog to Sn-norms</a:t>
            </a:r>
          </a:p>
          <a:p>
            <a:pPr marL="340995" lvl="1"/>
            <a:r>
              <a:rPr lang="en-US" sz="1800">
                <a:latin typeface="+mn-lt"/>
                <a:cs typeface="Arial"/>
              </a:rPr>
              <a:t>Add customer specific Safety mechanisms</a:t>
            </a:r>
          </a:p>
          <a:p>
            <a:pPr marL="340995" lvl="1"/>
            <a:r>
              <a:rPr lang="en-US" sz="1800">
                <a:latin typeface="+mn-lt"/>
                <a:cs typeface="Arial"/>
              </a:rPr>
              <a:t>Update the DC of NXP assumptions</a:t>
            </a:r>
          </a:p>
          <a:p>
            <a:pPr marL="340995" lvl="1"/>
            <a:r>
              <a:rPr lang="en-US" sz="1800">
                <a:latin typeface="+mn-lt"/>
                <a:cs typeface="Arial"/>
              </a:rPr>
              <a:t>Update Safe fractions</a:t>
            </a:r>
          </a:p>
          <a:p>
            <a:pPr marL="340995" lvl="1"/>
            <a:r>
              <a:rPr lang="en-US" sz="1800">
                <a:latin typeface="+mn-lt"/>
                <a:cs typeface="Arial"/>
              </a:rPr>
              <a:t>Mark SR or NSR</a:t>
            </a:r>
          </a:p>
          <a:p>
            <a:pPr marL="340995" lvl="1"/>
            <a:endParaRPr lang="en-US">
              <a:latin typeface="+mn-lt"/>
            </a:endParaRPr>
          </a:p>
          <a:p>
            <a:pPr marL="169545" indent="-169545"/>
            <a:r>
              <a:rPr lang="en-US" sz="2000">
                <a:latin typeface="+mn-lt"/>
                <a:cs typeface="Arial"/>
              </a:rPr>
              <a:t>Once the customization is complete, the updated FMEDA needs to be shared with NXP for Review to generate a review checklist report.</a:t>
            </a:r>
          </a:p>
          <a:p>
            <a:pPr marL="340995" lvl="1"/>
            <a:r>
              <a:rPr lang="en-US">
                <a:solidFill>
                  <a:schemeClr val="tx1"/>
                </a:solidFill>
                <a:cs typeface="Arial"/>
              </a:rPr>
              <a:t>Note: NXP review only includes changes made with DC configurator script.</a:t>
            </a:r>
          </a:p>
          <a:p>
            <a:pPr marL="169545" indent="-169545"/>
            <a:endParaRPr lang="en-US" sz="2000">
              <a:latin typeface="+mn-lt"/>
            </a:endParaRPr>
          </a:p>
          <a:p>
            <a:pPr marL="169545" indent="-169545"/>
            <a:r>
              <a:rPr lang="en-US" sz="2000">
                <a:latin typeface="+mn-lt"/>
              </a:rPr>
              <a:t>NXP’s Confirmation Review of safety analysis is </a:t>
            </a:r>
            <a:r>
              <a:rPr lang="en-US" sz="2000" b="1" u="sng">
                <a:solidFill>
                  <a:srgbClr val="FF0000"/>
                </a:solidFill>
                <a:latin typeface="+mn-lt"/>
              </a:rPr>
              <a:t>invalid</a:t>
            </a:r>
            <a:r>
              <a:rPr lang="en-US" sz="2000">
                <a:latin typeface="+mn-lt"/>
              </a:rPr>
              <a:t> for customized FMEDA without this review checklist report.</a:t>
            </a:r>
          </a:p>
        </p:txBody>
      </p:sp>
      <p:grpSp>
        <p:nvGrpSpPr>
          <p:cNvPr id="4" name="Group 3">
            <a:extLst>
              <a:ext uri="{FF2B5EF4-FFF2-40B4-BE49-F238E27FC236}">
                <a16:creationId xmlns:a16="http://schemas.microsoft.com/office/drawing/2014/main" id="{7DF6800A-EE9D-09DF-24DA-19DE2645D458}"/>
              </a:ext>
            </a:extLst>
          </p:cNvPr>
          <p:cNvGrpSpPr/>
          <p:nvPr/>
        </p:nvGrpSpPr>
        <p:grpSpPr>
          <a:xfrm>
            <a:off x="5777508" y="865745"/>
            <a:ext cx="6115050" cy="5126509"/>
            <a:chOff x="2604576" y="1474699"/>
            <a:chExt cx="6115050" cy="5126509"/>
          </a:xfrm>
        </p:grpSpPr>
        <p:sp>
          <p:nvSpPr>
            <p:cNvPr id="5" name="Rectangle 4">
              <a:extLst>
                <a:ext uri="{FF2B5EF4-FFF2-40B4-BE49-F238E27FC236}">
                  <a16:creationId xmlns:a16="http://schemas.microsoft.com/office/drawing/2014/main" id="{44C897D8-49FA-6169-648F-26C292E8F5E8}"/>
                </a:ext>
              </a:extLst>
            </p:cNvPr>
            <p:cNvSpPr/>
            <p:nvPr/>
          </p:nvSpPr>
          <p:spPr>
            <a:xfrm>
              <a:off x="2604576" y="2217304"/>
              <a:ext cx="6115050" cy="1593559"/>
            </a:xfrm>
            <a:prstGeom prst="rect">
              <a:avLst/>
            </a:prstGeom>
            <a:solidFill>
              <a:schemeClr val="accent1"/>
            </a:solidFill>
            <a:ln w="28575">
              <a:solidFill>
                <a:schemeClr val="tx1"/>
              </a:solidFill>
            </a:ln>
            <a:effectLst>
              <a:outerShdw blurRad="177800" dist="38100" dir="5400000" algn="t" rotWithShape="0">
                <a:prstClr val="black">
                  <a:alpha val="2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a:solidFill>
                  <a:schemeClr val="tx1"/>
                </a:solidFill>
              </a:endParaRPr>
            </a:p>
            <a:p>
              <a:pPr marL="228600" indent="-228600" algn="ctr">
                <a:buFont typeface="+mj-lt"/>
                <a:buAutoNum type="arabicPeriod"/>
              </a:pPr>
              <a:endParaRPr lang="en-US" sz="1050">
                <a:solidFill>
                  <a:schemeClr val="tx1"/>
                </a:solidFill>
              </a:endParaRPr>
            </a:p>
            <a:p>
              <a:pPr marL="228600" indent="-228600">
                <a:buFont typeface="+mj-lt"/>
                <a:buAutoNum type="arabicPeriod"/>
              </a:pPr>
              <a:r>
                <a:rPr lang="en-US" sz="1100">
                  <a:solidFill>
                    <a:schemeClr val="tx1"/>
                  </a:solidFill>
                </a:rPr>
                <a:t>FAE/Customer configures mission profile or updates catalog. (Done in Prediction Model)</a:t>
              </a:r>
            </a:p>
            <a:p>
              <a:pPr marL="228600" indent="-228600">
                <a:buFont typeface="+mj-lt"/>
                <a:buAutoNum type="arabicPeriod"/>
              </a:pPr>
              <a:r>
                <a:rPr lang="en-US" sz="1100">
                  <a:solidFill>
                    <a:schemeClr val="tx1"/>
                  </a:solidFill>
                </a:rPr>
                <a:t>FAE/Customer adds customer specific safety mechanism.</a:t>
              </a:r>
            </a:p>
            <a:p>
              <a:pPr marL="228600" indent="-228600">
                <a:buFont typeface="+mj-lt"/>
                <a:buAutoNum type="arabicPeriod"/>
              </a:pPr>
              <a:r>
                <a:rPr lang="en-US" sz="1100">
                  <a:solidFill>
                    <a:schemeClr val="tx1"/>
                  </a:solidFill>
                </a:rPr>
                <a:t>FAE/Customer makes update in DC worksheet.</a:t>
              </a:r>
            </a:p>
            <a:p>
              <a:pPr marL="228600" indent="-228600">
                <a:buFont typeface="+mj-lt"/>
                <a:buAutoNum type="arabicPeriod"/>
              </a:pPr>
              <a:r>
                <a:rPr lang="en-US" sz="1100">
                  <a:solidFill>
                    <a:schemeClr val="tx1"/>
                  </a:solidFill>
                </a:rPr>
                <a:t>FAE/Customer uses DC configurator rules to perform:</a:t>
              </a:r>
            </a:p>
            <a:p>
              <a:pPr marL="171450" indent="-171450">
                <a:buFont typeface="Arial" panose="020B0604020202020204" pitchFamily="34" charset="0"/>
                <a:buChar char="•"/>
              </a:pPr>
              <a:r>
                <a:rPr lang="en-US" sz="1100">
                  <a:solidFill>
                    <a:schemeClr val="tx1"/>
                  </a:solidFill>
                </a:rPr>
                <a:t>SM Hide/Unhide</a:t>
              </a:r>
            </a:p>
            <a:p>
              <a:pPr marL="171450" indent="-171450">
                <a:buFont typeface="Arial" panose="020B0604020202020204" pitchFamily="34" charset="0"/>
                <a:buChar char="•"/>
              </a:pPr>
              <a:r>
                <a:rPr lang="en-US" sz="1100">
                  <a:solidFill>
                    <a:schemeClr val="tx1"/>
                  </a:solidFill>
                </a:rPr>
                <a:t>Safety Related or not</a:t>
              </a:r>
            </a:p>
            <a:p>
              <a:pPr marL="171450" indent="-171450">
                <a:buFont typeface="Arial" panose="020B0604020202020204" pitchFamily="34" charset="0"/>
                <a:buChar char="•"/>
              </a:pPr>
              <a:r>
                <a:rPr lang="en-US" sz="1100">
                  <a:solidFill>
                    <a:schemeClr val="tx1"/>
                  </a:solidFill>
                </a:rPr>
                <a:t>Safe fraction </a:t>
              </a:r>
              <a:endParaRPr lang="en-US" sz="1100">
                <a:solidFill>
                  <a:schemeClr val="tx1"/>
                </a:solidFill>
                <a:highlight>
                  <a:srgbClr val="00FFFF"/>
                </a:highlight>
              </a:endParaRPr>
            </a:p>
            <a:p>
              <a:pPr marL="171450" indent="-171450">
                <a:buFont typeface="Arial" panose="020B0604020202020204" pitchFamily="34" charset="0"/>
                <a:buChar char="•"/>
              </a:pPr>
              <a:r>
                <a:rPr lang="en-US" sz="1100">
                  <a:solidFill>
                    <a:schemeClr val="tx1"/>
                  </a:solidFill>
                </a:rPr>
                <a:t>Diagnostic Coverage updates</a:t>
              </a:r>
            </a:p>
            <a:p>
              <a:pPr algn="ctr"/>
              <a:endParaRPr lang="en-US" sz="1050">
                <a:solidFill>
                  <a:schemeClr val="tx1"/>
                </a:solidFill>
              </a:endParaRPr>
            </a:p>
            <a:p>
              <a:pPr algn="ctr"/>
              <a:endParaRPr lang="en-US" sz="1050">
                <a:solidFill>
                  <a:schemeClr val="tx1"/>
                </a:solidFill>
              </a:endParaRPr>
            </a:p>
          </p:txBody>
        </p:sp>
        <p:cxnSp>
          <p:nvCxnSpPr>
            <p:cNvPr id="6" name="Straight Connector 5">
              <a:extLst>
                <a:ext uri="{FF2B5EF4-FFF2-40B4-BE49-F238E27FC236}">
                  <a16:creationId xmlns:a16="http://schemas.microsoft.com/office/drawing/2014/main" id="{BB958922-64B0-9CDA-112C-717B54B146B0}"/>
                </a:ext>
              </a:extLst>
            </p:cNvPr>
            <p:cNvCxnSpPr>
              <a:cxnSpLocks/>
              <a:stCxn id="5" idx="0"/>
              <a:endCxn id="7" idx="2"/>
            </p:cNvCxnSpPr>
            <p:nvPr/>
          </p:nvCxnSpPr>
          <p:spPr>
            <a:xfrm flipV="1">
              <a:off x="5662101" y="1884725"/>
              <a:ext cx="2723" cy="332579"/>
            </a:xfrm>
            <a:prstGeom prst="line">
              <a:avLst/>
            </a:prstGeom>
            <a:ln w="9525" cap="flat" cmpd="sng" algn="ctr">
              <a:solidFill>
                <a:schemeClr val="dk1"/>
              </a:solidFill>
              <a:prstDash val="solid"/>
              <a:round/>
              <a:headEnd type="triangle" w="med" len="med"/>
              <a:tailEnd type="none" w="med" len="med"/>
            </a:ln>
          </p:spPr>
          <p:style>
            <a:lnRef idx="0">
              <a:scrgbClr r="0" g="0" b="0"/>
            </a:lnRef>
            <a:fillRef idx="0">
              <a:scrgbClr r="0" g="0" b="0"/>
            </a:fillRef>
            <a:effectRef idx="0">
              <a:scrgbClr r="0" g="0" b="0"/>
            </a:effectRef>
            <a:fontRef idx="minor">
              <a:schemeClr val="tx1"/>
            </a:fontRef>
          </p:style>
        </p:cxnSp>
        <p:sp>
          <p:nvSpPr>
            <p:cNvPr id="7" name="Rectangle 6">
              <a:extLst>
                <a:ext uri="{FF2B5EF4-FFF2-40B4-BE49-F238E27FC236}">
                  <a16:creationId xmlns:a16="http://schemas.microsoft.com/office/drawing/2014/main" id="{0DD8E69C-C754-74F2-2073-0B23ACEC3FCA}"/>
                </a:ext>
              </a:extLst>
            </p:cNvPr>
            <p:cNvSpPr/>
            <p:nvPr/>
          </p:nvSpPr>
          <p:spPr>
            <a:xfrm>
              <a:off x="4424820" y="1474699"/>
              <a:ext cx="2480008" cy="410026"/>
            </a:xfrm>
            <a:prstGeom prst="rect">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a:t>Customer access Medini files from Secure files.</a:t>
              </a:r>
            </a:p>
          </p:txBody>
        </p:sp>
        <p:sp>
          <p:nvSpPr>
            <p:cNvPr id="16" name="Rectangle 15">
              <a:extLst>
                <a:ext uri="{FF2B5EF4-FFF2-40B4-BE49-F238E27FC236}">
                  <a16:creationId xmlns:a16="http://schemas.microsoft.com/office/drawing/2014/main" id="{6B3A9A64-BAEA-4294-EF37-BF9EDE0CD554}"/>
                </a:ext>
              </a:extLst>
            </p:cNvPr>
            <p:cNvSpPr/>
            <p:nvPr/>
          </p:nvSpPr>
          <p:spPr>
            <a:xfrm>
              <a:off x="4158005" y="4136899"/>
              <a:ext cx="3009900" cy="755163"/>
            </a:xfrm>
            <a:prstGeom prst="rect">
              <a:avLst/>
            </a:prstGeom>
            <a:solidFill>
              <a:schemeClr val="accent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FAE/Customer shares the final updated Medini Project file to NXP Safety Team for review (Safe assure Community or through FAE)</a:t>
              </a:r>
            </a:p>
          </p:txBody>
        </p:sp>
        <p:cxnSp>
          <p:nvCxnSpPr>
            <p:cNvPr id="17" name="Straight Connector 16">
              <a:extLst>
                <a:ext uri="{FF2B5EF4-FFF2-40B4-BE49-F238E27FC236}">
                  <a16:creationId xmlns:a16="http://schemas.microsoft.com/office/drawing/2014/main" id="{BDC067AD-D4C5-EA0F-0767-6F6E47DF7260}"/>
                </a:ext>
              </a:extLst>
            </p:cNvPr>
            <p:cNvCxnSpPr>
              <a:cxnSpLocks/>
            </p:cNvCxnSpPr>
            <p:nvPr/>
          </p:nvCxnSpPr>
          <p:spPr>
            <a:xfrm flipV="1">
              <a:off x="5675377" y="5863385"/>
              <a:ext cx="0" cy="326036"/>
            </a:xfrm>
            <a:prstGeom prst="line">
              <a:avLst/>
            </a:prstGeom>
            <a:ln>
              <a:solidFill>
                <a:schemeClr val="tx1"/>
              </a:solidFill>
              <a:headEnd type="triangle"/>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A836A25A-0FC7-1450-3E57-E1463EAC84D2}"/>
                </a:ext>
              </a:extLst>
            </p:cNvPr>
            <p:cNvCxnSpPr>
              <a:cxnSpLocks/>
              <a:stCxn id="24" idx="0"/>
              <a:endCxn id="16" idx="2"/>
            </p:cNvCxnSpPr>
            <p:nvPr/>
          </p:nvCxnSpPr>
          <p:spPr>
            <a:xfrm flipH="1" flipV="1">
              <a:off x="5662955" y="4892062"/>
              <a:ext cx="2" cy="350997"/>
            </a:xfrm>
            <a:prstGeom prst="line">
              <a:avLst/>
            </a:prstGeom>
            <a:ln>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6E834A24-28ED-EBC4-B19D-9AB08CBB475E}"/>
                </a:ext>
              </a:extLst>
            </p:cNvPr>
            <p:cNvSpPr/>
            <p:nvPr/>
          </p:nvSpPr>
          <p:spPr>
            <a:xfrm>
              <a:off x="4786245" y="6198945"/>
              <a:ext cx="1809747" cy="402263"/>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a:solidFill>
                    <a:schemeClr val="bg1"/>
                  </a:solidFill>
                </a:rPr>
                <a:t>FMEDA customization Closed</a:t>
              </a:r>
            </a:p>
          </p:txBody>
        </p:sp>
        <p:cxnSp>
          <p:nvCxnSpPr>
            <p:cNvPr id="21" name="Straight Connector 20">
              <a:extLst>
                <a:ext uri="{FF2B5EF4-FFF2-40B4-BE49-F238E27FC236}">
                  <a16:creationId xmlns:a16="http://schemas.microsoft.com/office/drawing/2014/main" id="{CA9F3357-84C3-CEDF-9F3C-78142D607CEF}"/>
                </a:ext>
              </a:extLst>
            </p:cNvPr>
            <p:cNvCxnSpPr>
              <a:cxnSpLocks/>
              <a:stCxn id="16" idx="0"/>
              <a:endCxn id="5" idx="2"/>
            </p:cNvCxnSpPr>
            <p:nvPr/>
          </p:nvCxnSpPr>
          <p:spPr>
            <a:xfrm flipH="1" flipV="1">
              <a:off x="5662101" y="3810863"/>
              <a:ext cx="854" cy="326036"/>
            </a:xfrm>
            <a:prstGeom prst="line">
              <a:avLst/>
            </a:prstGeom>
            <a:ln>
              <a:solidFill>
                <a:schemeClr val="tx1"/>
              </a:solidFill>
              <a:head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E1E14DF3-7116-0957-2773-F0149AD62857}"/>
                </a:ext>
              </a:extLst>
            </p:cNvPr>
            <p:cNvSpPr/>
            <p:nvPr/>
          </p:nvSpPr>
          <p:spPr>
            <a:xfrm>
              <a:off x="4272310" y="5243059"/>
              <a:ext cx="2781294" cy="620326"/>
            </a:xfrm>
            <a:prstGeom prst="rect">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a:solidFill>
                    <a:schemeClr val="tx1"/>
                  </a:solidFill>
                </a:rPr>
                <a:t>NXP Safety experts review and prepares review checklist for release in doc-store</a:t>
              </a:r>
            </a:p>
          </p:txBody>
        </p:sp>
      </p:grpSp>
    </p:spTree>
    <p:extLst>
      <p:ext uri="{BB962C8B-B14F-4D97-AF65-F5344CB8AC3E}">
        <p14:creationId xmlns:p14="http://schemas.microsoft.com/office/powerpoint/2010/main" val="65416445"/>
      </p:ext>
    </p:extLst>
  </p:cSld>
  <p:clrMapOvr>
    <a:masterClrMapping/>
  </p:clrMapOvr>
  <p:transition>
    <p:fade/>
  </p:transition>
  <p:extLst>
    <p:ext uri="{6950BFC3-D8DA-4A85-94F7-54DA5524770B}">
      <p188:commentRel xmlns:p188="http://schemas.microsoft.com/office/powerpoint/2018/8/main" r:id="rId2"/>
    </p:ext>
  </p:extLs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p:txBody>
          <a:bodyPr/>
          <a:lstStyle/>
          <a:p>
            <a:r>
              <a:rPr lang="en-US"/>
              <a:t>Licensing Requirements</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71473" y="1068113"/>
            <a:ext cx="6449909" cy="5832628"/>
          </a:xfrm>
        </p:spPr>
        <p:txBody>
          <a:bodyPr>
            <a:normAutofit/>
          </a:bodyPr>
          <a:lstStyle/>
          <a:p>
            <a:r>
              <a:rPr lang="en-US"/>
              <a:t>The licensing requirements:</a:t>
            </a:r>
          </a:p>
          <a:p>
            <a:pPr lvl="1"/>
            <a:r>
              <a:rPr lang="en-US">
                <a:solidFill>
                  <a:schemeClr val="tx1"/>
                </a:solidFill>
              </a:rPr>
              <a:t>The license required for safety analysis updates is “</a:t>
            </a:r>
            <a:r>
              <a:rPr lang="en-US">
                <a:solidFill>
                  <a:srgbClr val="98B81E"/>
                </a:solidFill>
              </a:rPr>
              <a:t>Enterprise or Premium</a:t>
            </a:r>
            <a:r>
              <a:rPr lang="en-US">
                <a:solidFill>
                  <a:schemeClr val="tx1"/>
                </a:solidFill>
              </a:rPr>
              <a:t>”</a:t>
            </a:r>
          </a:p>
          <a:p>
            <a:pPr lvl="1"/>
            <a:r>
              <a:rPr lang="en-US">
                <a:solidFill>
                  <a:schemeClr val="tx1"/>
                </a:solidFill>
              </a:rPr>
              <a:t>Process to select the license is shown below:</a:t>
            </a:r>
          </a:p>
          <a:p>
            <a:pPr lvl="2"/>
            <a:r>
              <a:rPr lang="en-US">
                <a:solidFill>
                  <a:schemeClr val="tx1"/>
                </a:solidFill>
              </a:rPr>
              <a:t>Window -&gt; Preferences -&gt; Licensing</a:t>
            </a:r>
          </a:p>
          <a:p>
            <a:endParaRPr lang="en-US">
              <a:solidFill>
                <a:schemeClr val="tx1"/>
              </a:solidFill>
            </a:endParaRPr>
          </a:p>
        </p:txBody>
      </p:sp>
      <p:grpSp>
        <p:nvGrpSpPr>
          <p:cNvPr id="4" name="Group 3">
            <a:extLst>
              <a:ext uri="{FF2B5EF4-FFF2-40B4-BE49-F238E27FC236}">
                <a16:creationId xmlns:a16="http://schemas.microsoft.com/office/drawing/2014/main" id="{8B1FD063-99EC-64E9-0F1F-18EE2ECB28A8}"/>
              </a:ext>
            </a:extLst>
          </p:cNvPr>
          <p:cNvGrpSpPr/>
          <p:nvPr/>
        </p:nvGrpSpPr>
        <p:grpSpPr>
          <a:xfrm>
            <a:off x="8577823" y="1062435"/>
            <a:ext cx="1752600" cy="1152525"/>
            <a:chOff x="8594763" y="1153266"/>
            <a:chExt cx="1752600" cy="1152525"/>
          </a:xfrm>
        </p:grpSpPr>
        <p:pic>
          <p:nvPicPr>
            <p:cNvPr id="6" name="Picture 5">
              <a:extLst>
                <a:ext uri="{FF2B5EF4-FFF2-40B4-BE49-F238E27FC236}">
                  <a16:creationId xmlns:a16="http://schemas.microsoft.com/office/drawing/2014/main" id="{D7BC07D8-A8B9-EC7F-5816-942C53E1A8A3}"/>
                </a:ext>
              </a:extLst>
            </p:cNvPr>
            <p:cNvPicPr>
              <a:picLocks noChangeAspect="1"/>
            </p:cNvPicPr>
            <p:nvPr/>
          </p:nvPicPr>
          <p:blipFill>
            <a:blip r:embed="rId2"/>
            <a:stretch>
              <a:fillRect/>
            </a:stretch>
          </p:blipFill>
          <p:spPr>
            <a:xfrm>
              <a:off x="8594763" y="1153266"/>
              <a:ext cx="1752600" cy="1152525"/>
            </a:xfrm>
            <a:prstGeom prst="rect">
              <a:avLst/>
            </a:prstGeom>
            <a:ln w="28575">
              <a:solidFill>
                <a:schemeClr val="tx1"/>
              </a:solidFill>
            </a:ln>
          </p:spPr>
        </p:pic>
        <p:sp>
          <p:nvSpPr>
            <p:cNvPr id="14" name="Rectangle 13">
              <a:extLst>
                <a:ext uri="{FF2B5EF4-FFF2-40B4-BE49-F238E27FC236}">
                  <a16:creationId xmlns:a16="http://schemas.microsoft.com/office/drawing/2014/main" id="{E6FD564E-8077-F721-7F31-C9CC661EB79B}"/>
                </a:ext>
              </a:extLst>
            </p:cNvPr>
            <p:cNvSpPr/>
            <p:nvPr/>
          </p:nvSpPr>
          <p:spPr>
            <a:xfrm>
              <a:off x="8673483" y="1393794"/>
              <a:ext cx="577049" cy="22194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ln w="28575">
                  <a:solidFill>
                    <a:srgbClr val="FF0000"/>
                  </a:solidFill>
                </a:ln>
                <a:solidFill>
                  <a:srgbClr val="FF0000"/>
                </a:solidFill>
                <a:latin typeface="+mj-lt"/>
              </a:endParaRPr>
            </a:p>
          </p:txBody>
        </p:sp>
        <p:sp>
          <p:nvSpPr>
            <p:cNvPr id="15" name="Rectangle 14">
              <a:extLst>
                <a:ext uri="{FF2B5EF4-FFF2-40B4-BE49-F238E27FC236}">
                  <a16:creationId xmlns:a16="http://schemas.microsoft.com/office/drawing/2014/main" id="{B1ADD1EB-E141-78A5-FAA3-7C97B9BCA4B8}"/>
                </a:ext>
              </a:extLst>
            </p:cNvPr>
            <p:cNvSpPr/>
            <p:nvPr/>
          </p:nvSpPr>
          <p:spPr>
            <a:xfrm>
              <a:off x="8673483" y="1997376"/>
              <a:ext cx="1597981" cy="221942"/>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ln w="28575">
                  <a:solidFill>
                    <a:srgbClr val="FF0000"/>
                  </a:solidFill>
                </a:ln>
                <a:solidFill>
                  <a:srgbClr val="FF0000"/>
                </a:solidFill>
                <a:latin typeface="+mj-lt"/>
              </a:endParaRPr>
            </a:p>
          </p:txBody>
        </p:sp>
      </p:grpSp>
      <p:sp>
        <p:nvSpPr>
          <p:cNvPr id="16" name="Arrow: Down 15">
            <a:extLst>
              <a:ext uri="{FF2B5EF4-FFF2-40B4-BE49-F238E27FC236}">
                <a16:creationId xmlns:a16="http://schemas.microsoft.com/office/drawing/2014/main" id="{7E75B7B7-01D7-088A-27DD-8964970E04AE}"/>
              </a:ext>
            </a:extLst>
          </p:cNvPr>
          <p:cNvSpPr/>
          <p:nvPr/>
        </p:nvSpPr>
        <p:spPr>
          <a:xfrm>
            <a:off x="9125648" y="2365583"/>
            <a:ext cx="656948" cy="745724"/>
          </a:xfrm>
          <a:prstGeom prst="downArrow">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nvGrpSpPr>
          <p:cNvPr id="17" name="Group 16">
            <a:extLst>
              <a:ext uri="{FF2B5EF4-FFF2-40B4-BE49-F238E27FC236}">
                <a16:creationId xmlns:a16="http://schemas.microsoft.com/office/drawing/2014/main" id="{E31B2485-65B5-9AD9-A3D7-2ADB11FF0652}"/>
              </a:ext>
            </a:extLst>
          </p:cNvPr>
          <p:cNvGrpSpPr/>
          <p:nvPr/>
        </p:nvGrpSpPr>
        <p:grpSpPr>
          <a:xfrm>
            <a:off x="6955359" y="3197780"/>
            <a:ext cx="4997527" cy="2276930"/>
            <a:chOff x="6972300" y="3512956"/>
            <a:chExt cx="4997527" cy="2276930"/>
          </a:xfrm>
        </p:grpSpPr>
        <p:pic>
          <p:nvPicPr>
            <p:cNvPr id="18" name="Picture 17">
              <a:extLst>
                <a:ext uri="{FF2B5EF4-FFF2-40B4-BE49-F238E27FC236}">
                  <a16:creationId xmlns:a16="http://schemas.microsoft.com/office/drawing/2014/main" id="{F0E6CAC1-BA7E-108C-4797-E72DCD84E290}"/>
                </a:ext>
              </a:extLst>
            </p:cNvPr>
            <p:cNvPicPr>
              <a:picLocks noChangeAspect="1"/>
            </p:cNvPicPr>
            <p:nvPr/>
          </p:nvPicPr>
          <p:blipFill>
            <a:blip r:embed="rId3"/>
            <a:stretch>
              <a:fillRect/>
            </a:stretch>
          </p:blipFill>
          <p:spPr>
            <a:xfrm>
              <a:off x="6972300" y="3512956"/>
              <a:ext cx="4997527" cy="2276930"/>
            </a:xfrm>
            <a:prstGeom prst="rect">
              <a:avLst/>
            </a:prstGeom>
            <a:ln w="28575">
              <a:solidFill>
                <a:schemeClr val="tx1"/>
              </a:solidFill>
            </a:ln>
          </p:spPr>
        </p:pic>
        <p:sp>
          <p:nvSpPr>
            <p:cNvPr id="19" name="Rectangle 18">
              <a:extLst>
                <a:ext uri="{FF2B5EF4-FFF2-40B4-BE49-F238E27FC236}">
                  <a16:creationId xmlns:a16="http://schemas.microsoft.com/office/drawing/2014/main" id="{636CB13F-1AED-D155-E1EE-95DA4CEB0D72}"/>
                </a:ext>
              </a:extLst>
            </p:cNvPr>
            <p:cNvSpPr/>
            <p:nvPr/>
          </p:nvSpPr>
          <p:spPr>
            <a:xfrm>
              <a:off x="7164280" y="5275323"/>
              <a:ext cx="736848" cy="237710"/>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ln w="28575">
                  <a:solidFill>
                    <a:srgbClr val="FF0000"/>
                  </a:solidFill>
                </a:ln>
                <a:solidFill>
                  <a:srgbClr val="FF0000"/>
                </a:solidFill>
                <a:latin typeface="+mj-lt"/>
              </a:endParaRPr>
            </a:p>
          </p:txBody>
        </p:sp>
      </p:grpSp>
    </p:spTree>
    <p:extLst>
      <p:ext uri="{BB962C8B-B14F-4D97-AF65-F5344CB8AC3E}">
        <p14:creationId xmlns:p14="http://schemas.microsoft.com/office/powerpoint/2010/main" val="2182619336"/>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p:txBody>
          <a:bodyPr/>
          <a:lstStyle/>
          <a:p>
            <a:r>
              <a:rPr lang="en-US"/>
              <a:t>NXP Medini FMEDA Structure (1/3)</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4" y="1068113"/>
            <a:ext cx="6520931" cy="5480758"/>
          </a:xfrm>
        </p:spPr>
        <p:txBody>
          <a:bodyPr/>
          <a:lstStyle/>
          <a:p>
            <a:r>
              <a:rPr lang="en-US"/>
              <a:t>FMEDA consist of multiple packages as shown in image:</a:t>
            </a:r>
          </a:p>
          <a:p>
            <a:pPr lvl="1"/>
            <a:r>
              <a:rPr lang="en-US"/>
              <a:t>Item Definition</a:t>
            </a:r>
          </a:p>
          <a:p>
            <a:pPr lvl="1"/>
            <a:r>
              <a:rPr lang="en-US"/>
              <a:t>HARA</a:t>
            </a:r>
          </a:p>
          <a:p>
            <a:pPr lvl="1"/>
            <a:r>
              <a:rPr lang="en-US"/>
              <a:t>Safety goal and requirements</a:t>
            </a:r>
          </a:p>
          <a:p>
            <a:pPr lvl="1"/>
            <a:r>
              <a:rPr lang="en-US"/>
              <a:t>System Design</a:t>
            </a:r>
          </a:p>
          <a:p>
            <a:pPr lvl="1"/>
            <a:r>
              <a:rPr lang="en-US"/>
              <a:t>Safety Analysis</a:t>
            </a:r>
          </a:p>
          <a:p>
            <a:pPr lvl="1"/>
            <a:r>
              <a:rPr lang="en-US"/>
              <a:t>Assessment and Audit Checklists</a:t>
            </a:r>
          </a:p>
          <a:p>
            <a:pPr marL="169863" lvl="1" indent="0">
              <a:buNone/>
            </a:pPr>
            <a:r>
              <a:rPr lang="en-US"/>
              <a:t> </a:t>
            </a:r>
          </a:p>
        </p:txBody>
      </p:sp>
      <p:pic>
        <p:nvPicPr>
          <p:cNvPr id="21" name="Picture 20">
            <a:extLst>
              <a:ext uri="{FF2B5EF4-FFF2-40B4-BE49-F238E27FC236}">
                <a16:creationId xmlns:a16="http://schemas.microsoft.com/office/drawing/2014/main" id="{A471481F-F43D-79E6-F060-0B5FFDE0DB64}"/>
              </a:ext>
            </a:extLst>
          </p:cNvPr>
          <p:cNvPicPr>
            <a:picLocks noChangeAspect="1"/>
          </p:cNvPicPr>
          <p:nvPr/>
        </p:nvPicPr>
        <p:blipFill>
          <a:blip r:embed="rId2"/>
          <a:stretch>
            <a:fillRect/>
          </a:stretch>
        </p:blipFill>
        <p:spPr>
          <a:xfrm>
            <a:off x="7161764" y="1701418"/>
            <a:ext cx="4635462" cy="2371217"/>
          </a:xfrm>
          <a:prstGeom prst="rect">
            <a:avLst/>
          </a:prstGeom>
          <a:ln w="28575">
            <a:solidFill>
              <a:schemeClr val="tx1"/>
            </a:solidFill>
          </a:ln>
        </p:spPr>
      </p:pic>
      <p:sp>
        <p:nvSpPr>
          <p:cNvPr id="5" name="TextBox 4">
            <a:extLst>
              <a:ext uri="{FF2B5EF4-FFF2-40B4-BE49-F238E27FC236}">
                <a16:creationId xmlns:a16="http://schemas.microsoft.com/office/drawing/2014/main" id="{3C580D8F-515B-9E4E-C62D-3CD6690A616C}"/>
              </a:ext>
            </a:extLst>
          </p:cNvPr>
          <p:cNvSpPr txBox="1"/>
          <p:nvPr/>
        </p:nvSpPr>
        <p:spPr>
          <a:xfrm>
            <a:off x="7396309" y="1355055"/>
            <a:ext cx="4232273" cy="914400"/>
          </a:xfrm>
          <a:prstGeom prst="rect">
            <a:avLst/>
          </a:prstGeom>
          <a:noFill/>
        </p:spPr>
        <p:txBody>
          <a:bodyPr wrap="none" lIns="91440" tIns="45720" rIns="91440" rtlCol="0" anchor="t">
            <a:noAutofit/>
          </a:bodyPr>
          <a:lstStyle/>
          <a:p>
            <a:pPr algn="l">
              <a:spcBef>
                <a:spcPts val="600"/>
              </a:spcBef>
            </a:pPr>
            <a:r>
              <a:rPr lang="en-US" sz="1400" u="sng">
                <a:latin typeface="Arial" panose="020B0604020202020204" pitchFamily="34" charset="0"/>
                <a:cs typeface="Arial" panose="020B0604020202020204" pitchFamily="34" charset="0"/>
              </a:rPr>
              <a:t>An example Figure from S32G Family of devices</a:t>
            </a:r>
          </a:p>
        </p:txBody>
      </p:sp>
    </p:spTree>
    <p:extLst>
      <p:ext uri="{BB962C8B-B14F-4D97-AF65-F5344CB8AC3E}">
        <p14:creationId xmlns:p14="http://schemas.microsoft.com/office/powerpoint/2010/main" val="577601864"/>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A4A2FB5F-7C29-8109-B4B5-A1363B23AB2B}"/>
              </a:ext>
            </a:extLst>
          </p:cNvPr>
          <p:cNvPicPr>
            <a:picLocks noChangeAspect="1"/>
          </p:cNvPicPr>
          <p:nvPr/>
        </p:nvPicPr>
        <p:blipFill>
          <a:blip r:embed="rId3"/>
          <a:stretch>
            <a:fillRect/>
          </a:stretch>
        </p:blipFill>
        <p:spPr>
          <a:xfrm>
            <a:off x="7303356" y="603238"/>
            <a:ext cx="4517171" cy="5568745"/>
          </a:xfrm>
          <a:prstGeom prst="rect">
            <a:avLst/>
          </a:prstGeom>
          <a:ln w="19050">
            <a:solidFill>
              <a:schemeClr val="accent2"/>
            </a:solidFill>
          </a:ln>
        </p:spPr>
      </p:pic>
      <p:sp>
        <p:nvSpPr>
          <p:cNvPr id="21" name="Title 1">
            <a:extLst>
              <a:ext uri="{FF2B5EF4-FFF2-40B4-BE49-F238E27FC236}">
                <a16:creationId xmlns:a16="http://schemas.microsoft.com/office/drawing/2014/main" id="{F3087E46-C8D8-FD5E-5712-37D0EECE4412}"/>
              </a:ext>
            </a:extLst>
          </p:cNvPr>
          <p:cNvSpPr txBox="1">
            <a:spLocks/>
          </p:cNvSpPr>
          <p:nvPr/>
        </p:nvSpPr>
        <p:spPr>
          <a:xfrm>
            <a:off x="394775" y="164986"/>
            <a:ext cx="11425752" cy="350839"/>
          </a:xfrm>
          <a:prstGeom prst="rect">
            <a:avLst/>
          </a:prstGeom>
        </p:spPr>
        <p:txBody>
          <a:bodyPr/>
          <a:lstStyle>
            <a:lvl1pPr algn="l" rtl="0" eaLnBrk="1" fontAlgn="base" hangingPunct="1">
              <a:lnSpc>
                <a:spcPct val="100000"/>
              </a:lnSpc>
              <a:spcBef>
                <a:spcPct val="0"/>
              </a:spcBef>
              <a:spcAft>
                <a:spcPct val="0"/>
              </a:spcAft>
              <a:defRPr lang="en-US" sz="1600" b="1" kern="1200" cap="all" spc="210" baseline="0" dirty="0">
                <a:solidFill>
                  <a:schemeClr val="tx1"/>
                </a:solidFill>
                <a:effectLst/>
                <a:latin typeface="Arial" panose="020B0604020202020204" pitchFamily="34" charset="0"/>
                <a:ea typeface="+mn-ea"/>
                <a:cs typeface="Arial" panose="020B0604020202020204" pitchFamily="34" charset="0"/>
              </a:defRPr>
            </a:lvl1pPr>
            <a:lvl2pPr algn="r" rtl="0" eaLnBrk="1" fontAlgn="base" hangingPunct="1">
              <a:lnSpc>
                <a:spcPct val="85000"/>
              </a:lnSpc>
              <a:spcBef>
                <a:spcPct val="0"/>
              </a:spcBef>
              <a:spcAft>
                <a:spcPct val="0"/>
              </a:spcAft>
              <a:defRPr sz="2200" b="1">
                <a:solidFill>
                  <a:schemeClr val="tx1"/>
                </a:solidFill>
                <a:latin typeface="Arial" charset="0"/>
              </a:defRPr>
            </a:lvl2pPr>
            <a:lvl3pPr algn="r" rtl="0" eaLnBrk="1" fontAlgn="base" hangingPunct="1">
              <a:lnSpc>
                <a:spcPct val="85000"/>
              </a:lnSpc>
              <a:spcBef>
                <a:spcPct val="0"/>
              </a:spcBef>
              <a:spcAft>
                <a:spcPct val="0"/>
              </a:spcAft>
              <a:defRPr sz="2200" b="1">
                <a:solidFill>
                  <a:schemeClr val="tx1"/>
                </a:solidFill>
                <a:latin typeface="Arial" charset="0"/>
              </a:defRPr>
            </a:lvl3pPr>
            <a:lvl4pPr algn="r" rtl="0" eaLnBrk="1" fontAlgn="base" hangingPunct="1">
              <a:lnSpc>
                <a:spcPct val="85000"/>
              </a:lnSpc>
              <a:spcBef>
                <a:spcPct val="0"/>
              </a:spcBef>
              <a:spcAft>
                <a:spcPct val="0"/>
              </a:spcAft>
              <a:defRPr sz="2200" b="1">
                <a:solidFill>
                  <a:schemeClr val="tx1"/>
                </a:solidFill>
                <a:latin typeface="Arial" charset="0"/>
              </a:defRPr>
            </a:lvl4pPr>
            <a:lvl5pPr algn="r" rtl="0" eaLnBrk="1" fontAlgn="base" hangingPunct="1">
              <a:lnSpc>
                <a:spcPct val="85000"/>
              </a:lnSpc>
              <a:spcBef>
                <a:spcPct val="0"/>
              </a:spcBef>
              <a:spcAft>
                <a:spcPct val="0"/>
              </a:spcAft>
              <a:defRPr sz="2200" b="1">
                <a:solidFill>
                  <a:schemeClr val="tx1"/>
                </a:solidFill>
                <a:latin typeface="Arial" charset="0"/>
              </a:defRPr>
            </a:lvl5pPr>
            <a:lvl6pPr marL="457200" algn="r" rtl="0" eaLnBrk="1" fontAlgn="base" hangingPunct="1">
              <a:lnSpc>
                <a:spcPct val="85000"/>
              </a:lnSpc>
              <a:spcBef>
                <a:spcPct val="0"/>
              </a:spcBef>
              <a:spcAft>
                <a:spcPct val="0"/>
              </a:spcAft>
              <a:defRPr sz="2200" b="1">
                <a:solidFill>
                  <a:schemeClr val="tx1"/>
                </a:solidFill>
                <a:latin typeface="Arial" charset="0"/>
              </a:defRPr>
            </a:lvl6pPr>
            <a:lvl7pPr marL="914400" algn="r" rtl="0" eaLnBrk="1" fontAlgn="base" hangingPunct="1">
              <a:lnSpc>
                <a:spcPct val="85000"/>
              </a:lnSpc>
              <a:spcBef>
                <a:spcPct val="0"/>
              </a:spcBef>
              <a:spcAft>
                <a:spcPct val="0"/>
              </a:spcAft>
              <a:defRPr sz="2200" b="1">
                <a:solidFill>
                  <a:schemeClr val="tx1"/>
                </a:solidFill>
                <a:latin typeface="Arial" charset="0"/>
              </a:defRPr>
            </a:lvl7pPr>
            <a:lvl8pPr marL="1371600" algn="r" rtl="0" eaLnBrk="1" fontAlgn="base" hangingPunct="1">
              <a:lnSpc>
                <a:spcPct val="85000"/>
              </a:lnSpc>
              <a:spcBef>
                <a:spcPct val="0"/>
              </a:spcBef>
              <a:spcAft>
                <a:spcPct val="0"/>
              </a:spcAft>
              <a:defRPr sz="2200" b="1">
                <a:solidFill>
                  <a:schemeClr val="tx1"/>
                </a:solidFill>
                <a:latin typeface="Arial" charset="0"/>
              </a:defRPr>
            </a:lvl8pPr>
            <a:lvl9pPr marL="1828800" algn="r" rtl="0" eaLnBrk="1" fontAlgn="base" hangingPunct="1">
              <a:lnSpc>
                <a:spcPct val="85000"/>
              </a:lnSpc>
              <a:spcBef>
                <a:spcPct val="0"/>
              </a:spcBef>
              <a:spcAft>
                <a:spcPct val="0"/>
              </a:spcAft>
              <a:defRPr sz="2200" b="1">
                <a:solidFill>
                  <a:schemeClr val="tx1"/>
                </a:solidFill>
                <a:latin typeface="Arial" charset="0"/>
              </a:defRPr>
            </a:lvl9pPr>
          </a:lstStyle>
          <a:p>
            <a:r>
              <a:rPr lang="en-US"/>
              <a:t>NXP Medini FMEDA Structure (2/3)</a:t>
            </a:r>
          </a:p>
        </p:txBody>
      </p:sp>
      <p:sp>
        <p:nvSpPr>
          <p:cNvPr id="23" name="Text Placeholder 2">
            <a:extLst>
              <a:ext uri="{FF2B5EF4-FFF2-40B4-BE49-F238E27FC236}">
                <a16:creationId xmlns:a16="http://schemas.microsoft.com/office/drawing/2014/main" id="{F661E13A-B7E1-58F6-BB58-030E18236E39}"/>
              </a:ext>
            </a:extLst>
          </p:cNvPr>
          <p:cNvSpPr txBox="1">
            <a:spLocks/>
          </p:cNvSpPr>
          <p:nvPr/>
        </p:nvSpPr>
        <p:spPr>
          <a:xfrm>
            <a:off x="275286" y="768077"/>
            <a:ext cx="7137753" cy="5896247"/>
          </a:xfrm>
          <a:prstGeom prst="rect">
            <a:avLst/>
          </a:prstGeom>
        </p:spPr>
        <p:txBody>
          <a:bodyPr/>
          <a:lstStyle>
            <a:lvl1pPr marL="169863" indent="-169863" algn="l" rtl="0" eaLnBrk="1" fontAlgn="base" hangingPunct="1">
              <a:lnSpc>
                <a:spcPct val="100000"/>
              </a:lnSpc>
              <a:spcBef>
                <a:spcPts val="575"/>
              </a:spcBef>
              <a:spcAft>
                <a:spcPts val="75"/>
              </a:spcAft>
              <a:buClrTx/>
              <a:buSzPct val="80000"/>
              <a:buFont typeface="Arial" pitchFamily="34" charset="0"/>
              <a:buChar char="•"/>
              <a:defRPr sz="2200" b="0">
                <a:solidFill>
                  <a:schemeClr val="tx1">
                    <a:lumMod val="85000"/>
                    <a:lumOff val="15000"/>
                  </a:schemeClr>
                </a:solidFill>
                <a:latin typeface="Arial" panose="020B0604020202020204" pitchFamily="34" charset="0"/>
                <a:ea typeface="+mn-ea"/>
                <a:cs typeface="Arial" panose="020B0604020202020204" pitchFamily="34" charset="0"/>
              </a:defRPr>
            </a:lvl1pPr>
            <a:lvl2pPr marL="341313" indent="-171450" algn="l" rtl="0" eaLnBrk="1" fontAlgn="base" hangingPunct="1">
              <a:lnSpc>
                <a:spcPct val="100000"/>
              </a:lnSpc>
              <a:spcBef>
                <a:spcPts val="575"/>
              </a:spcBef>
              <a:spcAft>
                <a:spcPts val="75"/>
              </a:spcAft>
              <a:buClrTx/>
              <a:buSzPct val="80000"/>
              <a:buFont typeface="Arial" pitchFamily="34" charset="0"/>
              <a:buChar char="−"/>
              <a:defRPr sz="2000">
                <a:solidFill>
                  <a:srgbClr val="000000"/>
                </a:solidFill>
                <a:latin typeface="Arial" panose="020B0604020202020204" pitchFamily="34" charset="0"/>
                <a:cs typeface="Arial" panose="020B0604020202020204" pitchFamily="34" charset="0"/>
              </a:defRPr>
            </a:lvl2pPr>
            <a:lvl3pPr marL="511175" indent="-169863" algn="l" rtl="0" eaLnBrk="1" fontAlgn="base" hangingPunct="1">
              <a:lnSpc>
                <a:spcPct val="100000"/>
              </a:lnSpc>
              <a:spcBef>
                <a:spcPts val="575"/>
              </a:spcBef>
              <a:spcAft>
                <a:spcPts val="75"/>
              </a:spcAft>
              <a:buClrTx/>
              <a:buSzPct val="80000"/>
              <a:buFont typeface="Wingdings" pitchFamily="2" charset="2"/>
              <a:buChar char="§"/>
              <a:defRPr sz="1800">
                <a:solidFill>
                  <a:srgbClr val="000000"/>
                </a:solidFill>
                <a:latin typeface="Arial" panose="020B0604020202020204" pitchFamily="34" charset="0"/>
                <a:cs typeface="Arial" panose="020B0604020202020204" pitchFamily="34" charset="0"/>
              </a:defRPr>
            </a:lvl3pPr>
            <a:lvl4pPr marL="688975" indent="-177800" algn="l" rtl="0" eaLnBrk="1" fontAlgn="base" hangingPunct="1">
              <a:lnSpc>
                <a:spcPct val="100000"/>
              </a:lnSpc>
              <a:spcBef>
                <a:spcPts val="575"/>
              </a:spcBef>
              <a:spcAft>
                <a:spcPts val="75"/>
              </a:spcAft>
              <a:buClrTx/>
              <a:buSzPct val="80000"/>
              <a:buFont typeface="Arial" pitchFamily="34" charset="0"/>
              <a:buChar char="•"/>
              <a:defRPr sz="1600">
                <a:solidFill>
                  <a:srgbClr val="000000"/>
                </a:solidFill>
                <a:latin typeface="Arial" panose="020B0604020202020204" pitchFamily="34" charset="0"/>
                <a:cs typeface="Arial" panose="020B0604020202020204" pitchFamily="34" charset="0"/>
              </a:defRPr>
            </a:lvl4pPr>
            <a:lvl5pPr marL="860425" indent="-171450" algn="l" rtl="0" eaLnBrk="1" fontAlgn="base" hangingPunct="1">
              <a:lnSpc>
                <a:spcPct val="100000"/>
              </a:lnSpc>
              <a:spcBef>
                <a:spcPts val="575"/>
              </a:spcBef>
              <a:spcAft>
                <a:spcPts val="75"/>
              </a:spcAft>
              <a:buClrTx/>
              <a:buSzPct val="70000"/>
              <a:buFont typeface="Arial" pitchFamily="34" charset="0"/>
              <a:buChar char="−"/>
              <a:defRPr sz="1400">
                <a:solidFill>
                  <a:srgbClr val="000000"/>
                </a:solidFill>
                <a:latin typeface="Arial" panose="020B0604020202020204" pitchFamily="34" charset="0"/>
                <a:cs typeface="Arial" panose="020B0604020202020204" pitchFamily="34" charset="0"/>
              </a:defRPr>
            </a:lvl5pPr>
            <a:lvl6pPr marL="22304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6pPr>
            <a:lvl7pPr marL="26876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7pPr>
            <a:lvl8pPr marL="31448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8pPr>
            <a:lvl9pPr marL="3602038" indent="-157163" algn="l" rtl="0" eaLnBrk="1" fontAlgn="base" hangingPunct="1">
              <a:spcBef>
                <a:spcPct val="20000"/>
              </a:spcBef>
              <a:spcAft>
                <a:spcPct val="3000"/>
              </a:spcAft>
              <a:buClr>
                <a:schemeClr val="tx1"/>
              </a:buClr>
              <a:buSzPct val="70000"/>
              <a:buFont typeface="Arial" charset="0"/>
              <a:buChar char="►"/>
              <a:defRPr sz="1400">
                <a:solidFill>
                  <a:srgbClr val="000000"/>
                </a:solidFill>
                <a:latin typeface="+mn-lt"/>
              </a:defRPr>
            </a:lvl9pPr>
          </a:lstStyle>
          <a:p>
            <a:r>
              <a:rPr lang="en-US" sz="2000" kern="0">
                <a:solidFill>
                  <a:schemeClr val="tx1"/>
                </a:solidFill>
              </a:rPr>
              <a:t>Each package has multiple sub-packages/features as highlighted in “</a:t>
            </a:r>
            <a:r>
              <a:rPr lang="en-US" sz="2000" kern="0">
                <a:solidFill>
                  <a:srgbClr val="FF0000"/>
                </a:solidFill>
              </a:rPr>
              <a:t>red</a:t>
            </a:r>
            <a:r>
              <a:rPr lang="en-US" sz="2000" kern="0">
                <a:solidFill>
                  <a:schemeClr val="tx1"/>
                </a:solidFill>
              </a:rPr>
              <a:t>”</a:t>
            </a:r>
          </a:p>
          <a:p>
            <a:r>
              <a:rPr lang="en-US" sz="2000" kern="0">
                <a:solidFill>
                  <a:schemeClr val="tx1"/>
                </a:solidFill>
              </a:rPr>
              <a:t>NXP uses different features of the tool on need basis such as:</a:t>
            </a:r>
          </a:p>
          <a:p>
            <a:pPr lvl="1"/>
            <a:r>
              <a:rPr lang="en-US" sz="1800" kern="0">
                <a:solidFill>
                  <a:schemeClr val="tx1"/>
                </a:solidFill>
              </a:rPr>
              <a:t>Safety goal (ASIL D, ASIL B) (</a:t>
            </a:r>
            <a:r>
              <a:rPr lang="en-US" sz="1800" kern="0">
                <a:solidFill>
                  <a:schemeClr val="accent4"/>
                </a:solidFill>
              </a:rPr>
              <a:t>Recommend Not to edit</a:t>
            </a:r>
            <a:r>
              <a:rPr lang="en-US" sz="1800" kern="0">
                <a:solidFill>
                  <a:schemeClr val="tx1"/>
                </a:solidFill>
              </a:rPr>
              <a:t>)</a:t>
            </a:r>
          </a:p>
          <a:p>
            <a:pPr lvl="1"/>
            <a:r>
              <a:rPr lang="en-US" sz="1800" kern="0">
                <a:solidFill>
                  <a:schemeClr val="tx1"/>
                </a:solidFill>
              </a:rPr>
              <a:t>Safety mechanism library (</a:t>
            </a:r>
            <a:r>
              <a:rPr lang="en-US" sz="1800" kern="0">
                <a:solidFill>
                  <a:schemeClr val="accent4"/>
                </a:solidFill>
              </a:rPr>
              <a:t>Recommend Not to edit</a:t>
            </a:r>
            <a:r>
              <a:rPr lang="en-US" sz="1800" kern="0">
                <a:solidFill>
                  <a:schemeClr val="tx1"/>
                </a:solidFill>
              </a:rPr>
              <a:t>)</a:t>
            </a:r>
          </a:p>
          <a:p>
            <a:pPr lvl="1"/>
            <a:r>
              <a:rPr lang="en-US" sz="1800" kern="0">
                <a:solidFill>
                  <a:schemeClr val="tx1"/>
                </a:solidFill>
              </a:rPr>
              <a:t>Hardware safety architecture (</a:t>
            </a:r>
            <a:r>
              <a:rPr lang="en-US" sz="1800" kern="0">
                <a:solidFill>
                  <a:schemeClr val="accent4"/>
                </a:solidFill>
              </a:rPr>
              <a:t>Recommend Not to edit</a:t>
            </a:r>
            <a:r>
              <a:rPr lang="en-US" sz="1800" kern="0">
                <a:solidFill>
                  <a:schemeClr val="tx1"/>
                </a:solidFill>
              </a:rPr>
              <a:t>)</a:t>
            </a:r>
          </a:p>
          <a:p>
            <a:pPr lvl="1"/>
            <a:r>
              <a:rPr lang="en-US" sz="1800" kern="0">
                <a:solidFill>
                  <a:schemeClr val="tx1"/>
                </a:solidFill>
              </a:rPr>
              <a:t>FMEDA worksheet (</a:t>
            </a:r>
            <a:r>
              <a:rPr lang="en-US" sz="1800" kern="0">
                <a:solidFill>
                  <a:schemeClr val="accent3"/>
                </a:solidFill>
              </a:rPr>
              <a:t>Acceptable to edit</a:t>
            </a:r>
            <a:r>
              <a:rPr lang="en-US" sz="1800" kern="0">
                <a:solidFill>
                  <a:schemeClr val="tx1"/>
                </a:solidFill>
              </a:rPr>
              <a:t>)</a:t>
            </a:r>
          </a:p>
          <a:p>
            <a:pPr lvl="1"/>
            <a:r>
              <a:rPr lang="en-US" sz="1800" kern="0">
                <a:solidFill>
                  <a:schemeClr val="tx1"/>
                </a:solidFill>
              </a:rPr>
              <a:t>Chip configuration (</a:t>
            </a:r>
            <a:r>
              <a:rPr lang="en-US" sz="1800" kern="0">
                <a:solidFill>
                  <a:schemeClr val="accent3"/>
                </a:solidFill>
              </a:rPr>
              <a:t>Acceptable to edit</a:t>
            </a:r>
            <a:r>
              <a:rPr lang="en-US" sz="1800" kern="0">
                <a:solidFill>
                  <a:schemeClr val="tx1"/>
                </a:solidFill>
              </a:rPr>
              <a:t>)</a:t>
            </a:r>
          </a:p>
          <a:p>
            <a:endParaRPr lang="en-US" sz="2000" kern="0">
              <a:solidFill>
                <a:schemeClr val="tx1"/>
              </a:solidFill>
            </a:endParaRPr>
          </a:p>
          <a:p>
            <a:r>
              <a:rPr lang="en-US" sz="2000" kern="0">
                <a:solidFill>
                  <a:schemeClr val="tx1"/>
                </a:solidFill>
              </a:rPr>
              <a:t>Please note: </a:t>
            </a:r>
          </a:p>
          <a:p>
            <a:pPr lvl="1"/>
            <a:r>
              <a:rPr lang="en-US" sz="1800" kern="0">
                <a:solidFill>
                  <a:schemeClr val="accent4"/>
                </a:solidFill>
              </a:rPr>
              <a:t>NXP does not recommend to edit any NXP defined packages or library in the shared </a:t>
            </a:r>
            <a:r>
              <a:rPr lang="en-US" sz="1800" kern="0" err="1">
                <a:solidFill>
                  <a:schemeClr val="accent4"/>
                </a:solidFill>
              </a:rPr>
              <a:t>medini</a:t>
            </a:r>
            <a:r>
              <a:rPr lang="en-US" sz="1800" kern="0">
                <a:solidFill>
                  <a:schemeClr val="accent4"/>
                </a:solidFill>
              </a:rPr>
              <a:t> project.</a:t>
            </a:r>
          </a:p>
          <a:p>
            <a:pPr lvl="1"/>
            <a:r>
              <a:rPr lang="en-US" sz="1800" kern="0">
                <a:solidFill>
                  <a:schemeClr val="accent3"/>
                </a:solidFill>
              </a:rPr>
              <a:t>Acceptable to edit means customer can edit specified worksheet or checklist.  </a:t>
            </a:r>
          </a:p>
        </p:txBody>
      </p:sp>
      <p:cxnSp>
        <p:nvCxnSpPr>
          <p:cNvPr id="36" name="Straight Arrow Connector 35">
            <a:extLst>
              <a:ext uri="{FF2B5EF4-FFF2-40B4-BE49-F238E27FC236}">
                <a16:creationId xmlns:a16="http://schemas.microsoft.com/office/drawing/2014/main" id="{FC4C4974-918D-8056-AF90-7C1E1175F64E}"/>
              </a:ext>
            </a:extLst>
          </p:cNvPr>
          <p:cNvCxnSpPr>
            <a:cxnSpLocks/>
          </p:cNvCxnSpPr>
          <p:nvPr/>
        </p:nvCxnSpPr>
        <p:spPr>
          <a:xfrm flipH="1">
            <a:off x="9799983" y="4082625"/>
            <a:ext cx="590661" cy="469497"/>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9F1625B3-56ED-84D7-2F07-00A9B3956C8A}"/>
              </a:ext>
            </a:extLst>
          </p:cNvPr>
          <p:cNvSpPr txBox="1"/>
          <p:nvPr/>
        </p:nvSpPr>
        <p:spPr>
          <a:xfrm>
            <a:off x="10400702" y="3269158"/>
            <a:ext cx="1171852" cy="813466"/>
          </a:xfrm>
          <a:prstGeom prst="rect">
            <a:avLst/>
          </a:prstGeom>
          <a:noFill/>
          <a:ln w="28575">
            <a:solidFill>
              <a:srgbClr val="FF0000"/>
            </a:solidFill>
          </a:ln>
        </p:spPr>
        <p:txBody>
          <a:bodyPr wrap="square" lIns="91440" tIns="45720" rIns="91440" rtlCol="0" anchor="t">
            <a:noAutofit/>
          </a:bodyPr>
          <a:lstStyle/>
          <a:p>
            <a:pPr algn="l">
              <a:spcBef>
                <a:spcPts val="600"/>
              </a:spcBef>
            </a:pPr>
            <a:r>
              <a:rPr lang="en-US" sz="1600">
                <a:solidFill>
                  <a:schemeClr val="accent1"/>
                </a:solidFill>
                <a:latin typeface="Arial" panose="020B0604020202020204" pitchFamily="34" charset="0"/>
                <a:cs typeface="Arial" panose="020B0604020202020204" pitchFamily="34" charset="0"/>
              </a:rPr>
              <a:t>Represent FMEDA worksheet</a:t>
            </a:r>
          </a:p>
        </p:txBody>
      </p:sp>
      <p:sp>
        <p:nvSpPr>
          <p:cNvPr id="43" name="TextBox 42">
            <a:extLst>
              <a:ext uri="{FF2B5EF4-FFF2-40B4-BE49-F238E27FC236}">
                <a16:creationId xmlns:a16="http://schemas.microsoft.com/office/drawing/2014/main" id="{24F08362-0A01-A0EE-1C08-C899CCB17ADF}"/>
              </a:ext>
            </a:extLst>
          </p:cNvPr>
          <p:cNvSpPr txBox="1"/>
          <p:nvPr/>
        </p:nvSpPr>
        <p:spPr>
          <a:xfrm>
            <a:off x="5309926" y="4145244"/>
            <a:ext cx="1869142" cy="530016"/>
          </a:xfrm>
          <a:prstGeom prst="rect">
            <a:avLst/>
          </a:prstGeom>
          <a:noFill/>
          <a:ln w="28575">
            <a:solidFill>
              <a:srgbClr val="FF0000"/>
            </a:solidFill>
          </a:ln>
        </p:spPr>
        <p:txBody>
          <a:bodyPr wrap="square" lIns="91440" tIns="45720" rIns="91440" rtlCol="0" anchor="t">
            <a:noAutofit/>
          </a:bodyPr>
          <a:lstStyle/>
          <a:p>
            <a:pPr algn="l">
              <a:spcBef>
                <a:spcPts val="600"/>
              </a:spcBef>
            </a:pPr>
            <a:r>
              <a:rPr lang="en-US" sz="1600">
                <a:solidFill>
                  <a:schemeClr val="accent1"/>
                </a:solidFill>
                <a:latin typeface="Arial" panose="020B0604020202020204" pitchFamily="34" charset="0"/>
                <a:cs typeface="Arial" panose="020B0604020202020204" pitchFamily="34" charset="0"/>
              </a:rPr>
              <a:t>DC Configurator rules</a:t>
            </a:r>
          </a:p>
        </p:txBody>
      </p:sp>
      <p:cxnSp>
        <p:nvCxnSpPr>
          <p:cNvPr id="45" name="Straight Arrow Connector 44">
            <a:extLst>
              <a:ext uri="{FF2B5EF4-FFF2-40B4-BE49-F238E27FC236}">
                <a16:creationId xmlns:a16="http://schemas.microsoft.com/office/drawing/2014/main" id="{F7FBA8E3-6A71-BEC7-3EE2-903900144134}"/>
              </a:ext>
            </a:extLst>
          </p:cNvPr>
          <p:cNvCxnSpPr>
            <a:cxnSpLocks/>
          </p:cNvCxnSpPr>
          <p:nvPr/>
        </p:nvCxnSpPr>
        <p:spPr>
          <a:xfrm>
            <a:off x="7179068" y="4675260"/>
            <a:ext cx="666997" cy="35954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A12D884E-6ED8-5FC2-E330-87544A6D280A}"/>
              </a:ext>
            </a:extLst>
          </p:cNvPr>
          <p:cNvSpPr/>
          <p:nvPr/>
        </p:nvSpPr>
        <p:spPr>
          <a:xfrm>
            <a:off x="7413039" y="603237"/>
            <a:ext cx="1770718" cy="208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9" name="Rectangle 8">
            <a:extLst>
              <a:ext uri="{FF2B5EF4-FFF2-40B4-BE49-F238E27FC236}">
                <a16:creationId xmlns:a16="http://schemas.microsoft.com/office/drawing/2014/main" id="{27736B1A-987E-D8AA-2077-94D8E833B0B3}"/>
              </a:ext>
            </a:extLst>
          </p:cNvPr>
          <p:cNvSpPr/>
          <p:nvPr/>
        </p:nvSpPr>
        <p:spPr>
          <a:xfrm>
            <a:off x="7846065" y="1610402"/>
            <a:ext cx="3974462" cy="20804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10" name="Rectangle 9">
            <a:extLst>
              <a:ext uri="{FF2B5EF4-FFF2-40B4-BE49-F238E27FC236}">
                <a16:creationId xmlns:a16="http://schemas.microsoft.com/office/drawing/2014/main" id="{9CBF95D4-F442-C0EE-DDFB-B512B2902801}"/>
              </a:ext>
            </a:extLst>
          </p:cNvPr>
          <p:cNvSpPr/>
          <p:nvPr/>
        </p:nvSpPr>
        <p:spPr>
          <a:xfrm>
            <a:off x="7941365" y="4571238"/>
            <a:ext cx="1858618" cy="20804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Tree>
    <p:extLst>
      <p:ext uri="{BB962C8B-B14F-4D97-AF65-F5344CB8AC3E}">
        <p14:creationId xmlns:p14="http://schemas.microsoft.com/office/powerpoint/2010/main" val="1075042480"/>
      </p:ext>
    </p:extLst>
  </p:cSld>
  <p:clrMapOvr>
    <a:masterClrMapping/>
  </p:clrMapOvr>
  <p:transition>
    <p:fade/>
  </p:transition>
  <p:extLst>
    <p:ext uri="{6950BFC3-D8DA-4A85-94F7-54DA5524770B}">
      <p188:commentRel xmlns:p188="http://schemas.microsoft.com/office/powerpoint/2018/8/main" r:id="rId2"/>
    </p:ext>
  </p:extLs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1">
            <a:extLst>
              <a:ext uri="{FF2B5EF4-FFF2-40B4-BE49-F238E27FC236}">
                <a16:creationId xmlns:a16="http://schemas.microsoft.com/office/drawing/2014/main" id="{F3087E46-C8D8-FD5E-5712-37D0EECE4412}"/>
              </a:ext>
            </a:extLst>
          </p:cNvPr>
          <p:cNvSpPr txBox="1">
            <a:spLocks/>
          </p:cNvSpPr>
          <p:nvPr/>
        </p:nvSpPr>
        <p:spPr>
          <a:xfrm>
            <a:off x="387597" y="414064"/>
            <a:ext cx="11425752" cy="654049"/>
          </a:xfrm>
          <a:prstGeom prst="rect">
            <a:avLst/>
          </a:prstGeom>
        </p:spPr>
        <p:txBody>
          <a:bodyPr/>
          <a:lstStyle>
            <a:lvl1pPr algn="l" rtl="0" eaLnBrk="1" fontAlgn="base" hangingPunct="1">
              <a:lnSpc>
                <a:spcPct val="100000"/>
              </a:lnSpc>
              <a:spcBef>
                <a:spcPct val="0"/>
              </a:spcBef>
              <a:spcAft>
                <a:spcPct val="0"/>
              </a:spcAft>
              <a:defRPr lang="en-US" sz="1600" b="1" kern="1200" cap="all" spc="210" baseline="0" dirty="0">
                <a:solidFill>
                  <a:schemeClr val="tx1"/>
                </a:solidFill>
                <a:effectLst/>
                <a:latin typeface="Arial" panose="020B0604020202020204" pitchFamily="34" charset="0"/>
                <a:ea typeface="+mn-ea"/>
                <a:cs typeface="Arial" panose="020B0604020202020204" pitchFamily="34" charset="0"/>
              </a:defRPr>
            </a:lvl1pPr>
            <a:lvl2pPr algn="r" rtl="0" eaLnBrk="1" fontAlgn="base" hangingPunct="1">
              <a:lnSpc>
                <a:spcPct val="85000"/>
              </a:lnSpc>
              <a:spcBef>
                <a:spcPct val="0"/>
              </a:spcBef>
              <a:spcAft>
                <a:spcPct val="0"/>
              </a:spcAft>
              <a:defRPr sz="2200" b="1">
                <a:solidFill>
                  <a:schemeClr val="tx1"/>
                </a:solidFill>
                <a:latin typeface="Arial" charset="0"/>
              </a:defRPr>
            </a:lvl2pPr>
            <a:lvl3pPr algn="r" rtl="0" eaLnBrk="1" fontAlgn="base" hangingPunct="1">
              <a:lnSpc>
                <a:spcPct val="85000"/>
              </a:lnSpc>
              <a:spcBef>
                <a:spcPct val="0"/>
              </a:spcBef>
              <a:spcAft>
                <a:spcPct val="0"/>
              </a:spcAft>
              <a:defRPr sz="2200" b="1">
                <a:solidFill>
                  <a:schemeClr val="tx1"/>
                </a:solidFill>
                <a:latin typeface="Arial" charset="0"/>
              </a:defRPr>
            </a:lvl3pPr>
            <a:lvl4pPr algn="r" rtl="0" eaLnBrk="1" fontAlgn="base" hangingPunct="1">
              <a:lnSpc>
                <a:spcPct val="85000"/>
              </a:lnSpc>
              <a:spcBef>
                <a:spcPct val="0"/>
              </a:spcBef>
              <a:spcAft>
                <a:spcPct val="0"/>
              </a:spcAft>
              <a:defRPr sz="2200" b="1">
                <a:solidFill>
                  <a:schemeClr val="tx1"/>
                </a:solidFill>
                <a:latin typeface="Arial" charset="0"/>
              </a:defRPr>
            </a:lvl4pPr>
            <a:lvl5pPr algn="r" rtl="0" eaLnBrk="1" fontAlgn="base" hangingPunct="1">
              <a:lnSpc>
                <a:spcPct val="85000"/>
              </a:lnSpc>
              <a:spcBef>
                <a:spcPct val="0"/>
              </a:spcBef>
              <a:spcAft>
                <a:spcPct val="0"/>
              </a:spcAft>
              <a:defRPr sz="2200" b="1">
                <a:solidFill>
                  <a:schemeClr val="tx1"/>
                </a:solidFill>
                <a:latin typeface="Arial" charset="0"/>
              </a:defRPr>
            </a:lvl5pPr>
            <a:lvl6pPr marL="457200" algn="r" rtl="0" eaLnBrk="1" fontAlgn="base" hangingPunct="1">
              <a:lnSpc>
                <a:spcPct val="85000"/>
              </a:lnSpc>
              <a:spcBef>
                <a:spcPct val="0"/>
              </a:spcBef>
              <a:spcAft>
                <a:spcPct val="0"/>
              </a:spcAft>
              <a:defRPr sz="2200" b="1">
                <a:solidFill>
                  <a:schemeClr val="tx1"/>
                </a:solidFill>
                <a:latin typeface="Arial" charset="0"/>
              </a:defRPr>
            </a:lvl6pPr>
            <a:lvl7pPr marL="914400" algn="r" rtl="0" eaLnBrk="1" fontAlgn="base" hangingPunct="1">
              <a:lnSpc>
                <a:spcPct val="85000"/>
              </a:lnSpc>
              <a:spcBef>
                <a:spcPct val="0"/>
              </a:spcBef>
              <a:spcAft>
                <a:spcPct val="0"/>
              </a:spcAft>
              <a:defRPr sz="2200" b="1">
                <a:solidFill>
                  <a:schemeClr val="tx1"/>
                </a:solidFill>
                <a:latin typeface="Arial" charset="0"/>
              </a:defRPr>
            </a:lvl7pPr>
            <a:lvl8pPr marL="1371600" algn="r" rtl="0" eaLnBrk="1" fontAlgn="base" hangingPunct="1">
              <a:lnSpc>
                <a:spcPct val="85000"/>
              </a:lnSpc>
              <a:spcBef>
                <a:spcPct val="0"/>
              </a:spcBef>
              <a:spcAft>
                <a:spcPct val="0"/>
              </a:spcAft>
              <a:defRPr sz="2200" b="1">
                <a:solidFill>
                  <a:schemeClr val="tx1"/>
                </a:solidFill>
                <a:latin typeface="Arial" charset="0"/>
              </a:defRPr>
            </a:lvl8pPr>
            <a:lvl9pPr marL="1828800" algn="r" rtl="0" eaLnBrk="1" fontAlgn="base" hangingPunct="1">
              <a:lnSpc>
                <a:spcPct val="85000"/>
              </a:lnSpc>
              <a:spcBef>
                <a:spcPct val="0"/>
              </a:spcBef>
              <a:spcAft>
                <a:spcPct val="0"/>
              </a:spcAft>
              <a:defRPr sz="2200" b="1">
                <a:solidFill>
                  <a:schemeClr val="tx1"/>
                </a:solidFill>
                <a:latin typeface="Arial" charset="0"/>
              </a:defRPr>
            </a:lvl9pPr>
          </a:lstStyle>
          <a:p>
            <a:r>
              <a:rPr lang="en-US"/>
              <a:t>NXP Medini FMEDA Structure (3/3)</a:t>
            </a:r>
          </a:p>
        </p:txBody>
      </p:sp>
      <p:grpSp>
        <p:nvGrpSpPr>
          <p:cNvPr id="53" name="Group 52">
            <a:extLst>
              <a:ext uri="{FF2B5EF4-FFF2-40B4-BE49-F238E27FC236}">
                <a16:creationId xmlns:a16="http://schemas.microsoft.com/office/drawing/2014/main" id="{C323A0BD-409B-7C68-A232-28CC0F4BE43B}"/>
              </a:ext>
            </a:extLst>
          </p:cNvPr>
          <p:cNvGrpSpPr/>
          <p:nvPr/>
        </p:nvGrpSpPr>
        <p:grpSpPr>
          <a:xfrm>
            <a:off x="490411" y="993228"/>
            <a:ext cx="11402451" cy="5379588"/>
            <a:chOff x="401952" y="932436"/>
            <a:chExt cx="11402451" cy="5379588"/>
          </a:xfrm>
        </p:grpSpPr>
        <p:pic>
          <p:nvPicPr>
            <p:cNvPr id="3" name="Picture 2">
              <a:extLst>
                <a:ext uri="{FF2B5EF4-FFF2-40B4-BE49-F238E27FC236}">
                  <a16:creationId xmlns:a16="http://schemas.microsoft.com/office/drawing/2014/main" id="{EF53103D-95C0-6ABA-8C48-D59782AA8BEC}"/>
                </a:ext>
              </a:extLst>
            </p:cNvPr>
            <p:cNvPicPr>
              <a:picLocks noChangeAspect="1"/>
            </p:cNvPicPr>
            <p:nvPr/>
          </p:nvPicPr>
          <p:blipFill>
            <a:blip r:embed="rId2"/>
            <a:stretch>
              <a:fillRect/>
            </a:stretch>
          </p:blipFill>
          <p:spPr>
            <a:xfrm>
              <a:off x="410898" y="932436"/>
              <a:ext cx="11393505" cy="5379588"/>
            </a:xfrm>
            <a:prstGeom prst="rect">
              <a:avLst/>
            </a:prstGeom>
            <a:ln w="28575">
              <a:solidFill>
                <a:schemeClr val="accent1"/>
              </a:solidFill>
            </a:ln>
          </p:spPr>
        </p:pic>
        <p:sp>
          <p:nvSpPr>
            <p:cNvPr id="4" name="Rectangle 3">
              <a:extLst>
                <a:ext uri="{FF2B5EF4-FFF2-40B4-BE49-F238E27FC236}">
                  <a16:creationId xmlns:a16="http://schemas.microsoft.com/office/drawing/2014/main" id="{DA4F45B6-912A-611D-18F5-FE9458FB1FC6}"/>
                </a:ext>
              </a:extLst>
            </p:cNvPr>
            <p:cNvSpPr/>
            <p:nvPr/>
          </p:nvSpPr>
          <p:spPr>
            <a:xfrm>
              <a:off x="5575177" y="2849732"/>
              <a:ext cx="967666" cy="4083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5" name="Rectangle 4">
              <a:extLst>
                <a:ext uri="{FF2B5EF4-FFF2-40B4-BE49-F238E27FC236}">
                  <a16:creationId xmlns:a16="http://schemas.microsoft.com/office/drawing/2014/main" id="{86F3B304-28E1-55FA-0161-350A5CBEA5E4}"/>
                </a:ext>
              </a:extLst>
            </p:cNvPr>
            <p:cNvSpPr/>
            <p:nvPr/>
          </p:nvSpPr>
          <p:spPr>
            <a:xfrm>
              <a:off x="7298925" y="4431437"/>
              <a:ext cx="673223" cy="4083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6" name="Rectangle 5">
              <a:extLst>
                <a:ext uri="{FF2B5EF4-FFF2-40B4-BE49-F238E27FC236}">
                  <a16:creationId xmlns:a16="http://schemas.microsoft.com/office/drawing/2014/main" id="{C8B6099E-DDBE-C6CC-769F-B19692A6E30E}"/>
                </a:ext>
              </a:extLst>
            </p:cNvPr>
            <p:cNvSpPr/>
            <p:nvPr/>
          </p:nvSpPr>
          <p:spPr>
            <a:xfrm>
              <a:off x="2530136" y="4318246"/>
              <a:ext cx="213064" cy="4083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7" name="Rectangle 6">
              <a:extLst>
                <a:ext uri="{FF2B5EF4-FFF2-40B4-BE49-F238E27FC236}">
                  <a16:creationId xmlns:a16="http://schemas.microsoft.com/office/drawing/2014/main" id="{B99C7B8D-6A4F-4789-842B-14A927CFD330}"/>
                </a:ext>
              </a:extLst>
            </p:cNvPr>
            <p:cNvSpPr/>
            <p:nvPr/>
          </p:nvSpPr>
          <p:spPr>
            <a:xfrm>
              <a:off x="5424259" y="3733568"/>
              <a:ext cx="213064" cy="40837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cxnSp>
          <p:nvCxnSpPr>
            <p:cNvPr id="9" name="Straight Arrow Connector 8">
              <a:extLst>
                <a:ext uri="{FF2B5EF4-FFF2-40B4-BE49-F238E27FC236}">
                  <a16:creationId xmlns:a16="http://schemas.microsoft.com/office/drawing/2014/main" id="{4CF2AAC7-A13C-4935-1B15-9CDE311E1A58}"/>
                </a:ext>
              </a:extLst>
            </p:cNvPr>
            <p:cNvCxnSpPr>
              <a:cxnSpLocks/>
            </p:cNvCxnSpPr>
            <p:nvPr/>
          </p:nvCxnSpPr>
          <p:spPr>
            <a:xfrm>
              <a:off x="2908700" y="2524504"/>
              <a:ext cx="168676" cy="3373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22F8BB8-C9B5-C056-CBAF-BA21F51C618D}"/>
                </a:ext>
              </a:extLst>
            </p:cNvPr>
            <p:cNvCxnSpPr>
              <a:cxnSpLocks/>
            </p:cNvCxnSpPr>
            <p:nvPr/>
          </p:nvCxnSpPr>
          <p:spPr>
            <a:xfrm>
              <a:off x="2470363" y="3937754"/>
              <a:ext cx="168676" cy="3373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5DCDFA7A-EBF4-B9D5-6475-091C8466125C}"/>
                </a:ext>
              </a:extLst>
            </p:cNvPr>
            <p:cNvCxnSpPr>
              <a:cxnSpLocks/>
            </p:cNvCxnSpPr>
            <p:nvPr/>
          </p:nvCxnSpPr>
          <p:spPr>
            <a:xfrm>
              <a:off x="5051394" y="2693179"/>
              <a:ext cx="457203" cy="98390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473EA742-4112-A54E-C130-B56E9CB0DCA5}"/>
                </a:ext>
              </a:extLst>
            </p:cNvPr>
            <p:cNvCxnSpPr>
              <a:cxnSpLocks/>
            </p:cNvCxnSpPr>
            <p:nvPr/>
          </p:nvCxnSpPr>
          <p:spPr>
            <a:xfrm flipV="1">
              <a:off x="6871317" y="5149050"/>
              <a:ext cx="226273" cy="248572"/>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F4E6F0F0-35F2-45AC-89E2-35C8D9BA8D9C}"/>
                </a:ext>
              </a:extLst>
            </p:cNvPr>
            <p:cNvSpPr/>
            <p:nvPr/>
          </p:nvSpPr>
          <p:spPr>
            <a:xfrm>
              <a:off x="7097590" y="4882033"/>
              <a:ext cx="210213" cy="2403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cxnSp>
          <p:nvCxnSpPr>
            <p:cNvPr id="29" name="Straight Arrow Connector 28">
              <a:extLst>
                <a:ext uri="{FF2B5EF4-FFF2-40B4-BE49-F238E27FC236}">
                  <a16:creationId xmlns:a16="http://schemas.microsoft.com/office/drawing/2014/main" id="{090A8568-7070-A793-5F71-3F5080B99911}"/>
                </a:ext>
              </a:extLst>
            </p:cNvPr>
            <p:cNvCxnSpPr>
              <a:cxnSpLocks/>
            </p:cNvCxnSpPr>
            <p:nvPr/>
          </p:nvCxnSpPr>
          <p:spPr>
            <a:xfrm>
              <a:off x="7635536" y="4079976"/>
              <a:ext cx="168676" cy="33735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1EA5CF8E-EB0C-82B9-B293-D9BE7F6BADF9}"/>
                </a:ext>
              </a:extLst>
            </p:cNvPr>
            <p:cNvCxnSpPr>
              <a:cxnSpLocks/>
            </p:cNvCxnSpPr>
            <p:nvPr/>
          </p:nvCxnSpPr>
          <p:spPr>
            <a:xfrm flipV="1">
              <a:off x="3538450" y="5046957"/>
              <a:ext cx="180296" cy="226379"/>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C41210C8-D50D-D4B3-2B8A-B8FFC63F8B2A}"/>
                </a:ext>
              </a:extLst>
            </p:cNvPr>
            <p:cNvCxnSpPr>
              <a:cxnSpLocks/>
            </p:cNvCxnSpPr>
            <p:nvPr/>
          </p:nvCxnSpPr>
          <p:spPr>
            <a:xfrm>
              <a:off x="4101267" y="3507336"/>
              <a:ext cx="128877" cy="312994"/>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8A0503E8-6B02-8DA7-7C7A-AFDC87B0DB8D}"/>
                </a:ext>
              </a:extLst>
            </p:cNvPr>
            <p:cNvSpPr txBox="1"/>
            <p:nvPr/>
          </p:nvSpPr>
          <p:spPr>
            <a:xfrm>
              <a:off x="5637320" y="2974019"/>
              <a:ext cx="914400" cy="914400"/>
            </a:xfrm>
            <a:prstGeom prst="rect">
              <a:avLst/>
            </a:prstGeom>
            <a:noFill/>
          </p:spPr>
          <p:txBody>
            <a:bodyPr wrap="square" lIns="91440" tIns="45720" rIns="91440" rtlCol="0" anchor="t">
              <a:noAutofit/>
            </a:bodyPr>
            <a:lstStyle/>
            <a:p>
              <a:pPr algn="l">
                <a:spcBef>
                  <a:spcPts val="600"/>
                </a:spcBef>
              </a:pPr>
              <a:endParaRPr lang="en-US" sz="1700">
                <a:latin typeface="Arial" panose="020B0604020202020204" pitchFamily="34" charset="0"/>
                <a:cs typeface="Arial" panose="020B0604020202020204" pitchFamily="34" charset="0"/>
              </a:endParaRPr>
            </a:p>
          </p:txBody>
        </p:sp>
        <p:sp>
          <p:nvSpPr>
            <p:cNvPr id="33" name="TextBox 32">
              <a:extLst>
                <a:ext uri="{FF2B5EF4-FFF2-40B4-BE49-F238E27FC236}">
                  <a16:creationId xmlns:a16="http://schemas.microsoft.com/office/drawing/2014/main" id="{C47D9840-56A7-DADF-06C6-8D57C5824E51}"/>
                </a:ext>
              </a:extLst>
            </p:cNvPr>
            <p:cNvSpPr txBox="1"/>
            <p:nvPr/>
          </p:nvSpPr>
          <p:spPr>
            <a:xfrm>
              <a:off x="2218986" y="2235978"/>
              <a:ext cx="1507939"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Failure mode</a:t>
              </a:r>
            </a:p>
          </p:txBody>
        </p:sp>
        <p:sp>
          <p:nvSpPr>
            <p:cNvPr id="34" name="TextBox 33">
              <a:extLst>
                <a:ext uri="{FF2B5EF4-FFF2-40B4-BE49-F238E27FC236}">
                  <a16:creationId xmlns:a16="http://schemas.microsoft.com/office/drawing/2014/main" id="{DE2584AF-CF82-0368-9076-64F74D0E7767}"/>
                </a:ext>
              </a:extLst>
            </p:cNvPr>
            <p:cNvSpPr txBox="1"/>
            <p:nvPr/>
          </p:nvSpPr>
          <p:spPr>
            <a:xfrm>
              <a:off x="1448634" y="3600403"/>
              <a:ext cx="1524322"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Safety related</a:t>
              </a:r>
            </a:p>
          </p:txBody>
        </p:sp>
        <p:sp>
          <p:nvSpPr>
            <p:cNvPr id="35" name="TextBox 34">
              <a:extLst>
                <a:ext uri="{FF2B5EF4-FFF2-40B4-BE49-F238E27FC236}">
                  <a16:creationId xmlns:a16="http://schemas.microsoft.com/office/drawing/2014/main" id="{A466E298-CA07-E233-4709-2F290D63B4D2}"/>
                </a:ext>
              </a:extLst>
            </p:cNvPr>
            <p:cNvSpPr txBox="1"/>
            <p:nvPr/>
          </p:nvSpPr>
          <p:spPr>
            <a:xfrm>
              <a:off x="3217879" y="2964607"/>
              <a:ext cx="1935451"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Transient Failure rate distribution</a:t>
              </a:r>
            </a:p>
          </p:txBody>
        </p:sp>
        <p:sp>
          <p:nvSpPr>
            <p:cNvPr id="36" name="TextBox 35">
              <a:extLst>
                <a:ext uri="{FF2B5EF4-FFF2-40B4-BE49-F238E27FC236}">
                  <a16:creationId xmlns:a16="http://schemas.microsoft.com/office/drawing/2014/main" id="{05B96DD9-4D2B-EA4E-8A61-460287F1C125}"/>
                </a:ext>
              </a:extLst>
            </p:cNvPr>
            <p:cNvSpPr txBox="1"/>
            <p:nvPr/>
          </p:nvSpPr>
          <p:spPr>
            <a:xfrm>
              <a:off x="2787918" y="5273336"/>
              <a:ext cx="2046690" cy="533902"/>
            </a:xfrm>
            <a:prstGeom prst="rect">
              <a:avLst/>
            </a:prstGeom>
            <a:noFill/>
            <a:ln>
              <a:noFill/>
            </a:ln>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Permanent Failure rate distribution</a:t>
              </a:r>
            </a:p>
          </p:txBody>
        </p:sp>
        <p:sp>
          <p:nvSpPr>
            <p:cNvPr id="37" name="TextBox 36">
              <a:extLst>
                <a:ext uri="{FF2B5EF4-FFF2-40B4-BE49-F238E27FC236}">
                  <a16:creationId xmlns:a16="http://schemas.microsoft.com/office/drawing/2014/main" id="{EEBCAF8A-C2F3-E08A-DFEA-1712F80D6F60}"/>
                </a:ext>
              </a:extLst>
            </p:cNvPr>
            <p:cNvSpPr txBox="1"/>
            <p:nvPr/>
          </p:nvSpPr>
          <p:spPr>
            <a:xfrm>
              <a:off x="4294502" y="2150982"/>
              <a:ext cx="1685456"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SPF Safety goal violation</a:t>
              </a:r>
            </a:p>
          </p:txBody>
        </p:sp>
        <p:sp>
          <p:nvSpPr>
            <p:cNvPr id="38" name="TextBox 37">
              <a:extLst>
                <a:ext uri="{FF2B5EF4-FFF2-40B4-BE49-F238E27FC236}">
                  <a16:creationId xmlns:a16="http://schemas.microsoft.com/office/drawing/2014/main" id="{341D1248-7A47-0283-B085-DDEFEBAAAC40}"/>
                </a:ext>
              </a:extLst>
            </p:cNvPr>
            <p:cNvSpPr txBox="1"/>
            <p:nvPr/>
          </p:nvSpPr>
          <p:spPr>
            <a:xfrm>
              <a:off x="6092195" y="5348796"/>
              <a:ext cx="1507939"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MPF Safety goal violation</a:t>
              </a:r>
            </a:p>
          </p:txBody>
        </p:sp>
        <p:sp>
          <p:nvSpPr>
            <p:cNvPr id="39" name="TextBox 38">
              <a:extLst>
                <a:ext uri="{FF2B5EF4-FFF2-40B4-BE49-F238E27FC236}">
                  <a16:creationId xmlns:a16="http://schemas.microsoft.com/office/drawing/2014/main" id="{32864414-B8E3-C748-5BF9-00A3E6C79CAA}"/>
                </a:ext>
              </a:extLst>
            </p:cNvPr>
            <p:cNvSpPr txBox="1"/>
            <p:nvPr/>
          </p:nvSpPr>
          <p:spPr>
            <a:xfrm>
              <a:off x="7097590" y="3521393"/>
              <a:ext cx="2755733"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Safety mechanism preventing MPF violation</a:t>
              </a:r>
            </a:p>
          </p:txBody>
        </p:sp>
        <p:sp>
          <p:nvSpPr>
            <p:cNvPr id="40" name="TextBox 39">
              <a:extLst>
                <a:ext uri="{FF2B5EF4-FFF2-40B4-BE49-F238E27FC236}">
                  <a16:creationId xmlns:a16="http://schemas.microsoft.com/office/drawing/2014/main" id="{90B67996-BF24-1363-278B-513B510E7ADE}"/>
                </a:ext>
              </a:extLst>
            </p:cNvPr>
            <p:cNvSpPr txBox="1"/>
            <p:nvPr/>
          </p:nvSpPr>
          <p:spPr>
            <a:xfrm>
              <a:off x="6414301" y="2030295"/>
              <a:ext cx="2702726"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Safety mechanism preventing SPF violation</a:t>
              </a:r>
            </a:p>
          </p:txBody>
        </p:sp>
        <p:cxnSp>
          <p:nvCxnSpPr>
            <p:cNvPr id="41" name="Straight Arrow Connector 40">
              <a:extLst>
                <a:ext uri="{FF2B5EF4-FFF2-40B4-BE49-F238E27FC236}">
                  <a16:creationId xmlns:a16="http://schemas.microsoft.com/office/drawing/2014/main" id="{89209875-D070-C473-2E94-18C92E0758FF}"/>
                </a:ext>
              </a:extLst>
            </p:cNvPr>
            <p:cNvCxnSpPr>
              <a:cxnSpLocks/>
            </p:cNvCxnSpPr>
            <p:nvPr/>
          </p:nvCxnSpPr>
          <p:spPr>
            <a:xfrm flipH="1">
              <a:off x="6212043" y="2429790"/>
              <a:ext cx="262952" cy="39684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Straight Arrow Connector 42">
              <a:extLst>
                <a:ext uri="{FF2B5EF4-FFF2-40B4-BE49-F238E27FC236}">
                  <a16:creationId xmlns:a16="http://schemas.microsoft.com/office/drawing/2014/main" id="{AAE72B28-CB05-C499-6744-466FE0F280C4}"/>
                </a:ext>
              </a:extLst>
            </p:cNvPr>
            <p:cNvCxnSpPr>
              <a:cxnSpLocks/>
            </p:cNvCxnSpPr>
            <p:nvPr/>
          </p:nvCxnSpPr>
          <p:spPr>
            <a:xfrm flipV="1">
              <a:off x="785522" y="4595185"/>
              <a:ext cx="288301" cy="19184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4AED80A1-D98F-A4D8-00B8-EF1345A2BE5A}"/>
                </a:ext>
              </a:extLst>
            </p:cNvPr>
            <p:cNvSpPr txBox="1"/>
            <p:nvPr/>
          </p:nvSpPr>
          <p:spPr>
            <a:xfrm>
              <a:off x="401952" y="4785066"/>
              <a:ext cx="1189937" cy="337351"/>
            </a:xfrm>
            <a:prstGeom prst="rect">
              <a:avLst/>
            </a:prstGeom>
            <a:noFill/>
          </p:spPr>
          <p:txBody>
            <a:bodyPr wrap="square" lIns="91440" tIns="45720" rIns="91440" rtlCol="0" anchor="t">
              <a:noAutofit/>
            </a:bodyPr>
            <a:lstStyle/>
            <a:p>
              <a:pPr algn="l">
                <a:spcBef>
                  <a:spcPts val="600"/>
                </a:spcBef>
              </a:pPr>
              <a:r>
                <a:rPr lang="en-US" sz="1700">
                  <a:solidFill>
                    <a:srgbClr val="FF0000"/>
                  </a:solidFill>
                  <a:latin typeface="Arial" panose="020B0604020202020204" pitchFamily="34" charset="0"/>
                  <a:cs typeface="Arial" panose="020B0604020202020204" pitchFamily="34" charset="0"/>
                </a:rPr>
                <a:t>IP module</a:t>
              </a:r>
            </a:p>
          </p:txBody>
        </p:sp>
        <p:sp>
          <p:nvSpPr>
            <p:cNvPr id="50" name="Rectangle 49">
              <a:extLst>
                <a:ext uri="{FF2B5EF4-FFF2-40B4-BE49-F238E27FC236}">
                  <a16:creationId xmlns:a16="http://schemas.microsoft.com/office/drawing/2014/main" id="{714F9186-3D72-2F6C-8512-2E5A849C1E1A}"/>
                </a:ext>
              </a:extLst>
            </p:cNvPr>
            <p:cNvSpPr/>
            <p:nvPr/>
          </p:nvSpPr>
          <p:spPr>
            <a:xfrm>
              <a:off x="4125038" y="3844822"/>
              <a:ext cx="210213" cy="2403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sp>
          <p:nvSpPr>
            <p:cNvPr id="51" name="Rectangle 50">
              <a:extLst>
                <a:ext uri="{FF2B5EF4-FFF2-40B4-BE49-F238E27FC236}">
                  <a16:creationId xmlns:a16="http://schemas.microsoft.com/office/drawing/2014/main" id="{66FDDA56-5171-408B-9088-C0B41D93A5D6}"/>
                </a:ext>
              </a:extLst>
            </p:cNvPr>
            <p:cNvSpPr/>
            <p:nvPr/>
          </p:nvSpPr>
          <p:spPr>
            <a:xfrm>
              <a:off x="3759803" y="4854313"/>
              <a:ext cx="210213" cy="24038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182880" tIns="182880" rIns="182880" bIns="182880" rtlCol="0" anchor="t"/>
            <a:lstStyle/>
            <a:p>
              <a:pPr algn="l"/>
              <a:endParaRPr lang="en-US">
                <a:solidFill>
                  <a:schemeClr val="bg1"/>
                </a:solidFill>
                <a:latin typeface="+mj-lt"/>
              </a:endParaRPr>
            </a:p>
          </p:txBody>
        </p:sp>
      </p:grpSp>
    </p:spTree>
    <p:extLst>
      <p:ext uri="{BB962C8B-B14F-4D97-AF65-F5344CB8AC3E}">
        <p14:creationId xmlns:p14="http://schemas.microsoft.com/office/powerpoint/2010/main" val="2264888746"/>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C693C8-D8CE-4538-B4BF-F221255DDC7C}"/>
              </a:ext>
            </a:extLst>
          </p:cNvPr>
          <p:cNvSpPr>
            <a:spLocks noGrp="1"/>
          </p:cNvSpPr>
          <p:nvPr>
            <p:ph type="title"/>
          </p:nvPr>
        </p:nvSpPr>
        <p:spPr/>
        <p:txBody>
          <a:bodyPr/>
          <a:lstStyle/>
          <a:p>
            <a:r>
              <a:rPr lang="en-US"/>
              <a:t>Medini FMEDA customization Approach</a:t>
            </a:r>
          </a:p>
        </p:txBody>
      </p:sp>
      <p:sp>
        <p:nvSpPr>
          <p:cNvPr id="3" name="Text Placeholder 2">
            <a:extLst>
              <a:ext uri="{FF2B5EF4-FFF2-40B4-BE49-F238E27FC236}">
                <a16:creationId xmlns:a16="http://schemas.microsoft.com/office/drawing/2014/main" id="{EB3FBE8A-15F0-4D4F-89BC-EEFDF364A0D1}"/>
              </a:ext>
            </a:extLst>
          </p:cNvPr>
          <p:cNvSpPr>
            <a:spLocks noGrp="1"/>
          </p:cNvSpPr>
          <p:nvPr>
            <p:ph type="body" sz="quarter" idx="10"/>
          </p:nvPr>
        </p:nvSpPr>
        <p:spPr>
          <a:xfrm>
            <a:off x="394775" y="1068113"/>
            <a:ext cx="7524108" cy="5368497"/>
          </a:xfrm>
        </p:spPr>
        <p:txBody>
          <a:bodyPr/>
          <a:lstStyle/>
          <a:p>
            <a:r>
              <a:rPr lang="en-US" sz="2000"/>
              <a:t>The NXP provides 2 approaches for FMEDA customization:</a:t>
            </a:r>
          </a:p>
          <a:p>
            <a:pPr marL="627063" lvl="1" indent="-457200">
              <a:buFont typeface="+mj-lt"/>
              <a:buAutoNum type="arabicPeriod"/>
            </a:pPr>
            <a:r>
              <a:rPr lang="en-US" sz="1800"/>
              <a:t>DC Configurator approach</a:t>
            </a:r>
          </a:p>
          <a:p>
            <a:pPr marL="627063" lvl="1" indent="-457200">
              <a:buFont typeface="+mj-lt"/>
              <a:buAutoNum type="arabicPeriod"/>
            </a:pPr>
            <a:r>
              <a:rPr lang="en-US" sz="1800"/>
              <a:t>Direct updates in FMEDA DC worksheet</a:t>
            </a:r>
          </a:p>
          <a:p>
            <a:r>
              <a:rPr lang="en-US" sz="2000"/>
              <a:t>The 1st preferred approach for FMEDA customization is DC Configurator approach and NXP provided different rules as shown in image.</a:t>
            </a:r>
          </a:p>
          <a:p>
            <a:r>
              <a:rPr lang="en-US" sz="2000"/>
              <a:t>Customer can select appropriate rule and customize the FMEDA worksheet. If provided DC rule isn’t sufficient then customer can use 2</a:t>
            </a:r>
            <a:r>
              <a:rPr lang="en-US" sz="2000" baseline="30000"/>
              <a:t>nd</a:t>
            </a:r>
            <a:r>
              <a:rPr lang="en-US" sz="2000"/>
              <a:t> approach.</a:t>
            </a:r>
          </a:p>
          <a:p>
            <a:pPr lvl="1"/>
            <a:r>
              <a:rPr lang="en-US" sz="1800">
                <a:solidFill>
                  <a:schemeClr val="tx1"/>
                </a:solidFill>
                <a:cs typeface="Arial"/>
              </a:rPr>
              <a:t>Note: NXP review only includes changes made with DC configurator script.</a:t>
            </a:r>
            <a:endParaRPr lang="en-US" sz="1800">
              <a:solidFill>
                <a:schemeClr val="tx1"/>
              </a:solidFill>
            </a:endParaRPr>
          </a:p>
          <a:p>
            <a:r>
              <a:rPr lang="en-US" sz="2000"/>
              <a:t>Slides attached shows how to select and execute the DC Configurator rule.</a:t>
            </a:r>
          </a:p>
          <a:p>
            <a:endParaRPr lang="en-US"/>
          </a:p>
          <a:p>
            <a:endParaRPr lang="en-US"/>
          </a:p>
        </p:txBody>
      </p:sp>
      <p:pic>
        <p:nvPicPr>
          <p:cNvPr id="4" name="Picture 3">
            <a:extLst>
              <a:ext uri="{FF2B5EF4-FFF2-40B4-BE49-F238E27FC236}">
                <a16:creationId xmlns:a16="http://schemas.microsoft.com/office/drawing/2014/main" id="{73AFDEB0-E7E8-A346-33E6-2D680A06F62B}"/>
              </a:ext>
            </a:extLst>
          </p:cNvPr>
          <p:cNvPicPr>
            <a:picLocks noChangeAspect="1"/>
          </p:cNvPicPr>
          <p:nvPr/>
        </p:nvPicPr>
        <p:blipFill>
          <a:blip r:embed="rId3"/>
          <a:stretch>
            <a:fillRect/>
          </a:stretch>
        </p:blipFill>
        <p:spPr>
          <a:xfrm>
            <a:off x="8236167" y="1185071"/>
            <a:ext cx="3267075" cy="4676775"/>
          </a:xfrm>
          <a:prstGeom prst="rect">
            <a:avLst/>
          </a:prstGeom>
          <a:ln w="28575">
            <a:solidFill>
              <a:srgbClr val="060606"/>
            </a:solidFill>
          </a:ln>
        </p:spPr>
      </p:pic>
    </p:spTree>
    <p:extLst>
      <p:ext uri="{BB962C8B-B14F-4D97-AF65-F5344CB8AC3E}">
        <p14:creationId xmlns:p14="http://schemas.microsoft.com/office/powerpoint/2010/main" val="2500423211"/>
      </p:ext>
    </p:extLst>
  </p:cSld>
  <p:clrMapOvr>
    <a:masterClrMapping/>
  </p:clrMapOvr>
  <p:transition>
    <p:fade/>
  </p:transition>
  <p:extLst>
    <p:ext uri="{6950BFC3-D8DA-4A85-94F7-54DA5524770B}">
      <p188:commentRel xmlns:p188="http://schemas.microsoft.com/office/powerpoint/2018/8/main" r:id="rId2"/>
    </p:ext>
  </p:extLst>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 - &amp;quot;Freescale PowerPoint Template&amp;quot;&quot;/&gt;&lt;property id=&quot;20307&quot; value=&quot;257&quot;/&gt;&lt;/object&gt;&lt;object type=&quot;3&quot; unique_id=&quot;10005&quot;&gt;&lt;property id=&quot;20148&quot; value=&quot;5&quot;/&gt;&lt;property id=&quot;20300&quot; value=&quot;Slide 2 - &amp;quot;Sample Slide: Text Only&amp;quot;&quot;/&gt;&lt;property id=&quot;20307&quot; value=&quot;260&quot;/&gt;&lt;/object&gt;&lt;object type=&quot;3&quot; unique_id=&quot;10006&quot;&gt;&lt;property id=&quot;20148&quot; value=&quot;5&quot;/&gt;&lt;property id=&quot;20300&quot; value=&quot;Slide 3 - &amp;quot;Sample Slide: Text + 1 Graphic&amp;quot;&quot;/&gt;&lt;property id=&quot;20307&quot; value=&quot;264&quot;/&gt;&lt;/object&gt;&lt;object type=&quot;3&quot; unique_id=&quot;10007&quot;&gt;&lt;property id=&quot;20148&quot; value=&quot;5&quot;/&gt;&lt;property id=&quot;20300&quot; value=&quot;Slide 4 - &amp;quot;Sample Slide: Text + 1 Graphic&amp;quot;&quot;/&gt;&lt;property id=&quot;20307&quot; value=&quot;265&quot;/&gt;&lt;/object&gt;&lt;object type=&quot;3&quot; unique_id=&quot;10008&quot;&gt;&lt;property id=&quot;20148&quot; value=&quot;5&quot;/&gt;&lt;property id=&quot;20300&quot; value=&quot;Slide 5 - &amp;quot;Sample Slide: Text + 2 Graphics&amp;quot;&quot;/&gt;&lt;property id=&quot;20307&quot; value=&quot;266&quot;/&gt;&lt;/object&gt;&lt;object type=&quot;3&quot; unique_id=&quot;10009&quot;&gt;&lt;property id=&quot;20148&quot; value=&quot;5&quot;/&gt;&lt;property id=&quot;20300&quot; value=&quot;Slide 6 - &amp;quot;Sample Slide: Text + 2 Graphics&amp;quot;&quot;/&gt;&lt;property id=&quot;20307&quot; value=&quot;267&quot;/&gt;&lt;/object&gt;&lt;object type=&quot;3&quot; unique_id=&quot;10010&quot;&gt;&lt;property id=&quot;20148&quot; value=&quot;5&quot;/&gt;&lt;property id=&quot;20300&quot; value=&quot;Slide 7 - &amp;quot;Sample Slide: Text + 3 Graphics&amp;quot;&quot;/&gt;&lt;property id=&quot;20307&quot; value=&quot;268&quot;/&gt;&lt;/object&gt;&lt;object type=&quot;3&quot; unique_id=&quot;10011&quot;&gt;&lt;property id=&quot;20148&quot; value=&quot;5&quot;/&gt;&lt;property id=&quot;20300&quot; value=&quot;Slide 8 - &amp;quot;Sample Slide: Text + 3 Graphics&amp;quot;&quot;/&gt;&lt;property id=&quot;20307&quot; value=&quot;269&quot;/&gt;&lt;/object&gt;&lt;object type=&quot;3&quot; unique_id=&quot;10012&quot;&gt;&lt;property id=&quot;20148&quot; value=&quot;5&quot;/&gt;&lt;property id=&quot;20300&quot; value=&quot;Slide 9 - &amp;quot;Sample Slide: Text and Logos&amp;quot;&quot;/&gt;&lt;property id=&quot;20307&quot; value=&quot;270&quot;/&gt;&lt;/object&gt;&lt;object type=&quot;3&quot; unique_id=&quot;10013&quot;&gt;&lt;property id=&quot;20148&quot; value=&quot;5&quot;/&gt;&lt;property id=&quot;20300&quot; value=&quot;Slide 10 - &amp;quot;Sample Slide: Text and Logos&amp;quot;&quot;/&gt;&lt;property id=&quot;20307&quot; value=&quot;271&quot;/&gt;&lt;/object&gt;&lt;object type=&quot;3&quot; unique_id=&quot;10014&quot;&gt;&lt;property id=&quot;20148&quot; value=&quot;5&quot;/&gt;&lt;property id=&quot;20300&quot; value=&quot;Slide 11 - &amp;quot;Sample Slide: Bar Graph&amp;quot;&quot;/&gt;&lt;property id=&quot;20307&quot; value=&quot;276&quot;/&gt;&lt;/object&gt;&lt;object type=&quot;3&quot; unique_id=&quot;10015&quot;&gt;&lt;property id=&quot;20148&quot; value=&quot;5&quot;/&gt;&lt;property id=&quot;20300&quot; value=&quot;Slide 12 - &amp;quot;Sample Slide: Bar Graph Quadrant&amp;quot;&quot;/&gt;&lt;property id=&quot;20307&quot; value=&quot;296&quot;/&gt;&lt;/object&gt;&lt;object type=&quot;3&quot; unique_id=&quot;10016&quot;&gt;&lt;property id=&quot;20148&quot; value=&quot;5&quot;/&gt;&lt;property id=&quot;20300&quot; value=&quot;Slide 13 - &amp;quot;Sample Slide: Pie Graph&amp;quot;&quot;/&gt;&lt;property id=&quot;20307&quot; value=&quot;277&quot;/&gt;&lt;/object&gt;&lt;object type=&quot;3&quot; unique_id=&quot;10017&quot;&gt;&lt;property id=&quot;20148&quot; value=&quot;5&quot;/&gt;&lt;property id=&quot;20300&quot; value=&quot;Slide 14 - &amp;quot;Sample Slide: Line Graph Quadrant&amp;quot;&quot;/&gt;&lt;property id=&quot;20307&quot; value=&quot;278&quot;/&gt;&lt;/object&gt;&lt;object type=&quot;3&quot; unique_id=&quot;10018&quot;&gt;&lt;property id=&quot;20148&quot; value=&quot;5&quot;/&gt;&lt;property id=&quot;20300&quot; value=&quot;Slide 15 - &amp;quot;Sample Slide: Line Graph&amp;quot;&quot;/&gt;&lt;property id=&quot;20307&quot; value=&quot;297&quot;/&gt;&lt;/object&gt;&lt;object type=&quot;3&quot; unique_id=&quot;10019&quot;&gt;&lt;property id=&quot;20148&quot; value=&quot;5&quot;/&gt;&lt;property id=&quot;20300&quot; value=&quot;Slide 16 - &amp;quot;Sample Slide: Diagram Slide&amp;quot;&quot;/&gt;&lt;property id=&quot;20307&quot; value=&quot;283&quot;/&gt;&lt;/object&gt;&lt;object type=&quot;3&quot; unique_id=&quot;10020&quot;&gt;&lt;property id=&quot;20148&quot; value=&quot;5&quot;/&gt;&lt;property id=&quot;20300&quot; value=&quot;Slide 17&quot;/&gt;&lt;property id=&quot;20307&quot; value=&quot;287&quot;/&gt;&lt;/object&gt;&lt;object type=&quot;3&quot; unique_id=&quot;10021&quot;&gt;&lt;property id=&quot;20148&quot; value=&quot;5&quot;/&gt;&lt;property id=&quot;20300&quot; value=&quot;Slide 18 - &amp;quot;Sample Slide: Text Treatments&amp;quot;&quot;/&gt;&lt;property id=&quot;20307&quot; value=&quot;289&quot;/&gt;&lt;/object&gt;&lt;object type=&quot;3&quot; unique_id=&quot;10022&quot;&gt;&lt;property id=&quot;20148&quot; value=&quot;5&quot;/&gt;&lt;property id=&quot;20300&quot; value=&quot;Slide 19 - &amp;quot;Sample Slide: Timeline&amp;quot;&quot;/&gt;&lt;property id=&quot;20307&quot; value=&quot;290&quot;/&gt;&lt;/object&gt;&lt;object type=&quot;3&quot; unique_id=&quot;10023&quot;&gt;&lt;property id=&quot;20148&quot; value=&quot;5&quot;/&gt;&lt;property id=&quot;20300&quot; value=&quot;Slide 20 - &amp;quot;Sample Slide: Timeline 2&amp;quot;&quot;/&gt;&lt;property id=&quot;20307&quot; value=&quot;294&quot;/&gt;&lt;/object&gt;&lt;object type=&quot;3&quot; unique_id=&quot;10024&quot;&gt;&lt;property id=&quot;20148&quot; value=&quot;5&quot;/&gt;&lt;property id=&quot;20300&quot; value=&quot;Slide 21 - &amp;quot;Sample Slide: Charts&amp;quot;&quot;/&gt;&lt;property id=&quot;20307&quot; value=&quot;295&quot;/&gt;&lt;/object&gt;&lt;object type=&quot;3&quot; unique_id=&quot;10025&quot;&gt;&lt;property id=&quot;20148&quot; value=&quot;5&quot;/&gt;&lt;property id=&quot;20300&quot; value=&quot;Slide 22 - &amp;quot;New Freescale Colors&amp;quot;&quot;/&gt;&lt;property id=&quot;20307&quot; value=&quot;293&quot;/&gt;&lt;/object&gt;&lt;object type=&quot;3&quot; unique_id=&quot;10026&quot;&gt;&lt;property id=&quot;20148&quot; value=&quot;5&quot;/&gt;&lt;property id=&quot;20300&quot; value=&quot;Slide 23 - &amp;quot;Sample Slide: Blank White Page&amp;quot;&quot;/&gt;&lt;property id=&quot;20307&quot; value=&quot;288&quot;/&gt;&lt;/object&gt;&lt;object type=&quot;3&quot; unique_id=&quot;10027&quot;&gt;&lt;property id=&quot;20148&quot; value=&quot;5&quot;/&gt;&lt;property id=&quot;20300&quot; value=&quot;Slide 24&quot;/&gt;&lt;property id=&quot;20307&quot; value=&quot;291&quot;/&gt;&lt;/object&gt;&lt;/object&gt;&lt;/object&gt;&lt;/database&gt;"/>
  <p:tag name="SECTOMILLISECCONVERTED" val="1"/>
</p:tagLst>
</file>

<file path=ppt/theme/theme1.xml><?xml version="1.0" encoding="utf-8"?>
<a:theme xmlns:a="http://schemas.openxmlformats.org/drawingml/2006/main" name="Master Content Slide">
  <a:themeElements>
    <a:clrScheme name="DEC NXP color pallete">
      <a:dk1>
        <a:srgbClr val="000000"/>
      </a:dk1>
      <a:lt1>
        <a:sysClr val="window" lastClr="FFFFFF"/>
      </a:lt1>
      <a:dk2>
        <a:srgbClr val="DADADA"/>
      </a:dk2>
      <a:lt2>
        <a:srgbClr val="FFFFFF"/>
      </a:lt2>
      <a:accent1>
        <a:srgbClr val="4FABE3"/>
      </a:accent1>
      <a:accent2>
        <a:srgbClr val="1A48AA"/>
      </a:accent2>
      <a:accent3>
        <a:srgbClr val="97B81E"/>
      </a:accent3>
      <a:accent4>
        <a:srgbClr val="FF9B09"/>
      </a:accent4>
      <a:accent5>
        <a:srgbClr val="58595B"/>
      </a:accent5>
      <a:accent6>
        <a:srgbClr val="001B46"/>
      </a:accent6>
      <a:hlink>
        <a:srgbClr val="4FABE3"/>
      </a:hlink>
      <a:folHlink>
        <a:srgbClr val="4FABE3"/>
      </a:folHlink>
    </a:clrScheme>
    <a:fontScheme name="Master_PPT_Confident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spPr>
      <a:bodyPr lIns="182880" tIns="182880" rIns="182880" bIns="182880" rtlCol="0" anchor="t"/>
      <a:lstStyle>
        <a:defPPr algn="l">
          <a:defRPr dirty="0" smtClean="0">
            <a:solidFill>
              <a:schemeClr val="bg1"/>
            </a:solidFill>
            <a:latin typeface="+mj-lt"/>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91440" tIns="45720" rIns="91440" rtlCol="0" anchor="t">
        <a:noAutofit/>
      </a:bodyPr>
      <a:lstStyle>
        <a:defPPr algn="l">
          <a:spcBef>
            <a:spcPts val="600"/>
          </a:spcBef>
          <a:defRPr sz="1700" dirty="0">
            <a:latin typeface="Arial" panose="020B0604020202020204" pitchFamily="34" charset="0"/>
            <a:cs typeface="Arial" panose="020B0604020202020204" pitchFamily="34" charset="0"/>
          </a:defRPr>
        </a:defPPr>
      </a:lstStyle>
    </a:txDef>
  </a:objectDefaults>
  <a:extraClrSchemeLst>
    <a:extraClrScheme>
      <a:clrScheme name="Master_PPT_Confidential 1">
        <a:dk1>
          <a:srgbClr val="000000"/>
        </a:dk1>
        <a:lt1>
          <a:srgbClr val="FFFFFF"/>
        </a:lt1>
        <a:dk2>
          <a:srgbClr val="000000"/>
        </a:dk2>
        <a:lt2>
          <a:srgbClr val="DAD1C6"/>
        </a:lt2>
        <a:accent1>
          <a:srgbClr val="00608B"/>
        </a:accent1>
        <a:accent2>
          <a:srgbClr val="73BFD7"/>
        </a:accent2>
        <a:accent3>
          <a:srgbClr val="FFFFFF"/>
        </a:accent3>
        <a:accent4>
          <a:srgbClr val="000000"/>
        </a:accent4>
        <a:accent5>
          <a:srgbClr val="AAB6C4"/>
        </a:accent5>
        <a:accent6>
          <a:srgbClr val="68ADC3"/>
        </a:accent6>
        <a:hlink>
          <a:srgbClr val="998875"/>
        </a:hlink>
        <a:folHlink>
          <a:srgbClr val="C3CC51"/>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AE41CFD3-DEA2-B34D-B350-D1ECC0320710}" vid="{8CB010C3-2E78-3748-8E53-E39C81D335EA}"/>
    </a:ext>
  </a:extLst>
</a:theme>
</file>

<file path=ppt/theme/theme2.xml><?xml version="1.0" encoding="utf-8"?>
<a:theme xmlns:a="http://schemas.openxmlformats.org/drawingml/2006/main" name="Logo Slide">
  <a:themeElements>
    <a:clrScheme name="DEC NXP color pallete">
      <a:dk1>
        <a:srgbClr val="000000"/>
      </a:dk1>
      <a:lt1>
        <a:sysClr val="window" lastClr="FFFFFF"/>
      </a:lt1>
      <a:dk2>
        <a:srgbClr val="DADADA"/>
      </a:dk2>
      <a:lt2>
        <a:srgbClr val="FFFFFF"/>
      </a:lt2>
      <a:accent1>
        <a:srgbClr val="4FABE3"/>
      </a:accent1>
      <a:accent2>
        <a:srgbClr val="1A48AA"/>
      </a:accent2>
      <a:accent3>
        <a:srgbClr val="97B81E"/>
      </a:accent3>
      <a:accent4>
        <a:srgbClr val="FF9B09"/>
      </a:accent4>
      <a:accent5>
        <a:srgbClr val="58595B"/>
      </a:accent5>
      <a:accent6>
        <a:srgbClr val="001B46"/>
      </a:accent6>
      <a:hlink>
        <a:srgbClr val="4FABE3"/>
      </a:hlink>
      <a:folHlink>
        <a:srgbClr val="4FABE3"/>
      </a:folHlink>
    </a:clrScheme>
    <a:fontScheme name="1_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AE41CFD3-DEA2-B34D-B350-D1ECC0320710}" vid="{CA5C53C9-6D34-C044-B674-27CAEEB08CE3}"/>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3DF6A2437DAEE44AC7320AFD5331166" ma:contentTypeVersion="19" ma:contentTypeDescription="Create a new document." ma:contentTypeScope="" ma:versionID="57a965772e2f9bf3fcee3734e8cdc122">
  <xsd:schema xmlns:xsd="http://www.w3.org/2001/XMLSchema" xmlns:xs="http://www.w3.org/2001/XMLSchema" xmlns:p="http://schemas.microsoft.com/office/2006/metadata/properties" xmlns:ns2="a20c0d61-08a1-466a-ba5f-200c3a89e6c5" xmlns:ns3="01bbd9ec-79e8-47be-a912-4aa32005a0e0" xmlns:ns4="c4672b8b-43e2-4139-8cd1-27ad03f081e7" targetNamespace="http://schemas.microsoft.com/office/2006/metadata/properties" ma:root="true" ma:fieldsID="dc7a092e55262ccb47e71dc634142c00" ns2:_="" ns3:_="" ns4:_="">
    <xsd:import namespace="a20c0d61-08a1-466a-ba5f-200c3a89e6c5"/>
    <xsd:import namespace="01bbd9ec-79e8-47be-a912-4aa32005a0e0"/>
    <xsd:import namespace="c4672b8b-43e2-4139-8cd1-27ad03f081e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3:SharedWithUsers" minOccurs="0"/>
                <xsd:element ref="ns3:SharedWithDetails" minOccurs="0"/>
                <xsd:element ref="ns2:MediaServiceOCR" minOccurs="0"/>
                <xsd:element ref="ns2:MediaServiceGenerationTime" minOccurs="0"/>
                <xsd:element ref="ns2:MediaServiceEventHashCode" minOccurs="0"/>
                <xsd:element ref="ns2:MediaLengthInSeconds" minOccurs="0"/>
                <xsd:element ref="ns2:lcf76f155ced4ddcb4097134ff3c332f" minOccurs="0"/>
                <xsd:element ref="ns4:TaxCatchAll" minOccurs="0"/>
                <xsd:element ref="ns2:MediaServiceAutoTags" minOccurs="0"/>
                <xsd:element ref="ns2:MediaServiceLocation"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20c0d61-08a1-466a-ba5f-200c3a89e6c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LengthInSeconds" ma:index="18" nillable="true" ma:displayName="MediaLengthInSeconds" ma:hidden="true" ma:internalName="MediaLengthInSeconds" ma:readOnly="true">
      <xsd:simpleType>
        <xsd:restriction base="dms:Unknow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7ae9cabe-f4d8-44ae-a6f0-8d11cb15c1ae" ma:termSetId="09814cd3-568e-fe90-9814-8d621ff8fb84" ma:anchorId="fba54fb3-c3e1-fe81-a776-ca4b69148c4d" ma:open="true" ma:isKeyword="false">
      <xsd:complexType>
        <xsd:sequence>
          <xsd:element ref="pc:Terms" minOccurs="0" maxOccurs="1"/>
        </xsd:sequence>
      </xsd:complexType>
    </xsd:element>
    <xsd:element name="MediaServiceAutoTags" ma:index="22" nillable="true" ma:displayName="Tags" ma:internalName="MediaServiceAutoTags" ma:readOnly="true">
      <xsd:simpleType>
        <xsd:restriction base="dms:Text"/>
      </xsd:simpleType>
    </xsd:element>
    <xsd:element name="MediaServiceLocation" ma:index="23" nillable="true" ma:displayName="Location" ma:internalName="MediaServiceLocation" ma:readOnly="true">
      <xsd:simpleType>
        <xsd:restriction base="dms:Text"/>
      </xsd:simple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01bbd9ec-79e8-47be-a912-4aa32005a0e0" elementFormDefault="qualified">
    <xsd:import namespace="http://schemas.microsoft.com/office/2006/documentManagement/types"/>
    <xsd:import namespace="http://schemas.microsoft.com/office/infopath/2007/PartnerControls"/>
    <xsd:element name="SharedWithUsers" ma:index="13"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4"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4672b8b-43e2-4139-8cd1-27ad03f081e7"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55d8791b-87fa-4cfa-8b09-25574fa49ec0}" ma:internalName="TaxCatchAll" ma:showField="CatchAllData" ma:web="01bbd9ec-79e8-47be-a912-4aa32005a0e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a20c0d61-08a1-466a-ba5f-200c3a89e6c5">
      <Terms xmlns="http://schemas.microsoft.com/office/infopath/2007/PartnerControls"/>
    </lcf76f155ced4ddcb4097134ff3c332f>
    <TaxCatchAll xmlns="c4672b8b-43e2-4139-8cd1-27ad03f081e7" xsi:nil="true"/>
    <SharedWithUsers xmlns="01bbd9ec-79e8-47be-a912-4aa32005a0e0">
      <UserInfo>
        <DisplayName>Alison Young</DisplayName>
        <AccountId>25</AccountId>
        <AccountType/>
      </UserInfo>
    </SharedWithUsers>
  </documentManagement>
</p:properties>
</file>

<file path=customXml/itemProps1.xml><?xml version="1.0" encoding="utf-8"?>
<ds:datastoreItem xmlns:ds="http://schemas.openxmlformats.org/officeDocument/2006/customXml" ds:itemID="{631E101A-792C-49FB-ABE5-F2264FC7C59E}">
  <ds:schemaRefs>
    <ds:schemaRef ds:uri="01bbd9ec-79e8-47be-a912-4aa32005a0e0"/>
    <ds:schemaRef ds:uri="a20c0d61-08a1-466a-ba5f-200c3a89e6c5"/>
    <ds:schemaRef ds:uri="c4672b8b-43e2-4139-8cd1-27ad03f081e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4D11880-B015-4870-9FFF-21EED953DFCE}">
  <ds:schemaRefs>
    <ds:schemaRef ds:uri="http://schemas.microsoft.com/sharepoint/v3/contenttype/forms"/>
  </ds:schemaRefs>
</ds:datastoreItem>
</file>

<file path=customXml/itemProps3.xml><?xml version="1.0" encoding="utf-8"?>
<ds:datastoreItem xmlns:ds="http://schemas.openxmlformats.org/officeDocument/2006/customXml" ds:itemID="{E6904260-B2C5-4946-B610-61E5C30C8BCF}">
  <ds:schemaRefs>
    <ds:schemaRef ds:uri="01bbd9ec-79e8-47be-a912-4aa32005a0e0"/>
    <ds:schemaRef ds:uri="a20c0d61-08a1-466a-ba5f-200c3a89e6c5"/>
    <ds:schemaRef ds:uri="c4672b8b-43e2-4139-8cd1-27ad03f081e7"/>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NXP_Confidential_basictemplate_2021_0621</Template>
  <TotalTime>0</TotalTime>
  <Words>2859</Words>
  <Application>Microsoft Office PowerPoint</Application>
  <PresentationFormat>Widescreen</PresentationFormat>
  <Paragraphs>342</Paragraphs>
  <Slides>32</Slides>
  <Notes>2</Notes>
  <HiddenSlides>0</HiddenSlides>
  <MMClips>0</MMClips>
  <ScaleCrop>false</ScaleCrop>
  <HeadingPairs>
    <vt:vector size="8" baseType="variant">
      <vt:variant>
        <vt:lpstr>Fonts Used</vt:lpstr>
      </vt:variant>
      <vt:variant>
        <vt:i4>4</vt:i4>
      </vt:variant>
      <vt:variant>
        <vt:lpstr>Theme</vt:lpstr>
      </vt:variant>
      <vt:variant>
        <vt:i4>2</vt:i4>
      </vt:variant>
      <vt:variant>
        <vt:lpstr>Embedded OLE Servers</vt:lpstr>
      </vt:variant>
      <vt:variant>
        <vt:i4>2</vt:i4>
      </vt:variant>
      <vt:variant>
        <vt:lpstr>Slide Titles</vt:lpstr>
      </vt:variant>
      <vt:variant>
        <vt:i4>32</vt:i4>
      </vt:variant>
    </vt:vector>
  </HeadingPairs>
  <TitlesOfParts>
    <vt:vector size="40" baseType="lpstr">
      <vt:lpstr>-apple-system</vt:lpstr>
      <vt:lpstr>ArialMT</vt:lpstr>
      <vt:lpstr>Arial</vt:lpstr>
      <vt:lpstr>Wingdings</vt:lpstr>
      <vt:lpstr>Master Content Slide</vt:lpstr>
      <vt:lpstr>Logo Slide</vt:lpstr>
      <vt:lpstr>Microsoft Word Document</vt:lpstr>
      <vt:lpstr>Worksheet</vt:lpstr>
      <vt:lpstr>How to use Medini for Customer fmeda</vt:lpstr>
      <vt:lpstr>AGENDA</vt:lpstr>
      <vt:lpstr>Purpose</vt:lpstr>
      <vt:lpstr>Overview of customization process</vt:lpstr>
      <vt:lpstr>Licensing Requirements</vt:lpstr>
      <vt:lpstr>NXP Medini FMEDA Structure (1/3)</vt:lpstr>
      <vt:lpstr>PowerPoint Presentation</vt:lpstr>
      <vt:lpstr>PowerPoint Presentation</vt:lpstr>
      <vt:lpstr>Medini FMEDA customization Approach</vt:lpstr>
      <vt:lpstr>Medini FMEDA customization support</vt:lpstr>
      <vt:lpstr>Adding Mission Profile in MEdini</vt:lpstr>
      <vt:lpstr>Updating Mission Profile in Medini (1/2)</vt:lpstr>
      <vt:lpstr>Updating Mission Profile in Medini (2/2)</vt:lpstr>
      <vt:lpstr>Changing catalog from iec tr 62380 to sn-29500</vt:lpstr>
      <vt:lpstr>Working with DC Worksheet – Structure</vt:lpstr>
      <vt:lpstr>Adding customer Safety mechanism in sM Library  </vt:lpstr>
      <vt:lpstr>Interpretation of FMEDA results</vt:lpstr>
      <vt:lpstr>Customer FMEDA Review</vt:lpstr>
      <vt:lpstr>Appendix for Using DC Configurator</vt:lpstr>
      <vt:lpstr>Purpose of Dc Configurator</vt:lpstr>
      <vt:lpstr>How to set-up Dc Configurator checklist</vt:lpstr>
      <vt:lpstr>Executing DC CONFIGURATOR Rules</vt:lpstr>
      <vt:lpstr>Rule type</vt:lpstr>
      <vt:lpstr>Prerequisite of Dc Configurator</vt:lpstr>
      <vt:lpstr>Mapping Module Configurability with Medini Checklist</vt:lpstr>
      <vt:lpstr>Mapping Module Configurability with Medini Checklist</vt:lpstr>
      <vt:lpstr>How to use DC Rule </vt:lpstr>
      <vt:lpstr>How to use DC Rule </vt:lpstr>
      <vt:lpstr>How to use DC Rule </vt:lpstr>
      <vt:lpstr>How to use DC Rule </vt:lpstr>
      <vt:lpstr>How to use DC Rule </vt:lpstr>
      <vt:lpstr>PowerPoint Presentation</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NETC</dc:title>
  <dc:subject>120720 update 2021</dc:subject>
  <dc:creator>Ehtesham Khan</dc:creator>
  <dc:description>333696-CS_2020 PowerPoint Template</dc:description>
  <cp:lastModifiedBy>Antoine Dubois</cp:lastModifiedBy>
  <cp:revision>1</cp:revision>
  <dcterms:created xsi:type="dcterms:W3CDTF">2021-11-01T06:02:11Z</dcterms:created>
  <dcterms:modified xsi:type="dcterms:W3CDTF">2024-09-06T20:44:14Z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0x01010003DF6A2437DAEE44AC7320AFD5331166</vt:lpwstr>
  </property>
  <property fmtid="{D5CDD505-2E9C-101B-9397-08002B2CF9AE}" pid="3" name="MediaServiceImageTags">
    <vt:lpwstr/>
  </property>
</Properties>
</file>